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901" autoAdjust="0"/>
  </p:normalViewPr>
  <p:slideViewPr>
    <p:cSldViewPr snapToGrid="0" snapToObjects="1">
      <p:cViewPr varScale="1">
        <p:scale>
          <a:sx n="100" d="100"/>
          <a:sy n="100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9052-349C-054D-9711-2324705B880B}" type="datetimeFigureOut">
              <a:rPr lang="en-US" smtClean="0"/>
              <a:t>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131366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 and API</a:t>
            </a:r>
            <a:endParaRPr lang="en-US" dirty="0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5801"/>
            <a:ext cx="4559267" cy="1139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249" y="1121561"/>
            <a:ext cx="867663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Stage of a Pipeline defines:</a:t>
            </a:r>
          </a:p>
          <a:p>
            <a:r>
              <a:rPr lang="en-US" sz="1600" dirty="0" smtClean="0"/>
              <a:t>   </a:t>
            </a:r>
            <a:r>
              <a:rPr lang="en-US" sz="1600" dirty="0"/>
              <a:t>- A task (and concrete configuration parameters)</a:t>
            </a:r>
          </a:p>
          <a:p>
            <a:r>
              <a:rPr lang="en-US" sz="1600" dirty="0"/>
              <a:t>   - A list (hierarchy) of Task-Levels (and concrete configuration parameters)</a:t>
            </a:r>
          </a:p>
          <a:p>
            <a:r>
              <a:rPr lang="en-US" sz="1600" dirty="0"/>
              <a:t>   - An input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- An output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For instance</a:t>
            </a:r>
            <a:r>
              <a:rPr lang="en-US" sz="1600" dirty="0" smtClean="0"/>
              <a:t>:   </a:t>
            </a:r>
            <a:endParaRPr lang="en-US" sz="1600" dirty="0"/>
          </a:p>
          <a:p>
            <a:pPr lvl="2"/>
            <a:r>
              <a:rPr lang="da-DK" sz="1400" dirty="0">
                <a:latin typeface="Lucida Console"/>
                <a:cs typeface="Lucida Console"/>
              </a:rPr>
              <a:t>   stage.01.task: </a:t>
            </a:r>
            <a:r>
              <a:rPr lang="da-DK" sz="1400" dirty="0" err="1">
                <a:latin typeface="Lucida Console"/>
                <a:cs typeface="Lucida Console"/>
              </a:rPr>
              <a:t>bigs.modules.ml.KMeans</a:t>
            </a:r>
            <a:endParaRPr lang="da-DK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>
                <a:latin typeface="Lucida Console"/>
                <a:cs typeface="Lucida Console"/>
              </a:rPr>
              <a:t>   stage.01.level.01: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bigs.modules.levels.IterativeTaskLevel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>
                <a:latin typeface="Lucida Console"/>
                <a:cs typeface="Lucida Console"/>
              </a:rPr>
              <a:t>   stage.01.level.02: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bigs.modules.levels.DataPartitionTaskLevel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pl-PL" sz="1400" dirty="0">
                <a:latin typeface="Lucida Console"/>
                <a:cs typeface="Lucida Console"/>
              </a:rPr>
              <a:t>   stage.01.input.source: </a:t>
            </a:r>
            <a:r>
              <a:rPr lang="pl-PL" sz="1400" dirty="0" err="1">
                <a:latin typeface="Lucida Console"/>
                <a:cs typeface="Lucida Console"/>
              </a:rPr>
              <a:t>bigs.modules.storage.HBaseDataSource</a:t>
            </a:r>
            <a:endParaRPr lang="pl-PL" sz="1400" dirty="0">
              <a:latin typeface="Lucida Console"/>
              <a:cs typeface="Lucida Console"/>
            </a:endParaRPr>
          </a:p>
          <a:p>
            <a:pPr lvl="2"/>
            <a:r>
              <a:rPr lang="pl-PL" sz="1400" dirty="0">
                <a:latin typeface="Lucida Console"/>
                <a:cs typeface="Lucida Console"/>
              </a:rPr>
              <a:t>   stage.01.input.table: dataset.CLEF2012</a:t>
            </a:r>
          </a:p>
          <a:p>
            <a:pPr lvl="2"/>
            <a:r>
              <a:rPr lang="en-US" sz="1400" dirty="0">
                <a:latin typeface="Lucida Console"/>
                <a:cs typeface="Lucida Console"/>
              </a:rPr>
              <a:t>   stage.01.outpu.source: </a:t>
            </a:r>
            <a:r>
              <a:rPr lang="en-US" sz="1400" dirty="0" err="1">
                <a:latin typeface="Lucida Console"/>
                <a:cs typeface="Lucida Console"/>
              </a:rPr>
              <a:t>bigs.modules.storage.HBaseDataSource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da-DK" sz="1400" dirty="0">
                <a:latin typeface="Lucida Console"/>
                <a:cs typeface="Lucida Console"/>
              </a:rPr>
              <a:t>   stage.01.output.table: models.CLEF2012</a:t>
            </a:r>
          </a:p>
          <a:p>
            <a:pPr lvl="2"/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>
                <a:latin typeface="Lucida Console"/>
                <a:cs typeface="Lucida Console"/>
              </a:rPr>
              <a:t>   stage.01.KMeans.numberOfCentroids: 20</a:t>
            </a:r>
          </a:p>
          <a:p>
            <a:pPr lvl="2"/>
            <a:r>
              <a:rPr lang="en-US" sz="1400" dirty="0">
                <a:latin typeface="Lucida Console"/>
                <a:cs typeface="Lucida Console"/>
              </a:rPr>
              <a:t>   stage.01.Iteration.numberOfIterations: 2</a:t>
            </a:r>
          </a:p>
          <a:p>
            <a:pPr lvl="2"/>
            <a:r>
              <a:rPr lang="en-US" sz="1400" dirty="0">
                <a:latin typeface="Lucida Console"/>
                <a:cs typeface="Lucida Console"/>
              </a:rPr>
              <a:t>   stage.01.DataPartition.numberOfPartitions: 2</a:t>
            </a:r>
          </a:p>
          <a:p>
            <a:r>
              <a:rPr lang="en-US" dirty="0"/>
              <a:t> </a:t>
            </a:r>
            <a:r>
              <a:rPr lang="en-US" sz="1600" dirty="0"/>
              <a:t>     </a:t>
            </a:r>
          </a:p>
          <a:p>
            <a:r>
              <a:rPr lang="en-US" sz="1600" dirty="0"/>
              <a:t>From this, BIGS</a:t>
            </a:r>
          </a:p>
          <a:p>
            <a:r>
              <a:rPr lang="en-US" sz="1600" dirty="0"/>
              <a:t>   (1) allows each Task-Level to tag input data as desired</a:t>
            </a:r>
          </a:p>
          <a:p>
            <a:r>
              <a:rPr lang="en-US" sz="1600" dirty="0"/>
              <a:t>   (2) establishes a schedule to process all input data grouped by tags</a:t>
            </a:r>
          </a:p>
          <a:p>
            <a:r>
              <a:rPr lang="en-US" sz="1600" dirty="0"/>
              <a:t>   (3) establishes execution priorities according to whether Task-Levels are parallel or sequential</a:t>
            </a:r>
          </a:p>
          <a:p>
            <a:r>
              <a:rPr lang="en-US" sz="1600" dirty="0"/>
              <a:t>   (4) provides workers to to execute the schedule</a:t>
            </a:r>
          </a:p>
        </p:txBody>
      </p:sp>
    </p:spTree>
    <p:extLst>
      <p:ext uri="{BB962C8B-B14F-4D97-AF65-F5344CB8AC3E}">
        <p14:creationId xmlns:p14="http://schemas.microsoft.com/office/powerpoint/2010/main" val="82335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 and API</a:t>
            </a:r>
            <a:endParaRPr lang="en-US" dirty="0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510086"/>
            <a:ext cx="826278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sz="2000" b="1" dirty="0" smtClean="0"/>
              <a:t>Pipeline </a:t>
            </a:r>
            <a:r>
              <a:rPr lang="en-US" dirty="0" smtClean="0"/>
              <a:t>is made of a set of consecutive </a:t>
            </a:r>
            <a:r>
              <a:rPr lang="en-US" sz="2000" b="1" dirty="0" smtClean="0"/>
              <a:t>Stages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schedule </a:t>
            </a:r>
            <a:r>
              <a:rPr lang="en-US" dirty="0" smtClean="0"/>
              <a:t>for a Stage is </a:t>
            </a:r>
            <a:r>
              <a:rPr lang="en-US" dirty="0"/>
              <a:t>hierarchy of </a:t>
            </a:r>
            <a:r>
              <a:rPr lang="en-US" sz="2000" b="1" dirty="0"/>
              <a:t>Task-Levels</a:t>
            </a:r>
            <a:r>
              <a:rPr lang="en-US" dirty="0"/>
              <a:t>, each level composed of a set of identical </a:t>
            </a:r>
            <a:r>
              <a:rPr lang="en-US" sz="2000" b="1" dirty="0"/>
              <a:t>Task-Blocks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 Task-Level defines parameters and generic behavior placeholders for itself and its Task-Blocks</a:t>
            </a:r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Task-Levels: </a:t>
            </a:r>
            <a:r>
              <a:rPr lang="en-US" i="1" dirty="0"/>
              <a:t>Iteration, </a:t>
            </a:r>
            <a:r>
              <a:rPr lang="en-US" i="1" dirty="0" err="1"/>
              <a:t>DataPartition</a:t>
            </a:r>
            <a:r>
              <a:rPr lang="en-US" i="1" dirty="0"/>
              <a:t>, </a:t>
            </a:r>
            <a:r>
              <a:rPr lang="en-US" i="1" dirty="0" err="1"/>
              <a:t>CrossValidation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 Task-Level defines whether it executes its blocks sequentially or in parallel</a:t>
            </a:r>
          </a:p>
          <a:p>
            <a:endParaRPr lang="en-US" dirty="0"/>
          </a:p>
          <a:p>
            <a:r>
              <a:rPr lang="en-US" dirty="0"/>
              <a:t>A Task-Level also defines how input data is tagged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sz="2000" b="1" dirty="0"/>
              <a:t>Task</a:t>
            </a:r>
            <a:r>
              <a:rPr lang="en-US" sz="2000" dirty="0"/>
              <a:t> </a:t>
            </a:r>
            <a:r>
              <a:rPr lang="en-US" dirty="0"/>
              <a:t>defines concrete </a:t>
            </a:r>
            <a:r>
              <a:rPr lang="en-US" dirty="0" err="1"/>
              <a:t>behaviour</a:t>
            </a:r>
            <a:r>
              <a:rPr lang="en-US" dirty="0"/>
              <a:t> for the placeholder defined by certain Task-Levels (and not </a:t>
            </a:r>
            <a:r>
              <a:rPr lang="en-US" dirty="0" err="1"/>
              <a:t>necesarily</a:t>
            </a:r>
            <a:r>
              <a:rPr lang="en-US" dirty="0"/>
              <a:t> for all Task-Levels)</a:t>
            </a:r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Tasks: </a:t>
            </a:r>
            <a:r>
              <a:rPr lang="en-US" i="1" dirty="0" err="1"/>
              <a:t>KMeans</a:t>
            </a:r>
            <a:r>
              <a:rPr lang="en-US" i="1" dirty="0"/>
              <a:t>, </a:t>
            </a:r>
            <a:r>
              <a:rPr lang="en-US" i="1" dirty="0" err="1"/>
              <a:t>RGBFeaturesExtractor</a:t>
            </a:r>
            <a:r>
              <a:rPr lang="en-US" i="1" dirty="0"/>
              <a:t>, </a:t>
            </a:r>
            <a:r>
              <a:rPr lang="en-US" i="1" dirty="0" err="1"/>
              <a:t>SummationFormSVM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058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588" y="363623"/>
            <a:ext cx="8544189" cy="6524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/>
                <a:cs typeface="Lucida Console"/>
              </a:rPr>
              <a:t> </a:t>
            </a:r>
            <a:r>
              <a:rPr lang="en-US" sz="1100" dirty="0" smtClean="0">
                <a:latin typeface="Lucida Console"/>
                <a:cs typeface="Lucida Console"/>
              </a:rPr>
              <a:t>            A (SEQ+SEQ) B (SEQ + PAR) C (PAR + PAR) D (PAR + SEQ)             A     </a:t>
            </a:r>
            <a:r>
              <a:rPr lang="en-US" sz="1100" dirty="0">
                <a:latin typeface="Lucida Console"/>
                <a:cs typeface="Lucida Console"/>
              </a:rPr>
              <a:t>B     C     D</a:t>
            </a:r>
          </a:p>
          <a:p>
            <a:endParaRPr lang="en-US" sz="1100" dirty="0" smtClean="0">
              <a:latin typeface="Lucida Console"/>
              <a:cs typeface="Lucida Console"/>
            </a:endParaRPr>
          </a:p>
          <a:p>
            <a:r>
              <a:rPr lang="en-US" sz="1100" dirty="0" smtClean="0">
                <a:latin typeface="Lucida Console"/>
                <a:cs typeface="Lucida Console"/>
              </a:rPr>
              <a:t>S1.</a:t>
            </a:r>
            <a:r>
              <a:rPr lang="da-DK" sz="1100" dirty="0" smtClean="0">
                <a:latin typeface="Lucida Console"/>
                <a:cs typeface="Lucida Console"/>
              </a:rPr>
              <a:t>L1</a:t>
            </a:r>
            <a:r>
              <a:rPr lang="da-DK" sz="1100" dirty="0">
                <a:latin typeface="Lucida Console"/>
                <a:cs typeface="Lucida Console"/>
              </a:rPr>
              <a:t>-PRE             </a:t>
            </a:r>
            <a:r>
              <a:rPr lang="da-DK" sz="1100" dirty="0" err="1">
                <a:latin typeface="Lucida Console"/>
                <a:cs typeface="Lucida Console"/>
              </a:rPr>
              <a:t>Iteration.PreLevel</a:t>
            </a:r>
            <a:r>
              <a:rPr lang="da-DK" sz="1100" dirty="0">
                <a:latin typeface="Lucida Console"/>
                <a:cs typeface="Lucida Console"/>
              </a:rPr>
              <a:t>                                </a:t>
            </a:r>
            <a:r>
              <a:rPr lang="da-DK" sz="1100" dirty="0" smtClean="0">
                <a:latin typeface="Lucida Console"/>
                <a:cs typeface="Lucida Console"/>
              </a:rPr>
              <a:t>       </a:t>
            </a:r>
            <a:r>
              <a:rPr lang="da-DK" sz="1100" dirty="0">
                <a:latin typeface="Lucida Console"/>
                <a:cs typeface="Lucida Console"/>
              </a:rPr>
              <a:t>1     1     1     1</a:t>
            </a:r>
          </a:p>
          <a:p>
            <a:r>
              <a:rPr lang="en-US" sz="1100" dirty="0">
                <a:latin typeface="Lucida Console"/>
                <a:cs typeface="Lucida Console"/>
              </a:rPr>
              <a:t>  </a:t>
            </a: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.B1-PRE             </a:t>
            </a:r>
            <a:r>
              <a:rPr lang="de-DE" sz="1100" dirty="0" err="1" smtClean="0">
                <a:latin typeface="Lucida Console"/>
                <a:cs typeface="Lucida Console"/>
              </a:rPr>
              <a:t>Iteration.PreContainerBlock</a:t>
            </a:r>
            <a:r>
              <a:rPr lang="de-DE" sz="1100" dirty="0" smtClean="0">
                <a:latin typeface="Lucida Console"/>
                <a:cs typeface="Lucida Console"/>
              </a:rPr>
              <a:t> </a:t>
            </a:r>
            <a:r>
              <a:rPr lang="de-DE" sz="1100" dirty="0">
                <a:latin typeface="Lucida Console"/>
                <a:cs typeface="Lucida Console"/>
              </a:rPr>
              <a:t>(TAG </a:t>
            </a:r>
            <a:r>
              <a:rPr lang="de-DE" sz="1100" dirty="0" err="1">
                <a:latin typeface="Lucida Console"/>
                <a:cs typeface="Lucida Console"/>
              </a:rPr>
              <a:t>iteration</a:t>
            </a:r>
            <a:r>
              <a:rPr lang="de-DE" sz="1100" dirty="0">
                <a:latin typeface="Lucida Console"/>
                <a:cs typeface="Lucida Console"/>
              </a:rPr>
              <a:t>=1)     </a:t>
            </a:r>
            <a:r>
              <a:rPr lang="de-DE" sz="1100" dirty="0" smtClean="0">
                <a:latin typeface="Lucida Console"/>
                <a:cs typeface="Lucida Console"/>
              </a:rPr>
              <a:t>    </a:t>
            </a:r>
            <a:r>
              <a:rPr lang="de-DE" sz="1100" dirty="0">
                <a:latin typeface="Lucida Console"/>
                <a:cs typeface="Lucida Console"/>
              </a:rPr>
              <a:t>2     2     2     2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.B1.L2-PRE             </a:t>
            </a:r>
            <a:r>
              <a:rPr lang="de-DE" sz="1100" dirty="0" err="1">
                <a:latin typeface="Lucida Console"/>
                <a:cs typeface="Lucida Console"/>
              </a:rPr>
              <a:t>DataPartition.PreLevel</a:t>
            </a:r>
            <a:r>
              <a:rPr lang="de-DE" sz="1100" dirty="0">
                <a:latin typeface="Lucida Console"/>
                <a:cs typeface="Lucida Console"/>
              </a:rPr>
              <a:t>                         </a:t>
            </a:r>
            <a:r>
              <a:rPr lang="de-DE" sz="1100" dirty="0" smtClean="0">
                <a:latin typeface="Lucida Console"/>
                <a:cs typeface="Lucida Console"/>
              </a:rPr>
              <a:t>    </a:t>
            </a:r>
            <a:r>
              <a:rPr lang="de-DE" sz="1100" dirty="0">
                <a:latin typeface="Lucida Console"/>
                <a:cs typeface="Lucida Console"/>
              </a:rPr>
              <a:t>3     3     3     3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.B1.L2.B1-BLCK            </a:t>
            </a:r>
            <a:r>
              <a:rPr lang="de-DE" sz="1100" dirty="0" err="1" smtClean="0">
                <a:latin typeface="Lucida Console"/>
                <a:cs typeface="Lucida Console"/>
              </a:rPr>
              <a:t>DataPartition.PreDataBlock</a:t>
            </a:r>
            <a:r>
              <a:rPr lang="de-DE" sz="1100" dirty="0" smtClean="0">
                <a:latin typeface="Lucida Console"/>
                <a:cs typeface="Lucida Console"/>
              </a:rPr>
              <a:t> </a:t>
            </a:r>
            <a:r>
              <a:rPr lang="de-DE" sz="1100" dirty="0">
                <a:latin typeface="Lucida Console"/>
                <a:cs typeface="Lucida Console"/>
              </a:rPr>
              <a:t>(TAG </a:t>
            </a:r>
            <a:r>
              <a:rPr lang="de-DE" sz="1100" dirty="0" err="1">
                <a:latin typeface="Lucida Console"/>
                <a:cs typeface="Lucida Console"/>
              </a:rPr>
              <a:t>partition</a:t>
            </a:r>
            <a:r>
              <a:rPr lang="de-DE" sz="1100" dirty="0">
                <a:latin typeface="Lucida Console"/>
                <a:cs typeface="Lucida Console"/>
              </a:rPr>
              <a:t>=1) </a:t>
            </a:r>
            <a:r>
              <a:rPr lang="de-DE" sz="1100" dirty="0" smtClean="0">
                <a:latin typeface="Lucida Console"/>
                <a:cs typeface="Lucida Console"/>
              </a:rPr>
              <a:t>|</a:t>
            </a:r>
            <a:endParaRPr lang="de-DE" sz="1100" dirty="0">
              <a:latin typeface="Lucida Console"/>
              <a:cs typeface="Lucida Console"/>
            </a:endParaRPr>
          </a:p>
          <a:p>
            <a:r>
              <a:rPr lang="de-DE" sz="1100" dirty="0">
                <a:latin typeface="Lucida Console"/>
                <a:cs typeface="Lucida Console"/>
              </a:rPr>
              <a:t>                                    </a:t>
            </a:r>
            <a:r>
              <a:rPr lang="de-DE" sz="1100" dirty="0" err="1">
                <a:latin typeface="Lucida Console"/>
                <a:cs typeface="Lucida Console"/>
              </a:rPr>
              <a:t>LOOP.DataPartition.ProcessDataItem</a:t>
            </a:r>
            <a:r>
              <a:rPr lang="de-DE" sz="1100" dirty="0">
                <a:latin typeface="Lucida Console"/>
                <a:cs typeface="Lucida Console"/>
              </a:rPr>
              <a:t>    </a:t>
            </a:r>
            <a:r>
              <a:rPr lang="de-DE" sz="1100" dirty="0" smtClean="0">
                <a:latin typeface="Lucida Console"/>
                <a:cs typeface="Lucida Console"/>
              </a:rPr>
              <a:t>  |  </a:t>
            </a:r>
            <a:r>
              <a:rPr lang="de-DE" sz="1100" dirty="0">
                <a:latin typeface="Lucida Console"/>
                <a:cs typeface="Lucida Console"/>
              </a:rPr>
              <a:t>4     4     4     4</a:t>
            </a:r>
          </a:p>
          <a:p>
            <a:r>
              <a:rPr lang="de-DE" sz="1100" dirty="0">
                <a:latin typeface="Lucida Console"/>
                <a:cs typeface="Lucida Console"/>
              </a:rPr>
              <a:t>                                 </a:t>
            </a:r>
            <a:r>
              <a:rPr lang="de-DE" sz="1100" dirty="0" err="1" smtClean="0">
                <a:latin typeface="Lucida Console"/>
                <a:cs typeface="Lucida Console"/>
              </a:rPr>
              <a:t>DataPartition.PostDataBlock</a:t>
            </a:r>
            <a:r>
              <a:rPr lang="de-DE" sz="1100" dirty="0" smtClean="0">
                <a:latin typeface="Lucida Console"/>
                <a:cs typeface="Lucida Console"/>
              </a:rPr>
              <a:t>                |</a:t>
            </a:r>
            <a:endParaRPr lang="de-DE" sz="1100" dirty="0">
              <a:latin typeface="Lucida Console"/>
              <a:cs typeface="Lucida Console"/>
            </a:endParaRP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.B1.L2.B2-BLCK            </a:t>
            </a:r>
            <a:r>
              <a:rPr lang="de-DE" sz="1100" dirty="0" err="1" smtClean="0">
                <a:latin typeface="Lucida Console"/>
                <a:cs typeface="Lucida Console"/>
              </a:rPr>
              <a:t>DataPartition.PreDataBlock</a:t>
            </a:r>
            <a:r>
              <a:rPr lang="de-DE" sz="1100" dirty="0" smtClean="0">
                <a:latin typeface="Lucida Console"/>
                <a:cs typeface="Lucida Console"/>
              </a:rPr>
              <a:t> </a:t>
            </a:r>
            <a:r>
              <a:rPr lang="de-DE" sz="1100" dirty="0">
                <a:latin typeface="Lucida Console"/>
                <a:cs typeface="Lucida Console"/>
              </a:rPr>
              <a:t>(TAG </a:t>
            </a:r>
            <a:r>
              <a:rPr lang="de-DE" sz="1100" dirty="0" err="1">
                <a:latin typeface="Lucida Console"/>
                <a:cs typeface="Lucida Console"/>
              </a:rPr>
              <a:t>partition</a:t>
            </a:r>
            <a:r>
              <a:rPr lang="de-DE" sz="1100" dirty="0">
                <a:latin typeface="Lucida Console"/>
                <a:cs typeface="Lucida Console"/>
              </a:rPr>
              <a:t>=2) </a:t>
            </a:r>
            <a:r>
              <a:rPr lang="de-DE" sz="1100" dirty="0" smtClean="0">
                <a:latin typeface="Lucida Console"/>
                <a:cs typeface="Lucida Console"/>
              </a:rPr>
              <a:t>|</a:t>
            </a:r>
            <a:endParaRPr lang="de-DE" sz="1100" dirty="0">
              <a:latin typeface="Lucida Console"/>
              <a:cs typeface="Lucida Console"/>
            </a:endParaRPr>
          </a:p>
          <a:p>
            <a:r>
              <a:rPr lang="de-DE" sz="1100" dirty="0">
                <a:latin typeface="Lucida Console"/>
                <a:cs typeface="Lucida Console"/>
              </a:rPr>
              <a:t>                                    </a:t>
            </a:r>
            <a:r>
              <a:rPr lang="de-DE" sz="1100" dirty="0" err="1">
                <a:latin typeface="Lucida Console"/>
                <a:cs typeface="Lucida Console"/>
              </a:rPr>
              <a:t>LOOP.DataPartition.ProcessDataItem</a:t>
            </a:r>
            <a:r>
              <a:rPr lang="de-DE" sz="1100" dirty="0">
                <a:latin typeface="Lucida Console"/>
                <a:cs typeface="Lucida Console"/>
              </a:rPr>
              <a:t>    </a:t>
            </a:r>
            <a:r>
              <a:rPr lang="de-DE" sz="1100" dirty="0" smtClean="0">
                <a:latin typeface="Lucida Console"/>
                <a:cs typeface="Lucida Console"/>
              </a:rPr>
              <a:t>  |  5     </a:t>
            </a:r>
            <a:r>
              <a:rPr lang="de-DE" sz="1100" dirty="0">
                <a:latin typeface="Lucida Console"/>
                <a:cs typeface="Lucida Console"/>
              </a:rPr>
              <a:t>4     4     5</a:t>
            </a:r>
          </a:p>
          <a:p>
            <a:r>
              <a:rPr lang="de-DE" sz="1100" dirty="0">
                <a:latin typeface="Lucida Console"/>
                <a:cs typeface="Lucida Console"/>
              </a:rPr>
              <a:t>                                 </a:t>
            </a:r>
            <a:r>
              <a:rPr lang="de-DE" sz="1100" dirty="0" err="1" smtClean="0">
                <a:latin typeface="Lucida Console"/>
                <a:cs typeface="Lucida Console"/>
              </a:rPr>
              <a:t>DataPartition.PostDataBlock</a:t>
            </a:r>
            <a:r>
              <a:rPr lang="de-DE" sz="1100" dirty="0" smtClean="0">
                <a:latin typeface="Lucida Console"/>
                <a:cs typeface="Lucida Console"/>
              </a:rPr>
              <a:t>                |</a:t>
            </a:r>
            <a:endParaRPr lang="de-DE" sz="1100" dirty="0">
              <a:latin typeface="Lucida Console"/>
              <a:cs typeface="Lucida Console"/>
            </a:endParaRP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.B1.L2-POST            </a:t>
            </a:r>
            <a:r>
              <a:rPr lang="de-DE" sz="1100" dirty="0" err="1">
                <a:latin typeface="Lucida Console"/>
                <a:cs typeface="Lucida Console"/>
              </a:rPr>
              <a:t>DataPartition.PostLevel</a:t>
            </a:r>
            <a:r>
              <a:rPr lang="de-DE" sz="1100" dirty="0">
                <a:latin typeface="Lucida Console"/>
                <a:cs typeface="Lucida Console"/>
              </a:rPr>
              <a:t>                        </a:t>
            </a:r>
            <a:r>
              <a:rPr lang="de-DE" sz="1100" dirty="0" smtClean="0">
                <a:latin typeface="Lucida Console"/>
                <a:cs typeface="Lucida Console"/>
              </a:rPr>
              <a:t>    </a:t>
            </a:r>
            <a:r>
              <a:rPr lang="de-DE" sz="1100" dirty="0">
                <a:latin typeface="Lucida Console"/>
                <a:cs typeface="Lucida Console"/>
              </a:rPr>
              <a:t>6     5     5     6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.B1-POST            </a:t>
            </a:r>
            <a:r>
              <a:rPr lang="de-DE" sz="1100" dirty="0" err="1" smtClean="0">
                <a:latin typeface="Lucida Console"/>
                <a:cs typeface="Lucida Console"/>
              </a:rPr>
              <a:t>Iteration.PostContainerBlock</a:t>
            </a:r>
            <a:r>
              <a:rPr lang="de-DE" sz="1100" dirty="0" smtClean="0">
                <a:latin typeface="Lucida Console"/>
                <a:cs typeface="Lucida Console"/>
              </a:rPr>
              <a:t>                          </a:t>
            </a:r>
            <a:r>
              <a:rPr lang="de-DE" sz="1100" dirty="0">
                <a:latin typeface="Lucida Console"/>
                <a:cs typeface="Lucida Console"/>
              </a:rPr>
              <a:t>7     6     6     7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.B2-PRE             </a:t>
            </a:r>
            <a:r>
              <a:rPr lang="de-DE" sz="1100" dirty="0" err="1" smtClean="0">
                <a:latin typeface="Lucida Console"/>
                <a:cs typeface="Lucida Console"/>
              </a:rPr>
              <a:t>Iteration.PreContainerBlock</a:t>
            </a:r>
            <a:r>
              <a:rPr lang="de-DE" sz="1100" dirty="0" smtClean="0">
                <a:latin typeface="Lucida Console"/>
                <a:cs typeface="Lucida Console"/>
              </a:rPr>
              <a:t> </a:t>
            </a:r>
            <a:r>
              <a:rPr lang="de-DE" sz="1100" dirty="0">
                <a:latin typeface="Lucida Console"/>
                <a:cs typeface="Lucida Console"/>
              </a:rPr>
              <a:t>(TAG </a:t>
            </a:r>
            <a:r>
              <a:rPr lang="de-DE" sz="1100" dirty="0" err="1">
                <a:latin typeface="Lucida Console"/>
                <a:cs typeface="Lucida Console"/>
              </a:rPr>
              <a:t>iteration</a:t>
            </a:r>
            <a:r>
              <a:rPr lang="de-DE" sz="1100" dirty="0">
                <a:latin typeface="Lucida Console"/>
                <a:cs typeface="Lucida Console"/>
              </a:rPr>
              <a:t>=2)       </a:t>
            </a:r>
            <a:r>
              <a:rPr lang="de-DE" sz="1100" dirty="0" smtClean="0">
                <a:latin typeface="Lucida Console"/>
                <a:cs typeface="Lucida Console"/>
              </a:rPr>
              <a:t>  </a:t>
            </a:r>
            <a:r>
              <a:rPr lang="de-DE" sz="1100" dirty="0">
                <a:latin typeface="Lucida Console"/>
                <a:cs typeface="Lucida Console"/>
              </a:rPr>
              <a:t>8     7     2     2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.B2.L2-PRE             </a:t>
            </a:r>
            <a:r>
              <a:rPr lang="de-DE" sz="1100" dirty="0" err="1">
                <a:latin typeface="Lucida Console"/>
                <a:cs typeface="Lucida Console"/>
              </a:rPr>
              <a:t>DataPartition.PreLevel</a:t>
            </a:r>
            <a:r>
              <a:rPr lang="de-DE" sz="1100" dirty="0">
                <a:latin typeface="Lucida Console"/>
                <a:cs typeface="Lucida Console"/>
              </a:rPr>
              <a:t>                         </a:t>
            </a:r>
            <a:r>
              <a:rPr lang="de-DE" sz="1100" dirty="0" smtClean="0">
                <a:latin typeface="Lucida Console"/>
                <a:cs typeface="Lucida Console"/>
              </a:rPr>
              <a:t>    </a:t>
            </a:r>
            <a:r>
              <a:rPr lang="de-DE" sz="1100" dirty="0">
                <a:latin typeface="Lucida Console"/>
                <a:cs typeface="Lucida Console"/>
              </a:rPr>
              <a:t>9     8     3     3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.B2.L2.B1-BLCK            </a:t>
            </a:r>
            <a:r>
              <a:rPr lang="de-DE" sz="1100" dirty="0" err="1" smtClean="0">
                <a:latin typeface="Lucida Console"/>
                <a:cs typeface="Lucida Console"/>
              </a:rPr>
              <a:t>DataPartition.PreDataBlock</a:t>
            </a:r>
            <a:r>
              <a:rPr lang="de-DE" sz="1100" dirty="0" smtClean="0">
                <a:latin typeface="Lucida Console"/>
                <a:cs typeface="Lucida Console"/>
              </a:rPr>
              <a:t> </a:t>
            </a:r>
            <a:r>
              <a:rPr lang="de-DE" sz="1100" dirty="0">
                <a:latin typeface="Lucida Console"/>
                <a:cs typeface="Lucida Console"/>
              </a:rPr>
              <a:t>(TAG </a:t>
            </a:r>
            <a:r>
              <a:rPr lang="de-DE" sz="1100" dirty="0" err="1">
                <a:latin typeface="Lucida Console"/>
                <a:cs typeface="Lucida Console"/>
              </a:rPr>
              <a:t>partition</a:t>
            </a:r>
            <a:r>
              <a:rPr lang="de-DE" sz="1100" dirty="0">
                <a:latin typeface="Lucida Console"/>
                <a:cs typeface="Lucida Console"/>
              </a:rPr>
              <a:t>=1) </a:t>
            </a:r>
            <a:r>
              <a:rPr lang="de-DE" sz="1100" dirty="0" smtClean="0">
                <a:latin typeface="Lucida Console"/>
                <a:cs typeface="Lucida Console"/>
              </a:rPr>
              <a:t>|</a:t>
            </a:r>
            <a:endParaRPr lang="de-DE" sz="1100" dirty="0">
              <a:latin typeface="Lucida Console"/>
              <a:cs typeface="Lucida Console"/>
            </a:endParaRPr>
          </a:p>
          <a:p>
            <a:r>
              <a:rPr lang="de-DE" sz="1100" dirty="0">
                <a:latin typeface="Lucida Console"/>
                <a:cs typeface="Lucida Console"/>
              </a:rPr>
              <a:t>                                    </a:t>
            </a:r>
            <a:r>
              <a:rPr lang="de-DE" sz="1100" dirty="0" err="1">
                <a:latin typeface="Lucida Console"/>
                <a:cs typeface="Lucida Console"/>
              </a:rPr>
              <a:t>LOOP.DataPartition.ProcessDataItem</a:t>
            </a:r>
            <a:r>
              <a:rPr lang="de-DE" sz="1100" dirty="0">
                <a:latin typeface="Lucida Console"/>
                <a:cs typeface="Lucida Console"/>
              </a:rPr>
              <a:t>    </a:t>
            </a:r>
            <a:r>
              <a:rPr lang="de-DE" sz="1100" dirty="0" smtClean="0">
                <a:latin typeface="Lucida Console"/>
                <a:cs typeface="Lucida Console"/>
              </a:rPr>
              <a:t>  |  10    </a:t>
            </a:r>
            <a:r>
              <a:rPr lang="de-DE" sz="1100" dirty="0">
                <a:latin typeface="Lucida Console"/>
                <a:cs typeface="Lucida Console"/>
              </a:rPr>
              <a:t>9     4      4</a:t>
            </a:r>
          </a:p>
          <a:p>
            <a:r>
              <a:rPr lang="de-DE" sz="1100" dirty="0">
                <a:latin typeface="Lucida Console"/>
                <a:cs typeface="Lucida Console"/>
              </a:rPr>
              <a:t>                                 </a:t>
            </a:r>
            <a:r>
              <a:rPr lang="de-DE" sz="1100" dirty="0" err="1" smtClean="0">
                <a:latin typeface="Lucida Console"/>
                <a:cs typeface="Lucida Console"/>
              </a:rPr>
              <a:t>DataPartition.PostDatBlock</a:t>
            </a:r>
            <a:r>
              <a:rPr lang="de-DE" sz="1100" dirty="0" smtClean="0">
                <a:latin typeface="Lucida Console"/>
                <a:cs typeface="Lucida Console"/>
              </a:rPr>
              <a:t>                 |</a:t>
            </a:r>
            <a:endParaRPr lang="de-DE" sz="1100" dirty="0">
              <a:latin typeface="Lucida Console"/>
              <a:cs typeface="Lucida Console"/>
            </a:endParaRP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.B2.L2.B2-BLCK            </a:t>
            </a:r>
            <a:r>
              <a:rPr lang="de-DE" sz="1100" dirty="0" err="1" smtClean="0">
                <a:latin typeface="Lucida Console"/>
                <a:cs typeface="Lucida Console"/>
              </a:rPr>
              <a:t>DataPartition.PreDataBlock</a:t>
            </a:r>
            <a:r>
              <a:rPr lang="de-DE" sz="1100" dirty="0" smtClean="0">
                <a:latin typeface="Lucida Console"/>
                <a:cs typeface="Lucida Console"/>
              </a:rPr>
              <a:t> </a:t>
            </a:r>
            <a:r>
              <a:rPr lang="de-DE" sz="1100" dirty="0">
                <a:latin typeface="Lucida Console"/>
                <a:cs typeface="Lucida Console"/>
              </a:rPr>
              <a:t>(TAG </a:t>
            </a:r>
            <a:r>
              <a:rPr lang="de-DE" sz="1100" dirty="0" err="1">
                <a:latin typeface="Lucida Console"/>
                <a:cs typeface="Lucida Console"/>
              </a:rPr>
              <a:t>partition</a:t>
            </a:r>
            <a:r>
              <a:rPr lang="de-DE" sz="1100" dirty="0">
                <a:latin typeface="Lucida Console"/>
                <a:cs typeface="Lucida Console"/>
              </a:rPr>
              <a:t>=2) </a:t>
            </a:r>
            <a:r>
              <a:rPr lang="de-DE" sz="1100" dirty="0" smtClean="0">
                <a:latin typeface="Lucida Console"/>
                <a:cs typeface="Lucida Console"/>
              </a:rPr>
              <a:t>|</a:t>
            </a:r>
            <a:endParaRPr lang="de-DE" sz="1100" dirty="0">
              <a:latin typeface="Lucida Console"/>
              <a:cs typeface="Lucida Console"/>
            </a:endParaRPr>
          </a:p>
          <a:p>
            <a:r>
              <a:rPr lang="de-DE" sz="1100" dirty="0">
                <a:latin typeface="Lucida Console"/>
                <a:cs typeface="Lucida Console"/>
              </a:rPr>
              <a:t>                                    </a:t>
            </a:r>
            <a:r>
              <a:rPr lang="de-DE" sz="1100" dirty="0" err="1">
                <a:latin typeface="Lucida Console"/>
                <a:cs typeface="Lucida Console"/>
              </a:rPr>
              <a:t>LOOP.DataPartition.ProcessDataItem</a:t>
            </a:r>
            <a:r>
              <a:rPr lang="de-DE" sz="1100" dirty="0">
                <a:latin typeface="Lucida Console"/>
                <a:cs typeface="Lucida Console"/>
              </a:rPr>
              <a:t>  </a:t>
            </a:r>
            <a:r>
              <a:rPr lang="de-DE" sz="1100" dirty="0" smtClean="0">
                <a:latin typeface="Lucida Console"/>
                <a:cs typeface="Lucida Console"/>
              </a:rPr>
              <a:t>    |  </a:t>
            </a:r>
            <a:r>
              <a:rPr lang="de-DE" sz="1100" dirty="0">
                <a:latin typeface="Lucida Console"/>
                <a:cs typeface="Lucida Console"/>
              </a:rPr>
              <a:t>11    9     4      5</a:t>
            </a:r>
          </a:p>
          <a:p>
            <a:r>
              <a:rPr lang="de-DE" sz="1100" dirty="0">
                <a:latin typeface="Lucida Console"/>
                <a:cs typeface="Lucida Console"/>
              </a:rPr>
              <a:t>                                 </a:t>
            </a:r>
            <a:r>
              <a:rPr lang="de-DE" sz="1100" dirty="0" err="1" smtClean="0">
                <a:latin typeface="Lucida Console"/>
                <a:cs typeface="Lucida Console"/>
              </a:rPr>
              <a:t>DataPartition.PostDataBlock</a:t>
            </a:r>
            <a:r>
              <a:rPr lang="de-DE" sz="1100" dirty="0" smtClean="0">
                <a:latin typeface="Lucida Console"/>
                <a:cs typeface="Lucida Console"/>
              </a:rPr>
              <a:t>                |</a:t>
            </a:r>
            <a:endParaRPr lang="de-DE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 </a:t>
            </a: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.B2.L2-POST            </a:t>
            </a:r>
            <a:r>
              <a:rPr lang="de-DE" sz="1100" dirty="0" err="1">
                <a:latin typeface="Lucida Console"/>
                <a:cs typeface="Lucida Console"/>
              </a:rPr>
              <a:t>DataPartition.PostLevel</a:t>
            </a:r>
            <a:r>
              <a:rPr lang="de-DE" sz="1100" dirty="0">
                <a:latin typeface="Lucida Console"/>
                <a:cs typeface="Lucida Console"/>
              </a:rPr>
              <a:t>                        </a:t>
            </a:r>
            <a:r>
              <a:rPr lang="de-DE" sz="1100" dirty="0" smtClean="0">
                <a:latin typeface="Lucida Console"/>
                <a:cs typeface="Lucida Console"/>
              </a:rPr>
              <a:t>    </a:t>
            </a:r>
            <a:r>
              <a:rPr lang="de-DE" sz="1100" dirty="0">
                <a:latin typeface="Lucida Console"/>
                <a:cs typeface="Lucida Console"/>
              </a:rPr>
              <a:t>12    10    5      6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de-DE" sz="1100" dirty="0" smtClean="0">
                <a:latin typeface="Lucida Console"/>
                <a:cs typeface="Lucida Console"/>
              </a:rPr>
              <a:t>S1.L1</a:t>
            </a:r>
            <a:r>
              <a:rPr lang="de-DE" sz="1100" dirty="0">
                <a:latin typeface="Lucida Console"/>
                <a:cs typeface="Lucida Console"/>
              </a:rPr>
              <a:t>.B2-POST            </a:t>
            </a:r>
            <a:r>
              <a:rPr lang="de-DE" sz="1100" dirty="0" err="1" smtClean="0">
                <a:latin typeface="Lucida Console"/>
                <a:cs typeface="Lucida Console"/>
              </a:rPr>
              <a:t>Iteration.PostContainerBlock</a:t>
            </a:r>
            <a:r>
              <a:rPr lang="de-DE" sz="1100" dirty="0" smtClean="0">
                <a:latin typeface="Lucida Console"/>
                <a:cs typeface="Lucida Console"/>
              </a:rPr>
              <a:t>                          </a:t>
            </a:r>
            <a:r>
              <a:rPr lang="de-DE" sz="1100" dirty="0">
                <a:latin typeface="Lucida Console"/>
                <a:cs typeface="Lucida Console"/>
              </a:rPr>
              <a:t>13    11    6      7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 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da-DK" sz="1100" dirty="0" smtClean="0">
                <a:latin typeface="Lucida Console"/>
                <a:cs typeface="Lucida Console"/>
              </a:rPr>
              <a:t>S1.L1</a:t>
            </a:r>
            <a:r>
              <a:rPr lang="da-DK" sz="1100" dirty="0">
                <a:latin typeface="Lucida Console"/>
                <a:cs typeface="Lucida Console"/>
              </a:rPr>
              <a:t>-POST            </a:t>
            </a:r>
            <a:r>
              <a:rPr lang="da-DK" sz="1100" dirty="0" err="1">
                <a:latin typeface="Lucida Console"/>
                <a:cs typeface="Lucida Console"/>
              </a:rPr>
              <a:t>Iteration.PostLevel</a:t>
            </a:r>
            <a:r>
              <a:rPr lang="da-DK" sz="1100" dirty="0">
                <a:latin typeface="Lucida Console"/>
                <a:cs typeface="Lucida Console"/>
              </a:rPr>
              <a:t>                                   </a:t>
            </a:r>
            <a:r>
              <a:rPr lang="da-DK" sz="1100" dirty="0" smtClean="0">
                <a:latin typeface="Lucida Console"/>
                <a:cs typeface="Lucida Console"/>
              </a:rPr>
              <a:t>   14    </a:t>
            </a:r>
            <a:r>
              <a:rPr lang="da-DK" sz="1100" dirty="0">
                <a:latin typeface="Lucida Console"/>
                <a:cs typeface="Lucida Console"/>
              </a:rPr>
              <a:t>12    7      </a:t>
            </a:r>
            <a:r>
              <a:rPr lang="da-DK" sz="1100" dirty="0" smtClean="0">
                <a:latin typeface="Lucida Console"/>
                <a:cs typeface="Lucida Console"/>
              </a:rPr>
              <a:t>8</a:t>
            </a:r>
            <a:endParaRPr lang="da-DK" sz="1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535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 and API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517486" y="1943759"/>
            <a:ext cx="2287904" cy="2539869"/>
            <a:chOff x="742080" y="1141514"/>
            <a:chExt cx="1826659" cy="2539869"/>
          </a:xfrm>
        </p:grpSpPr>
        <p:sp>
          <p:nvSpPr>
            <p:cNvPr id="14" name="Rectangle 13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TaskBlock</a:t>
              </a:r>
              <a:endParaRPr lang="en-US" sz="1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2080" y="1541043"/>
              <a:ext cx="1826659" cy="1469700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a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bstract 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processPreDataBlock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processDataItem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processPostDataBlock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processPreContainerBlock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processPostContainerBlock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2080" y="3010743"/>
              <a:ext cx="1826659" cy="670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parentTaskLevel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368" y="1943759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PipelineStage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fromProperties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configuredTask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topTaskLevel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>
            <a:off x="1620320" y="3874212"/>
            <a:ext cx="0" cy="360624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14" idx="1"/>
          </p:cNvCxnSpPr>
          <p:nvPr/>
        </p:nvCxnSpPr>
        <p:spPr>
          <a:xfrm>
            <a:off x="5936642" y="2143524"/>
            <a:ext cx="580844" cy="0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8" y="4234836"/>
            <a:ext cx="2287904" cy="1495164"/>
            <a:chOff x="319389" y="3259287"/>
            <a:chExt cx="2287904" cy="149516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Task</a:t>
              </a:r>
              <a:endParaRPr lang="en-US" sz="1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9389" y="4083811"/>
              <a:ext cx="2287904" cy="670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325406" y="1943759"/>
            <a:ext cx="2611236" cy="3971738"/>
            <a:chOff x="3325406" y="1932193"/>
            <a:chExt cx="2611236" cy="3971738"/>
          </a:xfrm>
        </p:grpSpPr>
        <p:sp>
          <p:nvSpPr>
            <p:cNvPr id="5" name="Rectangle 4"/>
            <p:cNvSpPr/>
            <p:nvPr/>
          </p:nvSpPr>
          <p:spPr>
            <a:xfrm>
              <a:off x="3325407" y="1932193"/>
              <a:ext cx="2611235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TaskLevel</a:t>
              </a:r>
              <a:endParaRPr lang="en-US" sz="1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5407" y="2756717"/>
              <a:ext cx="2611235" cy="1843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a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bstract 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allowedSublevels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allowedTasks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supportsBlocksInParallel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generateTaskBlocks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processPreLevel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processPostLevel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5407" y="4600483"/>
              <a:ext cx="2611235" cy="13034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taskBlocks</a:t>
              </a:r>
              <a:r>
                <a:rPr lang="en-US" sz="1400" dirty="0" smtClean="0">
                  <a:solidFill>
                    <a:schemeClr val="tx1"/>
                  </a:solidFill>
                </a:rPr>
                <a:t> (List&lt;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TaskBlock</a:t>
              </a:r>
              <a:r>
                <a:rPr lang="en-US" sz="1400" dirty="0" smtClean="0">
                  <a:solidFill>
                    <a:schemeClr val="tx1"/>
                  </a:solidFill>
                </a:rPr>
                <a:t>&gt;)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parentTaskLevel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subTaskLevel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>
              <a:stCxn id="11" idx="3"/>
              <a:endCxn id="11" idx="2"/>
            </p:cNvCxnSpPr>
            <p:nvPr/>
          </p:nvCxnSpPr>
          <p:spPr>
            <a:xfrm flipH="1">
              <a:off x="4631025" y="5252207"/>
              <a:ext cx="1305617" cy="651724"/>
            </a:xfrm>
            <a:prstGeom prst="bentConnector4">
              <a:avLst>
                <a:gd name="adj1" fmla="val -17509"/>
                <a:gd name="adj2" fmla="val 135076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325406" y="2331723"/>
              <a:ext cx="2611235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>
            <a:off x="2764272" y="2143524"/>
            <a:ext cx="561135" cy="0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6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615</Words>
  <Application>Microsoft Macintosh PowerPoint</Application>
  <PresentationFormat>On-screen Show (4:3)</PresentationFormat>
  <Paragraphs>112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rlx</dc:creator>
  <cp:lastModifiedBy>rlx</cp:lastModifiedBy>
  <cp:revision>11</cp:revision>
  <dcterms:created xsi:type="dcterms:W3CDTF">2012-04-08T15:02:01Z</dcterms:created>
  <dcterms:modified xsi:type="dcterms:W3CDTF">2012-04-08T19:59:28Z</dcterms:modified>
</cp:coreProperties>
</file>