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7" r:id="rId4"/>
    <p:sldId id="286" r:id="rId5"/>
    <p:sldId id="298" r:id="rId6"/>
    <p:sldId id="299" r:id="rId7"/>
    <p:sldId id="300" r:id="rId8"/>
    <p:sldId id="301" r:id="rId9"/>
    <p:sldId id="290" r:id="rId10"/>
    <p:sldId id="291" r:id="rId11"/>
    <p:sldId id="303" r:id="rId12"/>
    <p:sldId id="292" r:id="rId13"/>
    <p:sldId id="293" r:id="rId14"/>
    <p:sldId id="294" r:id="rId15"/>
    <p:sldId id="30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1117" autoAdjust="0"/>
  </p:normalViewPr>
  <p:slideViewPr>
    <p:cSldViewPr snapToGrid="0">
      <p:cViewPr varScale="1">
        <p:scale>
          <a:sx n="64" d="100"/>
          <a:sy n="64" d="100"/>
        </p:scale>
        <p:origin x="7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51D56C-AF0C-4A3C-8800-5BAE16699705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5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7A19DB-D840-4CE0-A924-9CF8DFC3A625}" type="slidenum">
              <a:rPr lang="en-US" altLang="zh-CN" smtClean="0">
                <a:latin typeface="Calibri" panose="020F0502020204030204" pitchFamily="34" charset="0"/>
              </a:rPr>
              <a:pPr/>
              <a:t>12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9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72E99-1122-4A59-AC28-56EC57D9CC42}" type="slidenum">
              <a:rPr lang="en-US" altLang="zh-CN" smtClean="0">
                <a:latin typeface="Calibri" panose="020F0502020204030204" pitchFamily="34" charset="0"/>
              </a:rPr>
              <a:pPr/>
              <a:t>13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3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4EF6F-7762-43CB-904A-1EBE53EC68A5}" type="slidenum">
              <a:rPr lang="en-US" altLang="zh-CN" smtClean="0">
                <a:latin typeface="Calibri" panose="020F0502020204030204" pitchFamily="34" charset="0"/>
              </a:rPr>
              <a:pPr/>
              <a:t>14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6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273C31-62A9-4CF6-8234-337569753BBA}" type="slidenum">
              <a:rPr lang="en-US" altLang="zh-CN" smtClean="0">
                <a:latin typeface="Calibri" panose="020F0502020204030204" pitchFamily="34" charset="0"/>
              </a:rPr>
              <a:pPr/>
              <a:t>15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4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4592B0-EA9C-49DA-8F43-858F58A3BB7C}" type="slidenum">
              <a:rPr lang="en-US" altLang="zh-CN" smtClean="0">
                <a:latin typeface="Calibri" panose="020F0502020204030204" pitchFamily="34" charset="0"/>
              </a:rPr>
              <a:pPr/>
              <a:t>10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0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158910-96C2-4EFA-B6F9-1B8C3CF1966A}" type="slidenum">
              <a:rPr lang="en-US" altLang="zh-CN" smtClean="0">
                <a:latin typeface="Calibri" panose="020F0502020204030204" pitchFamily="34" charset="0"/>
              </a:rPr>
              <a:pPr/>
              <a:t>11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  <a:pPr>
                <a:defRPr/>
              </a:pPr>
              <a:t>3/31/2021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6</a:t>
            </a:r>
            <a:r>
              <a:rPr lang="en-US" altLang="zh-CN" sz="3200" dirty="0" smtClean="0"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zh-CN" sz="3200" dirty="0" smtClean="0">
                <a:latin typeface="+mn-lt"/>
                <a:ea typeface="黑体" panose="02010609060101010101" pitchFamily="49" charset="-122"/>
              </a:rPr>
              <a:t>函数</a:t>
            </a:r>
            <a:r>
              <a:rPr lang="en-US" altLang="zh-CN" sz="3200" dirty="0" smtClean="0">
                <a:latin typeface="+mn-lt"/>
                <a:ea typeface="黑体" panose="02010609060101010101" pitchFamily="49" charset="-122"/>
              </a:rPr>
              <a:t>sum</a:t>
            </a:r>
            <a:r>
              <a:rPr lang="zh-CN" altLang="zh-CN" sz="3200" dirty="0" smtClean="0">
                <a:latin typeface="+mn-lt"/>
                <a:ea typeface="黑体" panose="02010609060101010101" pitchFamily="49" charset="-122"/>
              </a:rPr>
              <a:t>用于求解整数列表中所有整数的</a:t>
            </a:r>
            <a:r>
              <a:rPr lang="zh-CN" altLang="zh-CN" sz="3200" dirty="0" smtClean="0">
                <a:ea typeface="黑体" panose="02010609060101010101" pitchFamily="49" charset="-122"/>
              </a:rPr>
              <a:t>和，函数定义如下：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sum 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list -&gt;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		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REQUIRES: true		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ENSURES: sum(L) evaluates to the sum of the integers in L. 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fun sum [ ] = 0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   | sum (x ::L) = x + (sum L);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完成函数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mult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的编写，实现求解整数列表中所有整数的乘积。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</a:t>
            </a:r>
            <a:r>
              <a:rPr lang="en-US" altLang="zh-CN" sz="2400" dirty="0" err="1" smtClean="0"/>
              <a:t>mult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list -&gt;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		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REQUIRES: true		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(* ENSURES: </a:t>
            </a:r>
            <a:r>
              <a:rPr lang="en-US" altLang="zh-CN" sz="2400" dirty="0" err="1" smtClean="0"/>
              <a:t>mult</a:t>
            </a:r>
            <a:r>
              <a:rPr lang="en-US" altLang="zh-CN" sz="2400" dirty="0" smtClean="0"/>
              <a:t>(L) evaluates to the product of the integers in L. 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fun </a:t>
            </a:r>
            <a:r>
              <a:rPr lang="en-US" altLang="zh-CN" sz="2400" dirty="0" err="1" smtClean="0"/>
              <a:t>mult</a:t>
            </a:r>
            <a:r>
              <a:rPr lang="en-US" altLang="zh-CN" sz="2400" dirty="0" smtClean="0"/>
              <a:t> [ ] = 		(* FILL IN *)</a:t>
            </a:r>
            <a:endParaRPr lang="zh-CN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   | </a:t>
            </a:r>
            <a:r>
              <a:rPr lang="en-US" altLang="zh-CN" sz="2400" dirty="0" err="1" smtClean="0"/>
              <a:t>mult</a:t>
            </a:r>
            <a:r>
              <a:rPr lang="en-US" altLang="zh-CN" sz="2400" dirty="0" smtClean="0"/>
              <a:t> (x ::L) = 	(* FILL IN *)</a:t>
            </a:r>
            <a:r>
              <a:rPr lang="en-US" altLang="zh-CN" sz="2400" b="1" dirty="0" smtClean="0"/>
              <a:t> </a:t>
            </a:r>
            <a:endParaRPr lang="zh-C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72568" y="319217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7. 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编写函数实现下列功能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：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对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；否则说明原因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59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r>
              <a:rPr lang="zh-CN" altLang="zh-CN" sz="3200" dirty="0" smtClean="0">
                <a:ea typeface="黑体" panose="02010609060101010101" pitchFamily="49" charset="-122"/>
              </a:rPr>
              <a:t/>
            </a:r>
            <a:br>
              <a:rPr lang="zh-CN" altLang="zh-CN" sz="3200" dirty="0" smtClean="0">
                <a:ea typeface="黑体" panose="02010609060101010101" pitchFamily="49" charset="-122"/>
              </a:rPr>
            </a:br>
            <a:r>
              <a:rPr lang="en-US" altLang="zh-CN" sz="3200" dirty="0" smtClean="0">
                <a:ea typeface="黑体" panose="02010609060101010101" pitchFamily="49" charset="-122"/>
              </a:rPr>
              <a:t>8.</a:t>
            </a:r>
            <a:r>
              <a:rPr lang="zh-CN" altLang="zh-CN" sz="3200" dirty="0" smtClean="0">
                <a:ea typeface="黑体" panose="02010609060101010101" pitchFamily="49" charset="-122"/>
              </a:rPr>
              <a:t>完成如下函数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Mult</a:t>
            </a:r>
            <a:r>
              <a:rPr lang="en-US" altLang="zh-CN" sz="3200" dirty="0" smtClean="0">
                <a:ea typeface="黑体" panose="02010609060101010101" pitchFamily="49" charset="-122"/>
              </a:rPr>
              <a:t>: 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int</a:t>
            </a:r>
            <a:r>
              <a:rPr lang="en-US" altLang="zh-CN" sz="3200" dirty="0" smtClean="0">
                <a:ea typeface="黑体" panose="02010609060101010101" pitchFamily="49" charset="-122"/>
              </a:rPr>
              <a:t> list 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list</a:t>
            </a:r>
            <a:r>
              <a:rPr lang="en-US" altLang="zh-CN" sz="3200" dirty="0" smtClean="0">
                <a:ea typeface="黑体" panose="02010609060101010101" pitchFamily="49" charset="-122"/>
              </a:rPr>
              <a:t> -&gt; 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int</a:t>
            </a:r>
            <a:r>
              <a:rPr lang="zh-CN" altLang="zh-CN" sz="3200" dirty="0" smtClean="0">
                <a:ea typeface="黑体" panose="02010609060101010101" pitchFamily="49" charset="-122"/>
              </a:rPr>
              <a:t>的编写</a:t>
            </a:r>
            <a:r>
              <a:rPr lang="en-US" altLang="zh-CN" sz="3200" dirty="0" smtClean="0">
                <a:ea typeface="黑体" panose="02010609060101010101" pitchFamily="49" charset="-122"/>
              </a:rPr>
              <a:t>,</a:t>
            </a:r>
            <a:r>
              <a:rPr lang="zh-CN" altLang="zh-CN" sz="3200" dirty="0" smtClean="0">
                <a:ea typeface="黑体" panose="02010609060101010101" pitchFamily="49" charset="-122"/>
              </a:rPr>
              <a:t>该函数调用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mult</a:t>
            </a:r>
            <a:r>
              <a:rPr lang="en-US" altLang="zh-CN" sz="3200" dirty="0" smtClean="0">
                <a:ea typeface="黑体" panose="02010609060101010101" pitchFamily="49" charset="-122"/>
              </a:rPr>
              <a:t> </a:t>
            </a:r>
            <a:r>
              <a:rPr lang="zh-CN" altLang="zh-CN" sz="3200" dirty="0" smtClean="0">
                <a:ea typeface="黑体" panose="02010609060101010101" pitchFamily="49" charset="-122"/>
              </a:rPr>
              <a:t>实现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int</a:t>
            </a:r>
            <a:r>
              <a:rPr lang="en-US" altLang="zh-CN" sz="3200" dirty="0" smtClean="0">
                <a:ea typeface="黑体" panose="02010609060101010101" pitchFamily="49" charset="-122"/>
              </a:rPr>
              <a:t> list 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list</a:t>
            </a:r>
            <a:r>
              <a:rPr lang="zh-CN" altLang="zh-CN" sz="3200" dirty="0" smtClean="0">
                <a:ea typeface="黑体" panose="02010609060101010101" pitchFamily="49" charset="-122"/>
              </a:rPr>
              <a:t>中所有整数乘积的求解。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endParaRPr lang="zh-CN" altLang="zh-CN" sz="3200" dirty="0" smtClean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90575" y="1624013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(* mult : int list list -&gt; int 	*)</a:t>
            </a:r>
            <a:endParaRPr lang="zh-CN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(* REQUIRES: true		*)</a:t>
            </a:r>
            <a:endParaRPr lang="zh-CN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(* ENSURES: mult(R) evaluates to the product of all the integers in the lists of R. *)</a:t>
            </a:r>
            <a:endParaRPr lang="zh-CN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 </a:t>
            </a:r>
            <a:endParaRPr lang="zh-CN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fun Mult [ ] = 	(* FILL IN *)</a:t>
            </a:r>
            <a:endParaRPr lang="zh-CN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    | Mult (r :: R) = 	(* FILL IN *)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9696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j-lt"/>
                <a:ea typeface="黑体" panose="02010609060101010101" pitchFamily="49" charset="-122"/>
                <a:cs typeface="+mj-cs"/>
              </a:rPr>
              <a:t>9. 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/>
              <a:t>mult</a:t>
            </a:r>
            <a:r>
              <a:rPr lang="en-US" altLang="zh-CN" dirty="0"/>
              <a:t>’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定义如下，试补充其函数说明，指出该函数的功能。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* </a:t>
            </a:r>
            <a:r>
              <a:rPr lang="en-US" altLang="zh-CN" sz="2800" dirty="0" err="1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			</a:t>
            </a:r>
            <a:r>
              <a:rPr lang="en-US" altLang="zh-CN" sz="2800" dirty="0" smtClean="0"/>
              <a:t>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REQUIRES: true				</a:t>
            </a:r>
            <a:r>
              <a:rPr lang="en-US" altLang="zh-CN" sz="2800" dirty="0" smtClean="0"/>
              <a:t>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ENSURES: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’(L, a) … (* FILL IN *) 	</a:t>
            </a:r>
            <a:r>
              <a:rPr lang="en-US" altLang="zh-CN" sz="2800" dirty="0" smtClean="0"/>
              <a:t>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 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([ ], a) = a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	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(x :: L, a) =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(L, x * a);</a:t>
            </a:r>
            <a:endParaRPr lang="zh-CN" altLang="zh-CN" sz="2800" dirty="0"/>
          </a:p>
          <a:p>
            <a:pPr lvl="1">
              <a:defRPr/>
            </a:pPr>
            <a:endParaRPr lang="en-US" altLang="zh-CN" sz="2800" dirty="0" smtClean="0">
              <a:latin typeface="+mj-lt"/>
              <a:ea typeface="黑体" panose="02010609060101010101" pitchFamily="49" charset="-122"/>
              <a:cs typeface="+mj-cs"/>
            </a:endParaRPr>
          </a:p>
          <a:p>
            <a:pPr lvl="1">
              <a:defRPr/>
            </a:pPr>
            <a:endParaRPr lang="zh-CN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定义函数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，使对任意整数列表的列表</a:t>
            </a:r>
            <a:r>
              <a:rPr lang="en-US" altLang="zh-CN" sz="2800" dirty="0"/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和整数</a:t>
            </a:r>
            <a:r>
              <a:rPr lang="en-US" altLang="zh-CN" sz="2800" dirty="0"/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，该函数用于计算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与列表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中所有整数的乘积。该函数框架如下所示，试完成代码的编写。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 [ ], a) = 	</a:t>
            </a:r>
            <a:r>
              <a:rPr lang="en-US" altLang="zh-CN" sz="2800" dirty="0" smtClean="0"/>
              <a:t>(* </a:t>
            </a:r>
            <a:r>
              <a:rPr lang="en-US" altLang="zh-CN" sz="2800" dirty="0"/>
              <a:t>FILL IN </a:t>
            </a:r>
            <a:r>
              <a:rPr lang="en-US" altLang="zh-CN" sz="2800" dirty="0" smtClean="0"/>
              <a:t>*)</a:t>
            </a:r>
            <a:endParaRPr lang="en-US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(r::R, a) = 	(* FILL IN *)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10. 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编写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递归函数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实现整数平方的计算，即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 n = n * n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</a:t>
            </a: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要求：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程序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中可调用函数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double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，但不能使用整数乘法（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*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）运算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double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REQUIRES: n &gt;= 0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ENSURES: double n evaluates to 2 * n</a:t>
            </a:r>
            <a:r>
              <a:rPr lang="en-US" altLang="zh-CN" sz="2800" dirty="0" smtClean="0">
                <a:ea typeface="黑体" panose="02010609060101010101" pitchFamily="49" charset="-122"/>
                <a:cs typeface="+mj-cs"/>
              </a:rPr>
              <a:t>.*)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fun double (0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= 0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ea typeface="黑体" panose="02010609060101010101" pitchFamily="49" charset="-122"/>
                <a:cs typeface="+mj-cs"/>
              </a:rPr>
              <a:t>    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| double n = 2 + double (n - 1)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11. 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编写函数实现下列功能：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对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</a:t>
            </a:r>
            <a:r>
              <a:rPr lang="zh-CN" altLang="en-US" dirty="0" smtClean="0">
                <a:ea typeface="黑体" panose="02010609060101010101" pitchFamily="49" charset="-122"/>
                <a:cs typeface="+mj-cs"/>
              </a:rPr>
              <a:t>；否则说明原因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1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14594" y="2022572"/>
            <a:ext cx="108741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了解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函数式编程语言家族成员及其发展和特点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熟悉</a:t>
            </a:r>
            <a:r>
              <a:rPr lang="en-US" altLang="zh-CN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开发环境及使用</a:t>
            </a:r>
            <a:endParaRPr lang="en-US" altLang="zh-CN" sz="40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掌握</a:t>
            </a:r>
            <a:r>
              <a:rPr lang="en-US" altLang="zh-CN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</a:t>
            </a:r>
            <a:r>
              <a:rPr lang="zh-CN" altLang="zh-CN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基本语法</a:t>
            </a: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和书写规则</a:t>
            </a:r>
            <a:endParaRPr lang="en-US" altLang="zh-CN" sz="40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SML</a:t>
            </a:r>
            <a:r>
              <a:rPr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简单程序设计和程序编写</a:t>
            </a:r>
            <a:endParaRPr lang="zh-CN" altLang="zh-CN" sz="40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实验内容：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ea typeface="黑体" panose="02010609060101010101" pitchFamily="49" charset="-122"/>
              </a:rPr>
              <a:t>1. </a:t>
            </a:r>
            <a:r>
              <a:rPr lang="zh-CN" altLang="en-US" sz="3200" dirty="0" smtClean="0">
                <a:ea typeface="黑体" panose="02010609060101010101" pitchFamily="49" charset="-122"/>
              </a:rPr>
              <a:t>完成函数式语言家族成员调研报告，内容可包括但不限于：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庞大的函数式语言家族中有哪些成员？都由谁提出来的？各自有什么特征？没落和兴盛的原因？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3200" dirty="0" smtClean="0">
                <a:ea typeface="黑体" panose="02010609060101010101" pitchFamily="49" charset="-122"/>
              </a:rPr>
              <a:t>2. </a:t>
            </a:r>
            <a:r>
              <a:rPr lang="zh-CN" altLang="en-US" sz="3200" dirty="0" smtClean="0">
                <a:ea typeface="黑体" panose="02010609060101010101" pitchFamily="49" charset="-122"/>
              </a:rPr>
              <a:t>安装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开发环境，掌握其使用。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完成模式匹配分析和代码书写（先思考再验证）。</a:t>
            </a:r>
            <a:endParaRPr lang="zh-CN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58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实验提示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 smtClean="0">
                <a:ea typeface="黑体" panose="02010609060101010101" pitchFamily="49" charset="-122"/>
              </a:rPr>
              <a:t>表达式</a:t>
            </a:r>
            <a:r>
              <a:rPr lang="zh-CN" altLang="zh-CN" sz="3200" dirty="0">
                <a:ea typeface="黑体" panose="02010609060101010101" pitchFamily="49" charset="-122"/>
              </a:rPr>
              <a:t>计算的</a:t>
            </a:r>
            <a:r>
              <a:rPr lang="zh-CN" altLang="zh-CN" sz="3200" dirty="0" smtClean="0">
                <a:ea typeface="黑体" panose="02010609060101010101" pitchFamily="49" charset="-122"/>
              </a:rPr>
              <a:t>结果</a:t>
            </a:r>
            <a:r>
              <a:rPr lang="zh-CN" altLang="en-US" sz="3200" dirty="0" smtClean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 smtClean="0">
                <a:ea typeface="黑体" panose="02010609060101010101" pitchFamily="49" charset="-122"/>
              </a:rPr>
              <a:t>”it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 smtClean="0">
                <a:ea typeface="黑体" panose="02010609060101010101" pitchFamily="49" charset="-122"/>
              </a:rPr>
              <a:t>文件</a:t>
            </a:r>
            <a:r>
              <a:rPr lang="zh-CN" altLang="en-US" sz="3200" dirty="0" smtClean="0">
                <a:ea typeface="黑体" panose="02010609060101010101" pitchFamily="49" charset="-122"/>
              </a:rPr>
              <a:t>的加载</a:t>
            </a:r>
            <a:r>
              <a:rPr lang="en-US" altLang="zh-CN" sz="3200" dirty="0" smtClean="0"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ea typeface="黑体" panose="02010609060101010101" pitchFamily="49" charset="-122"/>
              </a:rPr>
              <a:t>use </a:t>
            </a:r>
            <a:r>
              <a:rPr lang="en-US" altLang="zh-CN" sz="3200" dirty="0" smtClean="0">
                <a:ea typeface="黑体" panose="02010609060101010101" pitchFamily="49" charset="-122"/>
              </a:rPr>
              <a:t>&lt;filename&gt;;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</a:t>
            </a:r>
            <a:r>
              <a:rPr lang="en-US" altLang="zh-CN" sz="3200" dirty="0" smtClean="0">
                <a:ea typeface="黑体" panose="02010609060101010101" pitchFamily="49" charset="-122"/>
              </a:rPr>
              <a:t>	</a:t>
            </a:r>
            <a:r>
              <a:rPr lang="zh-CN" altLang="en-US" sz="3200" dirty="0" smtClean="0">
                <a:ea typeface="黑体" panose="02010609060101010101" pitchFamily="49" charset="-122"/>
              </a:rPr>
              <a:t>如 </a:t>
            </a:r>
            <a:r>
              <a:rPr lang="en-US" altLang="zh-CN" sz="3200" dirty="0" smtClean="0">
                <a:ea typeface="黑体" panose="02010609060101010101" pitchFamily="49" charset="-122"/>
              </a:rPr>
              <a:t>use “d</a:t>
            </a:r>
            <a:r>
              <a:rPr lang="en-US" altLang="zh-CN" sz="3200" dirty="0">
                <a:ea typeface="黑体" panose="02010609060101010101" pitchFamily="49" charset="-122"/>
              </a:rPr>
              <a:t>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</a:t>
            </a:r>
            <a:r>
              <a:rPr lang="zh-CN" altLang="zh-CN" sz="3200" dirty="0" smtClean="0">
                <a:ea typeface="黑体" panose="02010609060101010101" pitchFamily="49" charset="-122"/>
              </a:rPr>
              <a:t>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		</a:t>
            </a:r>
            <a:r>
              <a:rPr lang="zh-CN" altLang="zh-CN" sz="3200" dirty="0" smtClean="0">
                <a:ea typeface="黑体" panose="02010609060101010101" pitchFamily="49" charset="-122"/>
              </a:rPr>
              <a:t>如</a:t>
            </a:r>
            <a:r>
              <a:rPr lang="zh-CN" altLang="zh-CN" sz="3200" dirty="0">
                <a:ea typeface="黑体" panose="02010609060101010101" pitchFamily="49" charset="-122"/>
              </a:rPr>
              <a:t>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</a:t>
            </a:r>
            <a:r>
              <a:rPr lang="en-US" altLang="zh-CN" sz="3200" dirty="0" smtClean="0">
                <a:ea typeface="黑体" panose="02010609060101010101" pitchFamily="49" charset="-122"/>
              </a:rPr>
              <a:t>]     </a:t>
            </a:r>
            <a:r>
              <a:rPr lang="zh-CN" altLang="en-US" sz="3200" dirty="0" smtClean="0">
                <a:ea typeface="黑体" panose="02010609060101010101" pitchFamily="49" charset="-122"/>
              </a:rPr>
              <a:t>或    </a:t>
            </a:r>
            <a:r>
              <a:rPr lang="en-US" altLang="zh-CN" sz="3200" dirty="0" smtClean="0">
                <a:ea typeface="黑体" panose="02010609060101010101" pitchFamily="49" charset="-122"/>
              </a:rPr>
              <a:t>42=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eval</a:t>
            </a:r>
            <a:r>
              <a:rPr lang="en-US" altLang="zh-CN" sz="3200" dirty="0" smtClean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下列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）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x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::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L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_::_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)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32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 smtClean="0">
                <a:ea typeface="黑体" panose="02010609060101010101" pitchFamily="49" charset="-122"/>
                <a:cs typeface="+mj-cs"/>
              </a:rPr>
              <a:t>试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写出与下列表述相对应的模式。如果没有模式与其对应，试说明原因。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5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分析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下述程序段（左边括号内为标注的行号）：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计算的结果是什么？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813" y="1971675"/>
            <a:ext cx="4959350" cy="39703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pi: real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val</a:t>
            </a:r>
            <a:r>
              <a:rPr lang="en-US" altLang="zh-CN" dirty="0">
                <a:latin typeface="Arial" charset="0"/>
              </a:rPr>
              <a:t> pi : real = 3.14159;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fact: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fact (0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1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pt-BR" altLang="zh-CN" dirty="0">
                <a:latin typeface="Arial" charset="0"/>
              </a:rPr>
              <a:t>| fact n = n * (fact (n - 1</a:t>
            </a:r>
            <a:r>
              <a:rPr lang="pt-BR" altLang="zh-CN" dirty="0" smtClean="0">
                <a:latin typeface="Arial" charset="0"/>
              </a:rPr>
              <a:t>))</a:t>
            </a:r>
            <a:r>
              <a:rPr lang="en-US" altLang="zh-CN" dirty="0" smtClean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 (3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9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  </a:t>
            </a:r>
            <a:r>
              <a:rPr lang="en-US" altLang="zh-CN" dirty="0">
                <a:latin typeface="Arial" charset="0"/>
              </a:rPr>
              <a:t>f _ = 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en-US" altLang="zh-CN" dirty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2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 : real = pie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int)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</a:p>
        </p:txBody>
      </p:sp>
    </p:spTree>
    <p:extLst>
      <p:ext uri="{BB962C8B-B14F-4D97-AF65-F5344CB8AC3E}">
        <p14:creationId xmlns:p14="http://schemas.microsoft.com/office/powerpoint/2010/main" val="1180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ea typeface="黑体" panose="02010609060101010101" pitchFamily="49" charset="-122"/>
              </a:rPr>
              <a:t>5. </a:t>
            </a:r>
            <a:r>
              <a:rPr lang="zh-CN" altLang="zh-CN" sz="3200" dirty="0" smtClean="0">
                <a:ea typeface="黑体" panose="02010609060101010101" pitchFamily="49" charset="-122"/>
              </a:rPr>
              <a:t>在提示符下依次输入下列语句，观察并分析每次语句的执行结果</a:t>
            </a:r>
            <a:r>
              <a:rPr lang="zh-CN" altLang="zh-CN" sz="3200" dirty="0" smtClean="0"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 smtClean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 smtClean="0"/>
              <a:t>3+ 4;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3 + 2.0;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it + 6;</a:t>
            </a:r>
            <a:endParaRPr lang="zh-CN" altLang="zh-CN" sz="2800" dirty="0" smtClean="0"/>
          </a:p>
          <a:p>
            <a:pPr lvl="1"/>
            <a:r>
              <a:rPr lang="en-US" altLang="zh-CN" sz="2800" dirty="0" err="1" smtClean="0"/>
              <a:t>val</a:t>
            </a:r>
            <a:r>
              <a:rPr lang="en-US" altLang="zh-CN" sz="2800" dirty="0" smtClean="0"/>
              <a:t> it = “hello”;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it + “ world”;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it + 5;</a:t>
            </a:r>
            <a:endParaRPr lang="zh-CN" altLang="zh-CN" sz="2800" dirty="0" smtClean="0"/>
          </a:p>
          <a:p>
            <a:pPr lvl="1"/>
            <a:r>
              <a:rPr lang="en-US" altLang="zh-CN" sz="2800" dirty="0" err="1" smtClean="0"/>
              <a:t>val</a:t>
            </a:r>
            <a:r>
              <a:rPr lang="en-US" altLang="zh-CN" sz="2800" dirty="0" smtClean="0"/>
              <a:t> a = 5;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a = 6;</a:t>
            </a:r>
            <a:endParaRPr lang="zh-CN" altLang="zh-CN" sz="2800" dirty="0" smtClean="0"/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1036</Words>
  <Application>Microsoft Office PowerPoint</Application>
  <PresentationFormat>宽屏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Calibri</vt:lpstr>
      <vt:lpstr>Calibri Light</vt:lpstr>
      <vt:lpstr>Office 主题</vt:lpstr>
      <vt:lpstr>函数式编程原理  实验一</vt:lpstr>
      <vt:lpstr>实验目的</vt:lpstr>
      <vt:lpstr>实验内容： </vt:lpstr>
      <vt:lpstr>实验提示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6.函数sum用于求解整数列表中所有整数的和，函数定义如下：</vt:lpstr>
      <vt:lpstr>PowerPoint 演示文稿</vt:lpstr>
      <vt:lpstr> 8.完成如下函数Mult: int list list -&gt; int的编写,该函数调用mult 实现int list list中所有整数乘积的求解。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郑然</cp:lastModifiedBy>
  <cp:revision>151</cp:revision>
  <dcterms:created xsi:type="dcterms:W3CDTF">2014-04-28T16:36:39Z</dcterms:created>
  <dcterms:modified xsi:type="dcterms:W3CDTF">2021-03-31T09:37:07Z</dcterms:modified>
</cp:coreProperties>
</file>