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98" r:id="rId3"/>
    <p:sldId id="301" r:id="rId4"/>
    <p:sldId id="295" r:id="rId5"/>
    <p:sldId id="296" r:id="rId6"/>
    <p:sldId id="297" r:id="rId7"/>
    <p:sldId id="291" r:id="rId8"/>
    <p:sldId id="290" r:id="rId9"/>
    <p:sldId id="299" r:id="rId10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DEEBF6"/>
    <a:srgbClr val="0066FF"/>
    <a:srgbClr val="B9D4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1117" autoAdjust="0"/>
  </p:normalViewPr>
  <p:slideViewPr>
    <p:cSldViewPr snapToGrid="0">
      <p:cViewPr varScale="1">
        <p:scale>
          <a:sx n="86" d="100"/>
          <a:sy n="86" d="100"/>
        </p:scale>
        <p:origin x="315" y="4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4C9CCA32-B555-4B79-B29C-7593B9BDA0A9}" type="datetimeFigureOut">
              <a:rPr lang="en-US"/>
              <a:pPr>
                <a:defRPr/>
              </a:pPr>
              <a:t>4/13/2021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  <a:endParaRPr 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EB22E1FD-00F9-4808-8AB3-A166173C9FC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92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9C20407-CED3-46CA-A780-48EEB4A4EB52}" type="slidenum">
              <a:rPr lang="en-US" altLang="zh-CN" smtClean="0">
                <a:latin typeface="Calibri" panose="020F0502020204030204" pitchFamily="34" charset="0"/>
              </a:rPr>
              <a:pPr/>
              <a:t>2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7529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D79EDF2-0EFC-4C05-BD5F-BC9A10035565}" type="slidenum">
              <a:rPr lang="en-US" altLang="zh-CN" smtClean="0">
                <a:latin typeface="Calibri" panose="020F0502020204030204" pitchFamily="34" charset="0"/>
              </a:rPr>
              <a:pPr/>
              <a:t>5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4293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50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D87CE27-CA64-41F6-967D-CB58341F6808}" type="slidenum">
              <a:rPr lang="en-US" altLang="zh-CN" smtClean="0">
                <a:latin typeface="Calibri" panose="020F0502020204030204" pitchFamily="34" charset="0"/>
              </a:rPr>
              <a:pPr/>
              <a:t>6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75582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465EEAB-D2AF-4B85-8FB3-7453DF69500F}" type="slidenum">
              <a:rPr lang="en-US" altLang="zh-CN" smtClean="0">
                <a:latin typeface="Calibri" panose="020F0502020204030204" pitchFamily="34" charset="0"/>
              </a:rPr>
              <a:pPr/>
              <a:t>7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526EA3B-462C-43A8-900B-AB17C0681827}" type="slidenum">
              <a:rPr lang="en-US" altLang="zh-CN" smtClean="0">
                <a:latin typeface="Calibri" panose="020F0502020204030204" pitchFamily="34" charset="0"/>
              </a:rPr>
              <a:pPr/>
              <a:t>8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FA18C14-2160-45E6-BC08-6110825BF8E6}" type="slidenum">
              <a:rPr lang="en-US" altLang="zh-CN" smtClean="0">
                <a:latin typeface="Calibri" panose="020F0502020204030204" pitchFamily="34" charset="0"/>
              </a:rPr>
              <a:pPr/>
              <a:t>9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9599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4782E1-F812-4804-BAA4-A897B48FC0B3}" type="datetimeFigureOut">
              <a:rPr lang="en-US"/>
              <a:pPr>
                <a:defRPr/>
              </a:pPr>
              <a:t>4/13/2021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534116-B6FC-49F2-BF72-EA98D1FA559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0882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B46089-C383-4925-91FE-F68C59F3BE7F}" type="datetimeFigureOut">
              <a:rPr lang="en-US"/>
              <a:pPr>
                <a:defRPr/>
              </a:pPr>
              <a:t>4/13/2021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B36E6A-E8A3-4521-A7DA-33F4012B0C6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7120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43E817-C386-4CE6-84F7-4A550E11C8CC}" type="datetimeFigureOut">
              <a:rPr lang="en-US"/>
              <a:pPr>
                <a:defRPr/>
              </a:pPr>
              <a:t>4/13/2021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177204-C4A6-4754-9116-22D710509DD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544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C25643-22EF-410D-832D-9A277489687A}" type="datetimeFigureOut">
              <a:rPr lang="en-US"/>
              <a:pPr>
                <a:defRPr/>
              </a:pPr>
              <a:t>4/13/2021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6F43C6-4C4E-40AF-A37A-6268AF90B8A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9301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EC76CD-5C83-446E-89CD-1D51F93A1391}" type="datetimeFigureOut">
              <a:rPr lang="en-US"/>
              <a:pPr>
                <a:defRPr/>
              </a:pPr>
              <a:t>4/13/2021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2A2EAE-F5C4-4F81-92EF-E85411DD5F9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5664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6D42D5-FECB-4E68-9F31-E7591F066FB8}" type="datetimeFigureOut">
              <a:rPr lang="en-US"/>
              <a:pPr>
                <a:defRPr/>
              </a:pPr>
              <a:t>4/13/2021</a:t>
            </a:fld>
            <a:endParaRPr 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14665C-0AB1-4D6D-9027-26A0BD6DA85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4643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BAC235-1A2F-4F18-95A3-6ECD1DA31893}" type="datetimeFigureOut">
              <a:rPr lang="en-US"/>
              <a:pPr>
                <a:defRPr/>
              </a:pPr>
              <a:t>4/13/2021</a:t>
            </a:fld>
            <a:endParaRPr 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14DCB4-0B40-4746-8671-9A6CBD23B01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4568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579CDE-CAA9-419C-BC79-C88C58A7FA66}" type="datetimeFigureOut">
              <a:rPr lang="en-US"/>
              <a:pPr>
                <a:defRPr/>
              </a:pPr>
              <a:t>4/13/2021</a:t>
            </a:fld>
            <a:endParaRPr 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C26A37-2A00-4250-87BF-973E8498C35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5981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3D7142-0F17-45E5-8B6C-55042F064F6E}" type="datetimeFigureOut">
              <a:rPr lang="en-US"/>
              <a:pPr>
                <a:defRPr/>
              </a:pPr>
              <a:t>4/13/2021</a:t>
            </a:fld>
            <a:endParaRPr 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9D60D7-03D8-437D-9BB7-BC0FF35CE94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5573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28BA33-4D63-4FD3-A411-DF68E24A908E}" type="datetimeFigureOut">
              <a:rPr lang="en-US"/>
              <a:pPr>
                <a:defRPr/>
              </a:pPr>
              <a:t>4/13/2021</a:t>
            </a:fld>
            <a:endParaRPr 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2ED09F-10C8-4060-B0BC-CC84F59A740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2949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0F7AF7-65A8-407E-99A2-B4F24A372E63}" type="datetimeFigureOut">
              <a:rPr lang="en-US"/>
              <a:pPr>
                <a:defRPr/>
              </a:pPr>
              <a:t>4/13/2021</a:t>
            </a:fld>
            <a:endParaRPr 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38F624-6924-40EE-9346-F2C98D200A0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5343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47F4042-295A-4CE9-9F9C-5421671C1451}" type="datetimeFigureOut">
              <a:rPr lang="en-US"/>
              <a:pPr>
                <a:defRPr/>
              </a:pPr>
              <a:t>4/13/2021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43459055-4FD1-42A6-BC1C-3B7927EACD2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/>
          </p:cNvSpPr>
          <p:nvPr>
            <p:ph type="ctrTitle"/>
          </p:nvPr>
        </p:nvSpPr>
        <p:spPr>
          <a:xfrm>
            <a:off x="1509713" y="1797050"/>
            <a:ext cx="9144000" cy="2387600"/>
          </a:xfrm>
        </p:spPr>
        <p:txBody>
          <a:bodyPr/>
          <a:lstStyle/>
          <a:p>
            <a:pPr eaLnBrk="1" hangingPunct="1"/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泛函程序设计原理</a:t>
            </a:r>
            <a:b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</a:br>
            <a:b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实验二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258888" y="1728066"/>
            <a:ext cx="9613900" cy="3044825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  <a:defRPr/>
            </a:pPr>
            <a:endParaRPr lang="en-US" altLang="zh-CN" sz="1050" b="1" dirty="0"/>
          </a:p>
          <a:p>
            <a:pPr marL="0" indent="0">
              <a:lnSpc>
                <a:spcPct val="70000"/>
              </a:lnSpc>
              <a:buFont typeface="Arial" panose="020B0604020202020204" pitchFamily="34" charset="0"/>
              <a:buNone/>
              <a:defRPr/>
            </a:pPr>
            <a:r>
              <a:rPr lang="en-US" altLang="zh-CN" sz="3200" b="1" dirty="0"/>
              <a:t> </a:t>
            </a:r>
            <a:r>
              <a:rPr lang="en-US" altLang="zh-CN" sz="3200" dirty="0"/>
              <a:t>fun all (your, base) =</a:t>
            </a:r>
            <a:br>
              <a:rPr lang="en-US" altLang="zh-CN" sz="3200" dirty="0"/>
            </a:br>
            <a:r>
              <a:rPr lang="en-US" altLang="zh-CN" sz="3200" dirty="0"/>
              <a:t>	case your of</a:t>
            </a:r>
            <a:br>
              <a:rPr lang="en-US" altLang="zh-CN" sz="3200" dirty="0"/>
            </a:br>
            <a:r>
              <a:rPr lang="en-US" altLang="zh-CN" sz="3200" dirty="0"/>
              <a:t>	</a:t>
            </a:r>
            <a:r>
              <a:rPr lang="zh-CN" altLang="en-US" sz="3200" dirty="0"/>
              <a:t>         </a:t>
            </a:r>
            <a:r>
              <a:rPr lang="en-US" altLang="zh-CN" sz="3200" dirty="0"/>
              <a:t>0 =&gt; base</a:t>
            </a:r>
            <a:br>
              <a:rPr lang="en-US" altLang="zh-CN" sz="3200" dirty="0"/>
            </a:br>
            <a:r>
              <a:rPr lang="en-US" altLang="zh-CN" sz="3200" dirty="0"/>
              <a:t>	</a:t>
            </a:r>
            <a:r>
              <a:rPr lang="zh-CN" altLang="en-US" sz="3200" dirty="0"/>
              <a:t>      </a:t>
            </a:r>
            <a:r>
              <a:rPr lang="en-US" altLang="zh-CN" sz="3200" dirty="0"/>
              <a:t>| _ =&gt; "are belong to us" :: all(your - 1, base)</a:t>
            </a:r>
            <a:br>
              <a:rPr lang="en-US" altLang="zh-CN" sz="3200" dirty="0"/>
            </a:br>
            <a:endParaRPr lang="en-US" altLang="zh-CN" sz="3200" dirty="0"/>
          </a:p>
          <a:p>
            <a:pPr marL="0" indent="0">
              <a:lnSpc>
                <a:spcPct val="70000"/>
              </a:lnSpc>
              <a:buFont typeface="Arial" panose="020B0604020202020204" pitchFamily="34" charset="0"/>
              <a:buNone/>
              <a:defRPr/>
            </a:pPr>
            <a:r>
              <a:rPr lang="en-US" altLang="zh-CN" sz="3200" dirty="0"/>
              <a:t>fun funny (f, []) = 0</a:t>
            </a:r>
            <a:br>
              <a:rPr lang="en-US" altLang="zh-CN" sz="3200" dirty="0"/>
            </a:br>
            <a:r>
              <a:rPr lang="en-US" altLang="zh-CN" sz="3200" dirty="0"/>
              <a:t>| funny (f, x::xs) = f(x, funny(f, </a:t>
            </a:r>
            <a:r>
              <a:rPr lang="en-US" altLang="zh-CN" sz="3200" dirty="0" err="1"/>
              <a:t>xs</a:t>
            </a:r>
            <a:r>
              <a:rPr lang="en-US" altLang="zh-CN" sz="3200" dirty="0"/>
              <a:t>))</a:t>
            </a:r>
            <a:br>
              <a:rPr lang="en-US" altLang="zh-CN" sz="3200" dirty="0"/>
            </a:br>
            <a:endParaRPr lang="en-US" altLang="zh-CN" sz="3200" dirty="0"/>
          </a:p>
          <a:p>
            <a:pPr marL="0" indent="0">
              <a:lnSpc>
                <a:spcPct val="70000"/>
              </a:lnSpc>
              <a:buFont typeface="Arial" panose="020B0604020202020204" pitchFamily="34" charset="0"/>
              <a:buNone/>
              <a:defRPr/>
            </a:pPr>
            <a:r>
              <a:rPr lang="en-US" altLang="zh-CN" sz="3200" dirty="0"/>
              <a:t>(</a:t>
            </a:r>
            <a:r>
              <a:rPr lang="en-US" altLang="zh-CN" sz="3200" dirty="0" err="1"/>
              <a:t>fn</a:t>
            </a:r>
            <a:r>
              <a:rPr lang="en-US" altLang="zh-CN" sz="3200" dirty="0"/>
              <a:t> x =&gt; (</a:t>
            </a:r>
            <a:r>
              <a:rPr lang="en-US" altLang="zh-CN" sz="3200" dirty="0" err="1"/>
              <a:t>fn</a:t>
            </a:r>
            <a:r>
              <a:rPr lang="en-US" altLang="zh-CN" sz="3200" dirty="0"/>
              <a:t> y =&gt; x)) "Hello, World!"</a:t>
            </a:r>
            <a:endParaRPr lang="zh-CN" altLang="en-US" sz="3200" dirty="0">
              <a:solidFill>
                <a:srgbClr val="0033CC"/>
              </a:solidFill>
            </a:endParaRPr>
          </a:p>
        </p:txBody>
      </p:sp>
      <p:sp>
        <p:nvSpPr>
          <p:cNvPr id="8195" name="矩形 2"/>
          <p:cNvSpPr>
            <a:spLocks noChangeArrowheads="1"/>
          </p:cNvSpPr>
          <p:nvPr/>
        </p:nvSpPr>
        <p:spPr bwMode="auto">
          <a:xfrm>
            <a:off x="982663" y="869950"/>
            <a:ext cx="960913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Arial" panose="020B0604020202020204" pitchFamily="34" charset="0"/>
              </a:rPr>
              <a:t>1. </a:t>
            </a:r>
            <a:r>
              <a:rPr lang="zh-CN" altLang="en-US" b="1" dirty="0">
                <a:latin typeface="Arial" panose="020B0604020202020204" pitchFamily="34" charset="0"/>
              </a:rPr>
              <a:t>分析以下函数或表达式的类型</a:t>
            </a:r>
            <a:r>
              <a:rPr lang="en-US" altLang="zh-CN" b="1" dirty="0">
                <a:latin typeface="Arial" panose="020B0604020202020204" pitchFamily="34" charset="0"/>
              </a:rPr>
              <a:t>(</a:t>
            </a:r>
            <a:r>
              <a:rPr lang="zh-CN" altLang="en-US" b="1" dirty="0">
                <a:latin typeface="Arial" panose="020B0604020202020204" pitchFamily="34" charset="0"/>
              </a:rPr>
              <a:t>先自己分析再程序验证</a:t>
            </a:r>
            <a:r>
              <a:rPr lang="en-US" altLang="zh-CN" b="1" dirty="0">
                <a:latin typeface="Arial" panose="020B0604020202020204" pitchFamily="34" charset="0"/>
              </a:rPr>
              <a:t>)</a:t>
            </a:r>
            <a:r>
              <a:rPr lang="zh-CN" altLang="en-US" b="1" dirty="0">
                <a:latin typeface="Arial" panose="020B0604020202020204" pitchFamily="34" charset="0"/>
              </a:rPr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2381357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2. </a:t>
            </a:r>
            <a:r>
              <a:rPr lang="zh-CN" altLang="en-US" sz="28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用归纳法证明</a:t>
            </a:r>
            <a:r>
              <a:rPr lang="en-US" altLang="zh-CN" sz="28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ins</a:t>
            </a:r>
            <a:r>
              <a:rPr lang="zh-CN" altLang="en-US" sz="28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函数和</a:t>
            </a:r>
            <a:r>
              <a:rPr lang="en-US" altLang="zh-CN" sz="2800" dirty="0" err="1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isort</a:t>
            </a:r>
            <a:r>
              <a:rPr lang="zh-CN" altLang="en-US" sz="28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函数的正确性</a:t>
            </a:r>
            <a:endParaRPr lang="zh-CN" altLang="en-US" sz="2800" dirty="0">
              <a:cs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83611" y="3393209"/>
            <a:ext cx="8948738" cy="226215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400" dirty="0" err="1">
                <a:latin typeface="+mn-lt"/>
              </a:rPr>
              <a:t>isort</a:t>
            </a:r>
            <a:r>
              <a:rPr lang="en-US" altLang="zh-CN" sz="2400" dirty="0">
                <a:latin typeface="+mn-lt"/>
              </a:rPr>
              <a:t> : </a:t>
            </a:r>
            <a:r>
              <a:rPr lang="en-US" altLang="zh-CN" sz="2400" dirty="0" err="1">
                <a:latin typeface="+mn-lt"/>
              </a:rPr>
              <a:t>int</a:t>
            </a:r>
            <a:r>
              <a:rPr lang="en-US" altLang="zh-CN" sz="2400" dirty="0">
                <a:latin typeface="+mn-lt"/>
              </a:rPr>
              <a:t> list -&gt; </a:t>
            </a:r>
            <a:r>
              <a:rPr lang="en-US" altLang="zh-CN" sz="2400" dirty="0" err="1">
                <a:latin typeface="+mn-lt"/>
              </a:rPr>
              <a:t>int</a:t>
            </a:r>
            <a:r>
              <a:rPr lang="en-US" altLang="zh-CN" sz="2400" dirty="0">
                <a:latin typeface="+mn-lt"/>
              </a:rPr>
              <a:t> list</a:t>
            </a:r>
          </a:p>
          <a:p>
            <a:pPr>
              <a:defRPr/>
            </a:pPr>
            <a:endParaRPr lang="en-US" altLang="zh-CN" sz="1050" dirty="0">
              <a:latin typeface="+mn-lt"/>
            </a:endParaRPr>
          </a:p>
          <a:p>
            <a:pPr>
              <a:defRPr/>
            </a:pPr>
            <a:r>
              <a:rPr lang="en-US" altLang="zh-CN" sz="2400" dirty="0">
                <a:latin typeface="+mn-lt"/>
              </a:rPr>
              <a:t>(* REQUIRES true 				*)</a:t>
            </a:r>
          </a:p>
          <a:p>
            <a:pPr>
              <a:defRPr/>
            </a:pPr>
            <a:r>
              <a:rPr lang="en-US" altLang="zh-CN" sz="2400" dirty="0">
                <a:latin typeface="+mn-lt"/>
              </a:rPr>
              <a:t>(* ENSURES isort(L) = a sorted perm of L 	*)</a:t>
            </a:r>
          </a:p>
          <a:p>
            <a:pPr>
              <a:defRPr/>
            </a:pPr>
            <a:endParaRPr lang="pt-BR" altLang="zh-CN" sz="1050" dirty="0">
              <a:solidFill>
                <a:srgbClr val="0433FF"/>
              </a:solidFill>
              <a:latin typeface="+mn-lt"/>
            </a:endParaRPr>
          </a:p>
          <a:p>
            <a:pPr>
              <a:defRPr/>
            </a:pPr>
            <a:r>
              <a:rPr lang="en-US" altLang="zh-CN" sz="2400" b="1" dirty="0">
                <a:solidFill>
                  <a:srgbClr val="0033CC"/>
                </a:solidFill>
                <a:latin typeface="+mn-lt"/>
              </a:rPr>
              <a:t>fun </a:t>
            </a:r>
            <a:r>
              <a:rPr lang="en-US" altLang="zh-CN" sz="2400" dirty="0">
                <a:solidFill>
                  <a:srgbClr val="0033CC"/>
                </a:solidFill>
                <a:latin typeface="+mn-lt"/>
              </a:rPr>
              <a:t>isort [ ] = [ ]</a:t>
            </a:r>
          </a:p>
          <a:p>
            <a:pPr>
              <a:defRPr/>
            </a:pPr>
            <a:r>
              <a:rPr lang="de-DE" altLang="zh-CN" sz="2400" dirty="0">
                <a:solidFill>
                  <a:srgbClr val="0033CC"/>
                </a:solidFill>
                <a:latin typeface="+mn-lt"/>
              </a:rPr>
              <a:t>   |   isort (x::L) = ins (x, isort L)</a:t>
            </a:r>
            <a:endParaRPr lang="pt-BR" altLang="zh-CN" sz="2400" dirty="0">
              <a:solidFill>
                <a:srgbClr val="0033CC"/>
              </a:solidFill>
              <a:latin typeface="+mn-lt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5833486" y="5282739"/>
            <a:ext cx="5894387" cy="1068387"/>
          </a:xfrm>
          <a:prstGeom prst="roundRect">
            <a:avLst/>
          </a:prstGeom>
          <a:solidFill>
            <a:srgbClr val="DEEBF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2800" dirty="0">
                <a:solidFill>
                  <a:schemeClr val="tx1"/>
                </a:solidFill>
              </a:rPr>
              <a:t>对所有整数序列</a:t>
            </a:r>
            <a:r>
              <a:rPr lang="en-US" altLang="zh-CN" sz="2800" dirty="0">
                <a:solidFill>
                  <a:schemeClr val="tx1"/>
                </a:solidFill>
              </a:rPr>
              <a:t>L</a:t>
            </a:r>
            <a:r>
              <a:rPr lang="zh-CN" altLang="en-US" sz="2800" dirty="0">
                <a:solidFill>
                  <a:schemeClr val="tx1"/>
                </a:solidFill>
              </a:rPr>
              <a:t>，</a:t>
            </a:r>
            <a:r>
              <a:rPr lang="en-US" altLang="zh-CN" sz="2800" dirty="0" err="1">
                <a:solidFill>
                  <a:schemeClr val="tx1"/>
                </a:solidFill>
              </a:rPr>
              <a:t>isort</a:t>
            </a:r>
            <a:r>
              <a:rPr lang="en-US" altLang="zh-CN" sz="2800" dirty="0">
                <a:solidFill>
                  <a:schemeClr val="tx1"/>
                </a:solidFill>
              </a:rPr>
              <a:t> L</a:t>
            </a:r>
            <a:r>
              <a:rPr lang="zh-CN" altLang="en-US" sz="2800" dirty="0">
                <a:solidFill>
                  <a:schemeClr val="tx1"/>
                </a:solidFill>
              </a:rPr>
              <a:t>计算得到</a:t>
            </a:r>
            <a:r>
              <a:rPr lang="en-US" altLang="zh-CN" sz="2800" dirty="0">
                <a:solidFill>
                  <a:schemeClr val="tx1"/>
                </a:solidFill>
              </a:rPr>
              <a:t>L</a:t>
            </a:r>
            <a:r>
              <a:rPr lang="zh-CN" altLang="en-US" sz="2800" dirty="0">
                <a:solidFill>
                  <a:schemeClr val="tx1"/>
                </a:solidFill>
              </a:rPr>
              <a:t>中所有元素的一个有序排列。</a:t>
            </a:r>
          </a:p>
        </p:txBody>
      </p:sp>
      <p:sp>
        <p:nvSpPr>
          <p:cNvPr id="8" name="矩形 1"/>
          <p:cNvSpPr>
            <a:spLocks noChangeArrowheads="1"/>
          </p:cNvSpPr>
          <p:nvPr/>
        </p:nvSpPr>
        <p:spPr bwMode="auto">
          <a:xfrm>
            <a:off x="483611" y="1722294"/>
            <a:ext cx="523081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rgbClr val="0033CC"/>
                </a:solidFill>
                <a:latin typeface="Arial" panose="020B0604020202020204" pitchFamily="34" charset="0"/>
              </a:rPr>
              <a:t>fun </a:t>
            </a:r>
            <a:r>
              <a:rPr lang="en-US" altLang="zh-CN" sz="1800" dirty="0">
                <a:solidFill>
                  <a:srgbClr val="0033CC"/>
                </a:solidFill>
                <a:latin typeface="Arial" panose="020B0604020202020204" pitchFamily="34" charset="0"/>
              </a:rPr>
              <a:t>ins (x, [ ]) = [x]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0033CC"/>
                </a:solidFill>
                <a:latin typeface="Arial" panose="020B0604020202020204" pitchFamily="34" charset="0"/>
              </a:rPr>
              <a:t>    | ins (x, y::L) = </a:t>
            </a:r>
            <a:r>
              <a:rPr lang="en-US" altLang="zh-CN" sz="1800" b="1" dirty="0">
                <a:solidFill>
                  <a:srgbClr val="0033CC"/>
                </a:solidFill>
                <a:latin typeface="Arial" panose="020B0604020202020204" pitchFamily="34" charset="0"/>
              </a:rPr>
              <a:t>case </a:t>
            </a:r>
            <a:r>
              <a:rPr lang="en-US" altLang="zh-CN" sz="1800" dirty="0">
                <a:solidFill>
                  <a:srgbClr val="0033CC"/>
                </a:solidFill>
                <a:latin typeface="Arial" panose="020B0604020202020204" pitchFamily="34" charset="0"/>
              </a:rPr>
              <a:t>compare(x, y) </a:t>
            </a:r>
            <a:r>
              <a:rPr lang="en-US" altLang="zh-CN" sz="1800" b="1" dirty="0">
                <a:solidFill>
                  <a:srgbClr val="0033CC"/>
                </a:solidFill>
                <a:latin typeface="Arial" panose="020B0604020202020204" pitchFamily="34" charset="0"/>
              </a:rPr>
              <a:t>of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0033CC"/>
                </a:solidFill>
                <a:latin typeface="Arial" panose="020B0604020202020204" pitchFamily="34" charset="0"/>
              </a:rPr>
              <a:t>		       GREATER =&gt; y::ins(x, L)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0033CC"/>
                </a:solidFill>
                <a:latin typeface="Arial" panose="020B0604020202020204" pitchFamily="34" charset="0"/>
              </a:rPr>
              <a:t>		    |        _ 	  =&gt; x::y::L</a:t>
            </a:r>
            <a:endParaRPr lang="en-US" altLang="zh-CN" sz="1800" dirty="0">
              <a:solidFill>
                <a:srgbClr val="0033CC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6437168" y="1854056"/>
            <a:ext cx="5462588" cy="1068388"/>
          </a:xfrm>
          <a:prstGeom prst="roundRect">
            <a:avLst/>
          </a:prstGeom>
          <a:solidFill>
            <a:srgbClr val="DEEBF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2400" dirty="0">
                <a:solidFill>
                  <a:schemeClr val="tx1"/>
                </a:solidFill>
              </a:rPr>
              <a:t>对任一整数</a:t>
            </a:r>
            <a:r>
              <a:rPr lang="en-US" altLang="zh-CN" sz="2400" dirty="0">
                <a:solidFill>
                  <a:schemeClr val="tx1"/>
                </a:solidFill>
              </a:rPr>
              <a:t>x</a:t>
            </a:r>
            <a:r>
              <a:rPr lang="zh-CN" altLang="en-US" sz="2400" dirty="0">
                <a:solidFill>
                  <a:schemeClr val="tx1"/>
                </a:solidFill>
              </a:rPr>
              <a:t>和有序整数序列</a:t>
            </a:r>
            <a:r>
              <a:rPr lang="en-US" altLang="zh-CN" sz="2400" dirty="0">
                <a:solidFill>
                  <a:schemeClr val="tx1"/>
                </a:solidFill>
              </a:rPr>
              <a:t>L</a:t>
            </a:r>
            <a:r>
              <a:rPr lang="zh-CN" altLang="en-US" sz="2400" dirty="0">
                <a:solidFill>
                  <a:schemeClr val="tx1"/>
                </a:solidFill>
              </a:rPr>
              <a:t>，函数</a:t>
            </a:r>
            <a:r>
              <a:rPr lang="en-US" altLang="zh-CN" sz="2400" dirty="0">
                <a:solidFill>
                  <a:schemeClr val="tx1"/>
                </a:solidFill>
              </a:rPr>
              <a:t>ins(x, L) </a:t>
            </a:r>
            <a:r>
              <a:rPr lang="zh-CN" altLang="en-US" sz="2400" dirty="0">
                <a:solidFill>
                  <a:schemeClr val="tx1"/>
                </a:solidFill>
              </a:rPr>
              <a:t>计算结果为</a:t>
            </a:r>
            <a:r>
              <a:rPr lang="en-US" altLang="zh-CN" sz="2400" dirty="0">
                <a:solidFill>
                  <a:schemeClr val="tx1"/>
                </a:solidFill>
              </a:rPr>
              <a:t>x</a:t>
            </a:r>
            <a:r>
              <a:rPr lang="zh-CN" altLang="en-US" sz="2400" dirty="0">
                <a:solidFill>
                  <a:schemeClr val="tx1"/>
                </a:solidFill>
              </a:rPr>
              <a:t>和</a:t>
            </a:r>
            <a:r>
              <a:rPr lang="en-US" altLang="zh-CN" sz="2400" dirty="0">
                <a:solidFill>
                  <a:schemeClr val="tx1"/>
                </a:solidFill>
              </a:rPr>
              <a:t>L</a:t>
            </a:r>
            <a:r>
              <a:rPr lang="zh-CN" altLang="en-US" sz="2400" dirty="0">
                <a:solidFill>
                  <a:schemeClr val="tx1"/>
                </a:solidFill>
              </a:rPr>
              <a:t>中所有元素构成的一个有序序列。</a:t>
            </a:r>
          </a:p>
        </p:txBody>
      </p:sp>
    </p:spTree>
    <p:extLst>
      <p:ext uri="{BB962C8B-B14F-4D97-AF65-F5344CB8AC3E}">
        <p14:creationId xmlns:p14="http://schemas.microsoft.com/office/powerpoint/2010/main" val="1916850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3425" y="190500"/>
            <a:ext cx="10515600" cy="844550"/>
          </a:xfrm>
        </p:spPr>
        <p:txBody>
          <a:bodyPr/>
          <a:lstStyle/>
          <a:p>
            <a:pPr>
              <a:defRPr/>
            </a:pPr>
            <a:r>
              <a:rPr lang="en-US" altLang="zh-CN" sz="3600" dirty="0">
                <a:latin typeface="+mn-lt"/>
                <a:ea typeface="黑体" panose="02010609060101010101" pitchFamily="49" charset="-122"/>
              </a:rPr>
              <a:t>3. </a:t>
            </a:r>
            <a:r>
              <a:rPr lang="zh-CN" altLang="en-US" sz="3600" dirty="0">
                <a:latin typeface="+mn-lt"/>
                <a:ea typeface="黑体" panose="02010609060101010101" pitchFamily="49" charset="-122"/>
              </a:rPr>
              <a:t>分析下面菲波拉契函数的执行性能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3425" y="1312863"/>
            <a:ext cx="10515600" cy="542925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pt-BR" altLang="zh-CN"/>
              <a:t>fun fib n = if n&lt;=2 then 1 else fib(n-1) + fib(n-2)</a:t>
            </a:r>
            <a:r>
              <a:rPr lang="en-US" altLang="zh-CN"/>
              <a:t>;</a:t>
            </a:r>
          </a:p>
        </p:txBody>
      </p:sp>
      <p:sp>
        <p:nvSpPr>
          <p:cNvPr id="4" name="内容占位符 2"/>
          <p:cNvSpPr>
            <a:spLocks noGrp="1"/>
          </p:cNvSpPr>
          <p:nvPr/>
        </p:nvSpPr>
        <p:spPr bwMode="auto">
          <a:xfrm>
            <a:off x="733425" y="2243138"/>
            <a:ext cx="10515600" cy="393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/>
              <a:t>fun fibber (0: int) : int * int = (1, 1)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/>
              <a:t>  | fibber (n: int) : int * int =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/>
              <a:t>      let val (x: int, y: int) = fibber (n-1)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/>
              <a:t>      in (y, x + y)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/>
              <a:t>      end</a:t>
            </a:r>
          </a:p>
        </p:txBody>
      </p:sp>
      <p:sp>
        <p:nvSpPr>
          <p:cNvPr id="5" name="矩形 4"/>
          <p:cNvSpPr/>
          <p:nvPr/>
        </p:nvSpPr>
        <p:spPr>
          <a:xfrm>
            <a:off x="6134100" y="4205288"/>
            <a:ext cx="5024438" cy="1384300"/>
          </a:xfrm>
          <a:prstGeom prst="rect">
            <a:avLst/>
          </a:prstGeom>
          <a:solidFill>
            <a:srgbClr val="B9D4ED"/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借助：对所有非负整数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defRPr/>
            </a:pPr>
            <a:r>
              <a:rPr lang="zh-CN" altLang="en-US" sz="2800" dirty="0">
                <a:latin typeface="+mn-lt"/>
                <a:ea typeface="+mn-ea"/>
              </a:rPr>
              <a:t>fib(2k) = fib(k)(2fib(k + 1) − fib(k))</a:t>
            </a:r>
            <a:endParaRPr lang="en-US" altLang="zh-CN" sz="2800" dirty="0">
              <a:latin typeface="+mn-lt"/>
              <a:ea typeface="+mn-ea"/>
            </a:endParaRPr>
          </a:p>
          <a:p>
            <a:pPr>
              <a:defRPr/>
            </a:pPr>
            <a:r>
              <a:rPr lang="en-US" altLang="zh-CN" sz="2800" dirty="0">
                <a:latin typeface="+mn-lt"/>
                <a:ea typeface="+mn-ea"/>
              </a:rPr>
              <a:t>fib(2k + 1) = fib(k + 1)</a:t>
            </a:r>
            <a:r>
              <a:rPr lang="en-US" altLang="zh-CN" sz="2800" baseline="30000" dirty="0">
                <a:latin typeface="+mn-lt"/>
                <a:ea typeface="+mn-ea"/>
              </a:rPr>
              <a:t>2</a:t>
            </a:r>
            <a:r>
              <a:rPr lang="en-US" altLang="zh-CN" sz="2800" dirty="0">
                <a:latin typeface="+mn-lt"/>
                <a:ea typeface="+mn-ea"/>
              </a:rPr>
              <a:t> + fib(k)</a:t>
            </a:r>
            <a:r>
              <a:rPr lang="en-US" altLang="zh-CN" sz="2800" baseline="30000" dirty="0"/>
              <a:t>2</a:t>
            </a:r>
            <a:endParaRPr lang="zh-CN" altLang="en-US" sz="2800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16441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/>
          </p:cNvSpPr>
          <p:nvPr>
            <p:ph type="body" idx="1"/>
          </p:nvPr>
        </p:nvSpPr>
        <p:spPr>
          <a:xfrm>
            <a:off x="617538" y="377825"/>
            <a:ext cx="11190287" cy="6070600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dirty="0">
                <a:ea typeface="黑体" panose="02010609060101010101" pitchFamily="49" charset="-122"/>
                <a:cs typeface="+mj-cs"/>
              </a:rPr>
              <a:t>4.  </a:t>
            </a:r>
            <a:r>
              <a:rPr lang="zh-CN" altLang="zh-CN" dirty="0">
                <a:ea typeface="黑体" panose="02010609060101010101" pitchFamily="49" charset="-122"/>
                <a:cs typeface="+mj-cs"/>
              </a:rPr>
              <a:t>定义函数</a:t>
            </a:r>
            <a:r>
              <a:rPr lang="en-US" altLang="zh-CN" dirty="0" err="1">
                <a:ea typeface="黑体" panose="02010609060101010101" pitchFamily="49" charset="-122"/>
                <a:cs typeface="+mj-cs"/>
              </a:rPr>
              <a:t>divisibleByThree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: </a:t>
            </a:r>
            <a:r>
              <a:rPr lang="en-US" altLang="zh-CN" dirty="0" err="1">
                <a:ea typeface="黑体" panose="02010609060101010101" pitchFamily="49" charset="-122"/>
                <a:cs typeface="+mj-cs"/>
              </a:rPr>
              <a:t>int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 -&gt; </a:t>
            </a:r>
            <a:r>
              <a:rPr lang="en-US" altLang="zh-CN" dirty="0" err="1">
                <a:ea typeface="黑体" panose="02010609060101010101" pitchFamily="49" charset="-122"/>
                <a:cs typeface="+mj-cs"/>
              </a:rPr>
              <a:t>bool</a:t>
            </a:r>
            <a:r>
              <a:rPr lang="zh-CN" altLang="zh-CN" dirty="0">
                <a:ea typeface="黑体" panose="02010609060101010101" pitchFamily="49" charset="-122"/>
                <a:cs typeface="+mj-cs"/>
              </a:rPr>
              <a:t>，以使当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n</a:t>
            </a:r>
            <a:r>
              <a:rPr lang="zh-CN" altLang="zh-CN" dirty="0">
                <a:ea typeface="黑体" panose="02010609060101010101" pitchFamily="49" charset="-122"/>
                <a:cs typeface="+mj-cs"/>
              </a:rPr>
              <a:t>为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3</a:t>
            </a:r>
            <a:r>
              <a:rPr lang="zh-CN" altLang="zh-CN" dirty="0">
                <a:ea typeface="黑体" panose="02010609060101010101" pitchFamily="49" charset="-122"/>
                <a:cs typeface="+mj-cs"/>
              </a:rPr>
              <a:t>的倍数时，</a:t>
            </a:r>
            <a:r>
              <a:rPr lang="en-US" altLang="zh-CN" dirty="0" err="1">
                <a:ea typeface="黑体" panose="02010609060101010101" pitchFamily="49" charset="-122"/>
                <a:cs typeface="+mj-cs"/>
              </a:rPr>
              <a:t>divisibleByThree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 n</a:t>
            </a:r>
            <a:r>
              <a:rPr lang="zh-CN" altLang="zh-CN" dirty="0">
                <a:ea typeface="黑体" panose="02010609060101010101" pitchFamily="49" charset="-122"/>
                <a:cs typeface="+mj-cs"/>
              </a:rPr>
              <a:t>为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true</a:t>
            </a:r>
            <a:r>
              <a:rPr lang="zh-CN" altLang="zh-CN" dirty="0">
                <a:ea typeface="黑体" panose="02010609060101010101" pitchFamily="49" charset="-122"/>
                <a:cs typeface="+mj-cs"/>
              </a:rPr>
              <a:t>，否则为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false</a:t>
            </a:r>
            <a:r>
              <a:rPr lang="zh-CN" altLang="zh-CN" dirty="0">
                <a:ea typeface="黑体" panose="02010609060101010101" pitchFamily="49" charset="-122"/>
                <a:cs typeface="+mj-cs"/>
              </a:rPr>
              <a:t>。注意：程序中不能使用取余函数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’mod’</a:t>
            </a:r>
            <a:r>
              <a:rPr lang="zh-CN" altLang="zh-CN" dirty="0">
                <a:ea typeface="黑体" panose="02010609060101010101" pitchFamily="49" charset="-122"/>
                <a:cs typeface="+mj-cs"/>
              </a:rPr>
              <a:t>。</a:t>
            </a:r>
            <a:endParaRPr lang="en-US" altLang="zh-CN" dirty="0">
              <a:ea typeface="黑体" panose="02010609060101010101" pitchFamily="49" charset="-122"/>
              <a:cs typeface="+mj-cs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zh-CN" altLang="zh-CN" dirty="0">
              <a:ea typeface="黑体" panose="02010609060101010101" pitchFamily="49" charset="-122"/>
              <a:cs typeface="+mj-cs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dirty="0">
                <a:ea typeface="黑体" panose="02010609060101010101" pitchFamily="49" charset="-122"/>
                <a:cs typeface="+mj-cs"/>
              </a:rPr>
              <a:t>(* </a:t>
            </a:r>
            <a:r>
              <a:rPr lang="en-US" altLang="zh-CN" dirty="0" err="1">
                <a:ea typeface="黑体" panose="02010609060101010101" pitchFamily="49" charset="-122"/>
                <a:cs typeface="+mj-cs"/>
              </a:rPr>
              <a:t>divisibleByThree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 : </a:t>
            </a:r>
            <a:r>
              <a:rPr lang="en-US" altLang="zh-CN" dirty="0" err="1">
                <a:ea typeface="黑体" panose="02010609060101010101" pitchFamily="49" charset="-122"/>
                <a:cs typeface="+mj-cs"/>
              </a:rPr>
              <a:t>int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 -&gt; </a:t>
            </a:r>
            <a:r>
              <a:rPr lang="en-US" altLang="zh-CN" dirty="0" err="1">
                <a:ea typeface="黑体" panose="02010609060101010101" pitchFamily="49" charset="-122"/>
                <a:cs typeface="+mj-cs"/>
              </a:rPr>
              <a:t>bool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 	*)</a:t>
            </a:r>
            <a:endParaRPr lang="zh-CN" altLang="zh-CN" dirty="0">
              <a:ea typeface="黑体" panose="02010609060101010101" pitchFamily="49" charset="-122"/>
              <a:cs typeface="+mj-cs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dirty="0">
                <a:ea typeface="黑体" panose="02010609060101010101" pitchFamily="49" charset="-122"/>
                <a:cs typeface="+mj-cs"/>
              </a:rPr>
              <a:t>(* REQUIRES: n&gt;=0				*)</a:t>
            </a:r>
            <a:endParaRPr lang="zh-CN" altLang="zh-CN" dirty="0">
              <a:ea typeface="黑体" panose="02010609060101010101" pitchFamily="49" charset="-122"/>
              <a:cs typeface="+mj-cs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dirty="0">
                <a:ea typeface="黑体" panose="02010609060101010101" pitchFamily="49" charset="-122"/>
                <a:cs typeface="+mj-cs"/>
              </a:rPr>
              <a:t>(* ENSURES: </a:t>
            </a:r>
            <a:r>
              <a:rPr lang="en-US" altLang="zh-CN" dirty="0" err="1">
                <a:ea typeface="黑体" panose="02010609060101010101" pitchFamily="49" charset="-122"/>
                <a:cs typeface="+mj-cs"/>
              </a:rPr>
              <a:t>divisibleByThree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 n evaluates to true if n is a multiple of 3 and to false otherwise *)</a:t>
            </a:r>
            <a:endParaRPr lang="zh-CN" altLang="zh-CN" dirty="0">
              <a:ea typeface="黑体" panose="02010609060101010101" pitchFamily="49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121576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/>
          </p:cNvSpPr>
          <p:nvPr>
            <p:ph type="body" idx="1"/>
          </p:nvPr>
        </p:nvSpPr>
        <p:spPr>
          <a:xfrm>
            <a:off x="617538" y="377825"/>
            <a:ext cx="11033125" cy="6070600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dirty="0">
                <a:ea typeface="黑体" panose="02010609060101010101" pitchFamily="49" charset="-122"/>
                <a:cs typeface="+mj-cs"/>
              </a:rPr>
              <a:t>5. </a:t>
            </a:r>
            <a:r>
              <a:rPr lang="zh-CN" altLang="zh-CN" dirty="0">
                <a:ea typeface="黑体" panose="02010609060101010101" pitchFamily="49" charset="-122"/>
                <a:cs typeface="+mj-cs"/>
              </a:rPr>
              <a:t>函数</a:t>
            </a:r>
            <a:r>
              <a:rPr lang="en-US" altLang="zh-CN" dirty="0" err="1">
                <a:ea typeface="黑体" panose="02010609060101010101" pitchFamily="49" charset="-122"/>
                <a:cs typeface="+mj-cs"/>
              </a:rPr>
              <a:t>evenP</a:t>
            </a:r>
            <a:r>
              <a:rPr lang="zh-CN" altLang="zh-CN" dirty="0">
                <a:ea typeface="黑体" panose="02010609060101010101" pitchFamily="49" charset="-122"/>
                <a:cs typeface="+mj-cs"/>
              </a:rPr>
              <a:t>为偶数判断函数，即当且仅当该数为偶数时返回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true</a:t>
            </a:r>
            <a:r>
              <a:rPr lang="zh-CN" altLang="zh-CN" dirty="0">
                <a:ea typeface="黑体" panose="02010609060101010101" pitchFamily="49" charset="-122"/>
                <a:cs typeface="+mj-cs"/>
              </a:rPr>
              <a:t>。</a:t>
            </a:r>
            <a:endParaRPr lang="en-US" altLang="zh-CN" dirty="0">
              <a:ea typeface="黑体" panose="02010609060101010101" pitchFamily="49" charset="-122"/>
              <a:cs typeface="+mj-cs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dirty="0">
                <a:ea typeface="黑体" panose="02010609060101010101" pitchFamily="49" charset="-122"/>
                <a:cs typeface="+mj-cs"/>
              </a:rPr>
              <a:t>    </a:t>
            </a:r>
            <a:r>
              <a:rPr lang="zh-CN" altLang="zh-CN" dirty="0">
                <a:ea typeface="黑体" panose="02010609060101010101" pitchFamily="49" charset="-122"/>
                <a:cs typeface="+mj-cs"/>
              </a:rPr>
              <a:t>其代码描述如下：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dirty="0">
                <a:ea typeface="黑体" panose="02010609060101010101" pitchFamily="49" charset="-122"/>
                <a:cs typeface="+mj-cs"/>
              </a:rPr>
              <a:t>	(* </a:t>
            </a:r>
            <a:r>
              <a:rPr lang="en-US" altLang="zh-CN" dirty="0" err="1">
                <a:ea typeface="黑体" panose="02010609060101010101" pitchFamily="49" charset="-122"/>
                <a:cs typeface="+mj-cs"/>
              </a:rPr>
              <a:t>evenP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 : </a:t>
            </a:r>
            <a:r>
              <a:rPr lang="en-US" altLang="zh-CN" dirty="0" err="1">
                <a:ea typeface="黑体" panose="02010609060101010101" pitchFamily="49" charset="-122"/>
                <a:cs typeface="+mj-cs"/>
              </a:rPr>
              <a:t>int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 -&gt; </a:t>
            </a:r>
            <a:r>
              <a:rPr lang="en-US" altLang="zh-CN" dirty="0" err="1">
                <a:ea typeface="黑体" panose="02010609060101010101" pitchFamily="49" charset="-122"/>
                <a:cs typeface="+mj-cs"/>
              </a:rPr>
              <a:t>bool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 		*)</a:t>
            </a:r>
            <a:endParaRPr lang="zh-CN" altLang="zh-CN" dirty="0">
              <a:ea typeface="黑体" panose="02010609060101010101" pitchFamily="49" charset="-122"/>
              <a:cs typeface="+mj-cs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dirty="0">
                <a:ea typeface="黑体" panose="02010609060101010101" pitchFamily="49" charset="-122"/>
                <a:cs typeface="+mj-cs"/>
              </a:rPr>
              <a:t>	(* REQUIRES: n &gt;= 0 		*)</a:t>
            </a:r>
            <a:endParaRPr lang="zh-CN" altLang="zh-CN" dirty="0">
              <a:ea typeface="黑体" panose="02010609060101010101" pitchFamily="49" charset="-122"/>
              <a:cs typeface="+mj-cs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dirty="0">
                <a:ea typeface="黑体" panose="02010609060101010101" pitchFamily="49" charset="-122"/>
                <a:cs typeface="+mj-cs"/>
              </a:rPr>
              <a:t>	(* ENSURES: </a:t>
            </a:r>
            <a:r>
              <a:rPr lang="en-US" altLang="zh-CN" dirty="0" err="1">
                <a:ea typeface="黑体" panose="02010609060101010101" pitchFamily="49" charset="-122"/>
                <a:cs typeface="+mj-cs"/>
              </a:rPr>
              <a:t>evenP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 n evaluates to true </a:t>
            </a:r>
            <a:r>
              <a:rPr lang="en-US" altLang="zh-CN" dirty="0" err="1">
                <a:ea typeface="黑体" panose="02010609060101010101" pitchFamily="49" charset="-122"/>
                <a:cs typeface="+mj-cs"/>
              </a:rPr>
              <a:t>iff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 n is even. *)</a:t>
            </a:r>
            <a:endParaRPr lang="zh-CN" altLang="zh-CN" dirty="0">
              <a:ea typeface="黑体" panose="02010609060101010101" pitchFamily="49" charset="-122"/>
              <a:cs typeface="+mj-cs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dirty="0">
                <a:ea typeface="黑体" panose="02010609060101010101" pitchFamily="49" charset="-122"/>
                <a:cs typeface="+mj-cs"/>
              </a:rPr>
              <a:t>	fun </a:t>
            </a:r>
            <a:r>
              <a:rPr lang="en-US" altLang="zh-CN" dirty="0" err="1">
                <a:ea typeface="黑体" panose="02010609060101010101" pitchFamily="49" charset="-122"/>
                <a:cs typeface="+mj-cs"/>
              </a:rPr>
              <a:t>evenP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 (0 : </a:t>
            </a:r>
            <a:r>
              <a:rPr lang="en-US" altLang="zh-CN" dirty="0" err="1">
                <a:ea typeface="黑体" panose="02010609060101010101" pitchFamily="49" charset="-122"/>
                <a:cs typeface="+mj-cs"/>
              </a:rPr>
              <a:t>int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) : </a:t>
            </a:r>
            <a:r>
              <a:rPr lang="en-US" altLang="zh-CN" dirty="0" err="1">
                <a:ea typeface="黑体" panose="02010609060101010101" pitchFamily="49" charset="-122"/>
                <a:cs typeface="+mj-cs"/>
              </a:rPr>
              <a:t>bool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 = true</a:t>
            </a:r>
            <a:endParaRPr lang="zh-CN" altLang="zh-CN" dirty="0">
              <a:ea typeface="黑体" panose="02010609060101010101" pitchFamily="49" charset="-122"/>
              <a:cs typeface="+mj-cs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dirty="0">
                <a:ea typeface="黑体" panose="02010609060101010101" pitchFamily="49" charset="-122"/>
                <a:cs typeface="+mj-cs"/>
              </a:rPr>
              <a:t>  	    | </a:t>
            </a:r>
            <a:r>
              <a:rPr lang="en-US" altLang="zh-CN" dirty="0" err="1">
                <a:ea typeface="黑体" panose="02010609060101010101" pitchFamily="49" charset="-122"/>
                <a:cs typeface="+mj-cs"/>
              </a:rPr>
              <a:t>evenP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 1 = false</a:t>
            </a:r>
            <a:endParaRPr lang="zh-CN" altLang="zh-CN" dirty="0">
              <a:ea typeface="黑体" panose="02010609060101010101" pitchFamily="49" charset="-122"/>
              <a:cs typeface="+mj-cs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dirty="0">
                <a:ea typeface="黑体" panose="02010609060101010101" pitchFamily="49" charset="-122"/>
                <a:cs typeface="+mj-cs"/>
              </a:rPr>
              <a:t>  	    | </a:t>
            </a:r>
            <a:r>
              <a:rPr lang="en-US" altLang="zh-CN" dirty="0" err="1">
                <a:ea typeface="黑体" panose="02010609060101010101" pitchFamily="49" charset="-122"/>
                <a:cs typeface="+mj-cs"/>
              </a:rPr>
              <a:t>evenP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 n = </a:t>
            </a:r>
            <a:r>
              <a:rPr lang="en-US" altLang="zh-CN" dirty="0" err="1">
                <a:ea typeface="黑体" panose="02010609060101010101" pitchFamily="49" charset="-122"/>
                <a:cs typeface="+mj-cs"/>
              </a:rPr>
              <a:t>evenP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 (n - 2)</a:t>
            </a:r>
            <a:endParaRPr lang="zh-CN" altLang="zh-CN" dirty="0">
              <a:ea typeface="黑体" panose="02010609060101010101" pitchFamily="49" charset="-122"/>
              <a:cs typeface="+mj-cs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altLang="zh-CN" dirty="0">
              <a:ea typeface="黑体" panose="02010609060101010101" pitchFamily="49" charset="-122"/>
              <a:cs typeface="+mj-cs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zh-CN" altLang="zh-CN" dirty="0">
                <a:ea typeface="黑体" panose="02010609060101010101" pitchFamily="49" charset="-122"/>
                <a:cs typeface="+mj-cs"/>
              </a:rPr>
              <a:t>试编写奇数判断函数</a:t>
            </a:r>
            <a:r>
              <a:rPr lang="en-US" altLang="zh-CN" dirty="0" err="1">
                <a:ea typeface="黑体" panose="02010609060101010101" pitchFamily="49" charset="-122"/>
                <a:cs typeface="+mj-cs"/>
              </a:rPr>
              <a:t>oddP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: </a:t>
            </a:r>
            <a:r>
              <a:rPr lang="en-US" altLang="zh-CN" dirty="0" err="1">
                <a:ea typeface="黑体" panose="02010609060101010101" pitchFamily="49" charset="-122"/>
                <a:cs typeface="+mj-cs"/>
              </a:rPr>
              <a:t>int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 -&gt; </a:t>
            </a:r>
            <a:r>
              <a:rPr lang="en-US" altLang="zh-CN" dirty="0" err="1">
                <a:ea typeface="黑体" panose="02010609060101010101" pitchFamily="49" charset="-122"/>
                <a:cs typeface="+mj-cs"/>
              </a:rPr>
              <a:t>bool</a:t>
            </a:r>
            <a:r>
              <a:rPr lang="zh-CN" altLang="zh-CN" dirty="0">
                <a:ea typeface="黑体" panose="02010609060101010101" pitchFamily="49" charset="-122"/>
                <a:cs typeface="+mj-cs"/>
              </a:rPr>
              <a:t>，当且仅当该数为奇数时返回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true</a:t>
            </a:r>
            <a:r>
              <a:rPr lang="zh-CN" altLang="zh-CN" dirty="0">
                <a:ea typeface="黑体" panose="02010609060101010101" pitchFamily="49" charset="-122"/>
                <a:cs typeface="+mj-cs"/>
              </a:rPr>
              <a:t>。注意：代码不要调用函数</a:t>
            </a:r>
            <a:r>
              <a:rPr lang="en-US" altLang="zh-CN" dirty="0" err="1">
                <a:ea typeface="黑体" panose="02010609060101010101" pitchFamily="49" charset="-122"/>
                <a:cs typeface="+mj-cs"/>
              </a:rPr>
              <a:t>evenP</a:t>
            </a:r>
            <a:r>
              <a:rPr lang="zh-CN" altLang="zh-CN" dirty="0">
                <a:ea typeface="黑体" panose="02010609060101010101" pitchFamily="49" charset="-122"/>
                <a:cs typeface="+mj-cs"/>
              </a:rPr>
              <a:t>或</a:t>
            </a:r>
            <a:r>
              <a:rPr lang="en-US" altLang="zh-CN" dirty="0">
                <a:ea typeface="黑体" panose="02010609060101010101" pitchFamily="49" charset="-122"/>
                <a:cs typeface="+mj-cs"/>
              </a:rPr>
              <a:t>mod</a:t>
            </a:r>
            <a:r>
              <a:rPr lang="zh-CN" altLang="zh-CN" dirty="0">
                <a:ea typeface="黑体" panose="02010609060101010101" pitchFamily="49" charset="-122"/>
                <a:cs typeface="+mj-cs"/>
              </a:rPr>
              <a:t>。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dirty="0"/>
              <a:t> 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494517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/>
          </p:cNvSpPr>
          <p:nvPr>
            <p:ph type="body" idx="1"/>
          </p:nvPr>
        </p:nvSpPr>
        <p:spPr>
          <a:xfrm>
            <a:off x="790575" y="1233488"/>
            <a:ext cx="10515600" cy="4706937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sz="3200" dirty="0">
                <a:ea typeface="黑体" panose="02010609060101010101" pitchFamily="49" charset="-122"/>
                <a:cs typeface="+mj-cs"/>
              </a:rPr>
              <a:t>6. </a:t>
            </a:r>
            <a:r>
              <a:rPr lang="zh-CN" altLang="zh-CN" sz="3200" dirty="0">
                <a:ea typeface="黑体" panose="02010609060101010101" pitchFamily="49" charset="-122"/>
                <a:cs typeface="+mj-cs"/>
              </a:rPr>
              <a:t>编写函数 </a:t>
            </a:r>
            <a:r>
              <a:rPr lang="en-US" altLang="zh-CN" sz="3200" dirty="0">
                <a:ea typeface="黑体" panose="02010609060101010101" pitchFamily="49" charset="-122"/>
                <a:cs typeface="+mj-cs"/>
              </a:rPr>
              <a:t>interleave: </a:t>
            </a:r>
            <a:r>
              <a:rPr lang="en-US" altLang="zh-CN" sz="3200" dirty="0" err="1">
                <a:ea typeface="黑体" panose="02010609060101010101" pitchFamily="49" charset="-122"/>
                <a:cs typeface="+mj-cs"/>
              </a:rPr>
              <a:t>int</a:t>
            </a:r>
            <a:r>
              <a:rPr lang="en-US" altLang="zh-CN" sz="3200" dirty="0">
                <a:ea typeface="黑体" panose="02010609060101010101" pitchFamily="49" charset="-122"/>
                <a:cs typeface="+mj-cs"/>
              </a:rPr>
              <a:t> list * </a:t>
            </a:r>
            <a:r>
              <a:rPr lang="en-US" altLang="zh-CN" sz="3200" dirty="0" err="1">
                <a:ea typeface="黑体" panose="02010609060101010101" pitchFamily="49" charset="-122"/>
                <a:cs typeface="+mj-cs"/>
              </a:rPr>
              <a:t>int</a:t>
            </a:r>
            <a:r>
              <a:rPr lang="en-US" altLang="zh-CN" sz="3200" dirty="0">
                <a:ea typeface="黑体" panose="02010609060101010101" pitchFamily="49" charset="-122"/>
                <a:cs typeface="+mj-cs"/>
              </a:rPr>
              <a:t> list -&gt; </a:t>
            </a:r>
            <a:r>
              <a:rPr lang="en-US" altLang="zh-CN" sz="3200" dirty="0" err="1">
                <a:ea typeface="黑体" panose="02010609060101010101" pitchFamily="49" charset="-122"/>
                <a:cs typeface="+mj-cs"/>
              </a:rPr>
              <a:t>int</a:t>
            </a:r>
            <a:r>
              <a:rPr lang="en-US" altLang="zh-CN" sz="3200" dirty="0">
                <a:ea typeface="黑体" panose="02010609060101010101" pitchFamily="49" charset="-122"/>
                <a:cs typeface="+mj-cs"/>
              </a:rPr>
              <a:t> list</a:t>
            </a:r>
            <a:r>
              <a:rPr lang="zh-CN" altLang="zh-CN" sz="3200" dirty="0">
                <a:ea typeface="黑体" panose="02010609060101010101" pitchFamily="49" charset="-122"/>
                <a:cs typeface="+mj-cs"/>
              </a:rPr>
              <a:t>，该函数能</a:t>
            </a:r>
            <a:r>
              <a:rPr lang="zh-CN" altLang="en-US" sz="3200" dirty="0">
                <a:ea typeface="黑体" panose="02010609060101010101" pitchFamily="49" charset="-122"/>
                <a:cs typeface="+mj-cs"/>
              </a:rPr>
              <a:t>实现</a:t>
            </a:r>
            <a:r>
              <a:rPr lang="zh-CN" altLang="zh-CN" sz="3200" dirty="0">
                <a:ea typeface="黑体" panose="02010609060101010101" pitchFamily="49" charset="-122"/>
                <a:cs typeface="+mj-cs"/>
              </a:rPr>
              <a:t>两个</a:t>
            </a:r>
            <a:r>
              <a:rPr lang="en-US" altLang="zh-CN" sz="3200" dirty="0" err="1">
                <a:ea typeface="黑体" panose="02010609060101010101" pitchFamily="49" charset="-122"/>
                <a:cs typeface="+mj-cs"/>
              </a:rPr>
              <a:t>int</a:t>
            </a:r>
            <a:r>
              <a:rPr lang="en-US" altLang="zh-CN" sz="3200" dirty="0">
                <a:ea typeface="黑体" panose="02010609060101010101" pitchFamily="49" charset="-122"/>
                <a:cs typeface="+mj-cs"/>
              </a:rPr>
              <a:t> list</a:t>
            </a:r>
            <a:r>
              <a:rPr lang="zh-CN" altLang="zh-CN" sz="3200" dirty="0">
                <a:ea typeface="黑体" panose="02010609060101010101" pitchFamily="49" charset="-122"/>
                <a:cs typeface="+mj-cs"/>
              </a:rPr>
              <a:t>数据</a:t>
            </a:r>
            <a:r>
              <a:rPr lang="zh-CN" altLang="en-US" sz="3200" dirty="0">
                <a:ea typeface="黑体" panose="02010609060101010101" pitchFamily="49" charset="-122"/>
                <a:cs typeface="+mj-cs"/>
              </a:rPr>
              <a:t>的合并</a:t>
            </a:r>
            <a:r>
              <a:rPr lang="zh-CN" altLang="zh-CN" sz="3200" dirty="0">
                <a:ea typeface="黑体" panose="02010609060101010101" pitchFamily="49" charset="-122"/>
                <a:cs typeface="+mj-cs"/>
              </a:rPr>
              <a:t>，</a:t>
            </a:r>
            <a:r>
              <a:rPr lang="zh-CN" altLang="en-US" sz="3200" dirty="0">
                <a:ea typeface="黑体" panose="02010609060101010101" pitchFamily="49" charset="-122"/>
                <a:cs typeface="+mj-cs"/>
              </a:rPr>
              <a:t>且两个</a:t>
            </a:r>
            <a:r>
              <a:rPr lang="en-US" altLang="zh-CN" sz="3200" dirty="0">
                <a:ea typeface="黑体" panose="02010609060101010101" pitchFamily="49" charset="-122"/>
                <a:cs typeface="+mj-cs"/>
              </a:rPr>
              <a:t>list</a:t>
            </a:r>
            <a:r>
              <a:rPr lang="zh-CN" altLang="zh-CN" sz="3200" dirty="0">
                <a:ea typeface="黑体" panose="02010609060101010101" pitchFamily="49" charset="-122"/>
                <a:cs typeface="+mj-cs"/>
              </a:rPr>
              <a:t>中的元素在结果中交替出现</a:t>
            </a:r>
            <a:r>
              <a:rPr lang="zh-CN" altLang="en-US" sz="3200" dirty="0">
                <a:ea typeface="黑体" panose="02010609060101010101" pitchFamily="49" charset="-122"/>
                <a:cs typeface="+mj-cs"/>
              </a:rPr>
              <a:t>，</a:t>
            </a:r>
            <a:r>
              <a:rPr lang="zh-CN" altLang="zh-CN" sz="3200" dirty="0">
                <a:ea typeface="黑体" panose="02010609060101010101" pitchFamily="49" charset="-122"/>
                <a:cs typeface="+mj-cs"/>
              </a:rPr>
              <a:t>直至其中一个</a:t>
            </a:r>
            <a:r>
              <a:rPr lang="en-US" altLang="zh-CN" sz="3200" dirty="0" err="1">
                <a:ea typeface="黑体" panose="02010609060101010101" pitchFamily="49" charset="-122"/>
                <a:cs typeface="+mj-cs"/>
              </a:rPr>
              <a:t>int</a:t>
            </a:r>
            <a:r>
              <a:rPr lang="en-US" altLang="zh-CN" sz="3200" dirty="0">
                <a:ea typeface="黑体" panose="02010609060101010101" pitchFamily="49" charset="-122"/>
                <a:cs typeface="+mj-cs"/>
              </a:rPr>
              <a:t> list</a:t>
            </a:r>
            <a:r>
              <a:rPr lang="zh-CN" altLang="zh-CN" sz="3200" dirty="0">
                <a:ea typeface="黑体" panose="02010609060101010101" pitchFamily="49" charset="-122"/>
                <a:cs typeface="+mj-cs"/>
              </a:rPr>
              <a:t>数据结束，</a:t>
            </a:r>
            <a:r>
              <a:rPr lang="zh-CN" altLang="en-US" sz="3200" dirty="0">
                <a:ea typeface="黑体" panose="02010609060101010101" pitchFamily="49" charset="-122"/>
                <a:cs typeface="+mj-cs"/>
              </a:rPr>
              <a:t>而</a:t>
            </a:r>
            <a:r>
              <a:rPr lang="zh-CN" altLang="zh-CN" sz="3200" dirty="0">
                <a:ea typeface="黑体" panose="02010609060101010101" pitchFamily="49" charset="-122"/>
                <a:cs typeface="+mj-cs"/>
              </a:rPr>
              <a:t>另一个</a:t>
            </a:r>
            <a:r>
              <a:rPr lang="en-US" altLang="zh-CN" sz="3200" dirty="0" err="1">
                <a:ea typeface="黑体" panose="02010609060101010101" pitchFamily="49" charset="-122"/>
                <a:cs typeface="+mj-cs"/>
              </a:rPr>
              <a:t>int</a:t>
            </a:r>
            <a:r>
              <a:rPr lang="en-US" altLang="zh-CN" sz="3200" dirty="0">
                <a:ea typeface="黑体" panose="02010609060101010101" pitchFamily="49" charset="-122"/>
                <a:cs typeface="+mj-cs"/>
              </a:rPr>
              <a:t> list</a:t>
            </a:r>
            <a:r>
              <a:rPr lang="zh-CN" altLang="zh-CN" sz="3200" dirty="0">
                <a:ea typeface="黑体" panose="02010609060101010101" pitchFamily="49" charset="-122"/>
                <a:cs typeface="+mj-cs"/>
              </a:rPr>
              <a:t>数据中的剩余元素则直接附加至结果数据的尾部。如：</a:t>
            </a:r>
          </a:p>
          <a:p>
            <a:pPr marL="457200" lvl="1" indent="0">
              <a:buFont typeface="Arial" panose="020B0604020202020204" pitchFamily="34" charset="0"/>
              <a:buNone/>
              <a:defRPr/>
            </a:pPr>
            <a:r>
              <a:rPr lang="en-US" altLang="zh-CN" sz="3200" dirty="0">
                <a:ea typeface="黑体" panose="02010609060101010101" pitchFamily="49" charset="-122"/>
                <a:cs typeface="+mj-cs"/>
              </a:rPr>
              <a:t>interleave([2],[4]) = [2,4]</a:t>
            </a:r>
            <a:endParaRPr lang="zh-CN" altLang="zh-CN" sz="3200" dirty="0">
              <a:ea typeface="黑体" panose="02010609060101010101" pitchFamily="49" charset="-122"/>
              <a:cs typeface="+mj-cs"/>
            </a:endParaRPr>
          </a:p>
          <a:p>
            <a:pPr marL="457200" lvl="1" indent="0">
              <a:buFont typeface="Arial" panose="020B0604020202020204" pitchFamily="34" charset="0"/>
              <a:buNone/>
              <a:defRPr/>
            </a:pPr>
            <a:r>
              <a:rPr lang="en-US" altLang="zh-CN" sz="3200" dirty="0">
                <a:ea typeface="黑体" panose="02010609060101010101" pitchFamily="49" charset="-122"/>
                <a:cs typeface="+mj-cs"/>
              </a:rPr>
              <a:t>interleave([2,3],[4,5]) = [2,4,3,5]</a:t>
            </a:r>
            <a:endParaRPr lang="zh-CN" altLang="zh-CN" sz="3200" dirty="0">
              <a:ea typeface="黑体" panose="02010609060101010101" pitchFamily="49" charset="-122"/>
              <a:cs typeface="+mj-cs"/>
            </a:endParaRPr>
          </a:p>
          <a:p>
            <a:pPr marL="457200" lvl="1" indent="0">
              <a:buFont typeface="Arial" panose="020B0604020202020204" pitchFamily="34" charset="0"/>
              <a:buNone/>
              <a:defRPr/>
            </a:pPr>
            <a:r>
              <a:rPr lang="en-US" altLang="zh-CN" sz="3200" dirty="0">
                <a:ea typeface="黑体" panose="02010609060101010101" pitchFamily="49" charset="-122"/>
                <a:cs typeface="+mj-cs"/>
              </a:rPr>
              <a:t>interleave([2,3],[4,5,6,7,8,9]) = [2,4,3,5,6,7,8,9]</a:t>
            </a:r>
            <a:endParaRPr lang="zh-CN" altLang="zh-CN" sz="3200" dirty="0">
              <a:ea typeface="黑体" panose="02010609060101010101" pitchFamily="49" charset="-122"/>
              <a:cs typeface="+mj-cs"/>
            </a:endParaRPr>
          </a:p>
          <a:p>
            <a:pPr marL="457200" lvl="1" indent="0">
              <a:buFont typeface="Arial" panose="020B0604020202020204" pitchFamily="34" charset="0"/>
              <a:buNone/>
              <a:defRPr/>
            </a:pPr>
            <a:r>
              <a:rPr lang="en-US" altLang="zh-CN" sz="3200" dirty="0">
                <a:ea typeface="黑体" panose="02010609060101010101" pitchFamily="49" charset="-122"/>
                <a:cs typeface="+mj-cs"/>
              </a:rPr>
              <a:t>interleave([2,3],[ ]) = [2,3]</a:t>
            </a:r>
            <a:endParaRPr lang="zh-CN" altLang="zh-CN" sz="3200" dirty="0">
              <a:ea typeface="黑体" panose="02010609060101010101" pitchFamily="49" charset="-122"/>
              <a:cs typeface="+mj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/>
          </p:cNvSpPr>
          <p:nvPr>
            <p:ph type="body" idx="1"/>
          </p:nvPr>
        </p:nvSpPr>
        <p:spPr>
          <a:xfrm>
            <a:off x="838200" y="1792288"/>
            <a:ext cx="10515600" cy="4384675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zh-CN" sz="3200" dirty="0">
                <a:ea typeface="黑体" panose="02010609060101010101" pitchFamily="49" charset="-122"/>
              </a:rPr>
              <a:t>7. </a:t>
            </a:r>
            <a:r>
              <a:rPr lang="zh-CN" altLang="en-US" sz="3200" dirty="0">
                <a:ea typeface="黑体" panose="02010609060101010101" pitchFamily="49" charset="-122"/>
              </a:rPr>
              <a:t>编写函数</a:t>
            </a:r>
            <a:r>
              <a:rPr lang="en-US" altLang="zh-CN" sz="3200" dirty="0">
                <a:ea typeface="黑体" panose="02010609060101010101" pitchFamily="49" charset="-122"/>
              </a:rPr>
              <a:t>reverse</a:t>
            </a:r>
            <a:r>
              <a:rPr lang="zh-CN" altLang="en-US" sz="3200" dirty="0">
                <a:ea typeface="黑体" panose="02010609060101010101" pitchFamily="49" charset="-122"/>
              </a:rPr>
              <a:t>和</a:t>
            </a:r>
            <a:r>
              <a:rPr lang="en-US" altLang="zh-CN" sz="3200" dirty="0">
                <a:ea typeface="黑体" panose="02010609060101010101" pitchFamily="49" charset="-122"/>
              </a:rPr>
              <a:t>reverse’</a:t>
            </a:r>
            <a:r>
              <a:rPr lang="zh-CN" altLang="en-US" sz="3200" dirty="0">
                <a:ea typeface="黑体" panose="02010609060101010101" pitchFamily="49" charset="-122"/>
              </a:rPr>
              <a:t>，要求：</a:t>
            </a:r>
            <a:endParaRPr lang="en-US" altLang="zh-CN" sz="3200" dirty="0">
              <a:ea typeface="黑体" panose="02010609060101010101" pitchFamily="49" charset="-122"/>
            </a:endParaRPr>
          </a:p>
          <a:p>
            <a:pPr marL="971550" lvl="1" indent="-514350">
              <a:buFont typeface="+mj-ea"/>
              <a:buAutoNum type="circleNumDbPlain"/>
              <a:defRPr/>
            </a:pPr>
            <a:r>
              <a:rPr lang="zh-CN" altLang="en-US" sz="3200" dirty="0">
                <a:ea typeface="黑体" panose="02010609060101010101" pitchFamily="49" charset="-122"/>
                <a:cs typeface="+mj-cs"/>
              </a:rPr>
              <a:t>函数类型均为：</a:t>
            </a:r>
            <a:r>
              <a:rPr lang="en-US" altLang="zh-CN" sz="3200" dirty="0" err="1">
                <a:ea typeface="黑体" panose="02010609060101010101" pitchFamily="49" charset="-122"/>
                <a:cs typeface="+mj-cs"/>
              </a:rPr>
              <a:t>int</a:t>
            </a:r>
            <a:r>
              <a:rPr lang="en-US" altLang="zh-CN" sz="3200" dirty="0">
                <a:ea typeface="黑体" panose="02010609060101010101" pitchFamily="49" charset="-122"/>
                <a:cs typeface="+mj-cs"/>
              </a:rPr>
              <a:t> list-&gt;</a:t>
            </a:r>
            <a:r>
              <a:rPr lang="en-US" altLang="zh-CN" sz="3200" dirty="0" err="1">
                <a:ea typeface="黑体" panose="02010609060101010101" pitchFamily="49" charset="-122"/>
                <a:cs typeface="+mj-cs"/>
              </a:rPr>
              <a:t>int</a:t>
            </a:r>
            <a:r>
              <a:rPr lang="en-US" altLang="zh-CN" sz="3200" dirty="0">
                <a:ea typeface="黑体" panose="02010609060101010101" pitchFamily="49" charset="-122"/>
                <a:cs typeface="+mj-cs"/>
              </a:rPr>
              <a:t> list</a:t>
            </a:r>
            <a:r>
              <a:rPr lang="zh-CN" altLang="en-US" sz="3200" dirty="0">
                <a:ea typeface="黑体" panose="02010609060101010101" pitchFamily="49" charset="-122"/>
                <a:cs typeface="+mj-cs"/>
              </a:rPr>
              <a:t>，功能均为实现输出表参数的逆序输出；</a:t>
            </a:r>
            <a:endParaRPr lang="en-US" altLang="zh-CN" sz="3200" dirty="0">
              <a:ea typeface="黑体" panose="02010609060101010101" pitchFamily="49" charset="-122"/>
              <a:cs typeface="+mj-cs"/>
            </a:endParaRPr>
          </a:p>
          <a:p>
            <a:pPr marL="971550" lvl="1" indent="-514350">
              <a:buFont typeface="Arial" panose="020B0604020202020204" pitchFamily="34" charset="0"/>
              <a:buAutoNum type="circleNumDbPlain"/>
              <a:defRPr/>
            </a:pPr>
            <a:r>
              <a:rPr lang="zh-CN" altLang="en-US" sz="3200" dirty="0">
                <a:ea typeface="黑体" panose="02010609060101010101" pitchFamily="49" charset="-122"/>
                <a:cs typeface="+mj-cs"/>
              </a:rPr>
              <a:t>函数</a:t>
            </a:r>
            <a:r>
              <a:rPr lang="en-US" altLang="zh-CN" sz="3200" dirty="0">
                <a:ea typeface="黑体" panose="02010609060101010101" pitchFamily="49" charset="-122"/>
                <a:cs typeface="+mj-cs"/>
              </a:rPr>
              <a:t>reverse</a:t>
            </a:r>
            <a:r>
              <a:rPr lang="zh-CN" altLang="en-US" sz="3200" dirty="0">
                <a:ea typeface="黑体" panose="02010609060101010101" pitchFamily="49" charset="-122"/>
                <a:cs typeface="+mj-cs"/>
              </a:rPr>
              <a:t>不能借助任何帮助函数；函数</a:t>
            </a:r>
            <a:r>
              <a:rPr lang="en-US" altLang="zh-CN" sz="3200" dirty="0">
                <a:ea typeface="黑体" panose="02010609060101010101" pitchFamily="49" charset="-122"/>
                <a:cs typeface="+mj-cs"/>
              </a:rPr>
              <a:t>reverse’</a:t>
            </a:r>
            <a:r>
              <a:rPr lang="zh-CN" altLang="en-US" sz="3200" dirty="0">
                <a:ea typeface="黑体" panose="02010609060101010101" pitchFamily="49" charset="-122"/>
                <a:cs typeface="+mj-cs"/>
              </a:rPr>
              <a:t>可以借助帮助函数，时间复杂度为</a:t>
            </a:r>
            <a:r>
              <a:rPr lang="en-US" altLang="zh-CN" sz="3200" i="1" dirty="0">
                <a:ea typeface="黑体" panose="02010609060101010101" pitchFamily="49" charset="-122"/>
                <a:cs typeface="+mj-cs"/>
              </a:rPr>
              <a:t>O</a:t>
            </a:r>
            <a:r>
              <a:rPr lang="en-US" altLang="zh-CN" sz="3200" dirty="0">
                <a:ea typeface="黑体" panose="02010609060101010101" pitchFamily="49" charset="-122"/>
                <a:cs typeface="+mj-cs"/>
              </a:rPr>
              <a:t>(n)</a:t>
            </a:r>
            <a:r>
              <a:rPr lang="zh-CN" altLang="en-US" sz="3200" dirty="0">
                <a:ea typeface="黑体" panose="02010609060101010101" pitchFamily="49" charset="-122"/>
                <a:cs typeface="+mj-cs"/>
              </a:rPr>
              <a:t>。</a:t>
            </a:r>
            <a:endParaRPr lang="en-US" altLang="zh-CN" sz="3200" dirty="0">
              <a:ea typeface="黑体" panose="02010609060101010101" pitchFamily="49" charset="-122"/>
              <a:cs typeface="+mj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矩形 2"/>
          <p:cNvSpPr>
            <a:spLocks noChangeArrowheads="1"/>
          </p:cNvSpPr>
          <p:nvPr/>
        </p:nvSpPr>
        <p:spPr bwMode="auto">
          <a:xfrm>
            <a:off x="982663" y="869950"/>
            <a:ext cx="10093325" cy="562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2800" b="1" dirty="0"/>
              <a:t>8. </a:t>
            </a:r>
            <a:r>
              <a:rPr lang="zh-CN" altLang="en-US" sz="2800" dirty="0"/>
              <a:t>给定一个数组</a:t>
            </a:r>
            <a:r>
              <a:rPr lang="en-US" altLang="zh-CN" sz="2800" dirty="0"/>
              <a:t>A[1..n]</a:t>
            </a:r>
            <a:r>
              <a:rPr lang="zh-CN" altLang="en-US" sz="2800" dirty="0"/>
              <a:t>，前缀和数组</a:t>
            </a:r>
            <a:r>
              <a:rPr lang="en-US" altLang="zh-CN" sz="2800" dirty="0" err="1"/>
              <a:t>PrefixSum</a:t>
            </a:r>
            <a:r>
              <a:rPr lang="en-US" altLang="zh-CN" sz="2800" dirty="0"/>
              <a:t>[1..n]</a:t>
            </a:r>
            <a:r>
              <a:rPr lang="zh-CN" altLang="en-US" sz="2800" dirty="0"/>
              <a:t>定义为：</a:t>
            </a:r>
            <a:r>
              <a:rPr lang="en-US" altLang="zh-CN" sz="2800" dirty="0"/>
              <a:t>	</a:t>
            </a:r>
            <a:r>
              <a:rPr lang="en-US" altLang="zh-CN" sz="2800" dirty="0" err="1"/>
              <a:t>PrefixSum</a:t>
            </a:r>
            <a:r>
              <a:rPr lang="en-US" altLang="zh-CN" sz="2800" dirty="0"/>
              <a:t>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 = A[0]+A[1]+...+A[i-1]</a:t>
            </a:r>
            <a:r>
              <a:rPr lang="zh-CN" altLang="en-US" sz="2800" dirty="0"/>
              <a:t>；</a:t>
            </a:r>
            <a:endParaRPr lang="en-US" altLang="zh-CN" sz="2800" dirty="0"/>
          </a:p>
          <a:p>
            <a:pPr>
              <a:defRPr/>
            </a:pPr>
            <a:r>
              <a:rPr lang="zh-CN" altLang="en-US" sz="2800" dirty="0"/>
              <a:t>例如：</a:t>
            </a:r>
            <a:r>
              <a:rPr lang="en-US" altLang="zh-CN" sz="2800" dirty="0" err="1"/>
              <a:t>PrefixSum</a:t>
            </a:r>
            <a:r>
              <a:rPr lang="en-US" altLang="zh-CN" sz="2800" dirty="0"/>
              <a:t> [ ] = [ ]</a:t>
            </a:r>
          </a:p>
          <a:p>
            <a:pPr>
              <a:defRPr/>
            </a:pPr>
            <a:r>
              <a:rPr lang="en-US" altLang="zh-CN" sz="2800" dirty="0"/>
              <a:t>	  </a:t>
            </a:r>
            <a:r>
              <a:rPr lang="en-US" altLang="zh-CN" sz="2800" dirty="0" err="1"/>
              <a:t>PrefixSum</a:t>
            </a:r>
            <a:r>
              <a:rPr lang="en-US" altLang="zh-CN" sz="2800" dirty="0"/>
              <a:t> [5,4,2] = [5, 9, 11]</a:t>
            </a:r>
          </a:p>
          <a:p>
            <a:pPr>
              <a:defRPr/>
            </a:pPr>
            <a:r>
              <a:rPr lang="en-US" altLang="zh-CN" sz="2800" dirty="0"/>
              <a:t>	  </a:t>
            </a:r>
            <a:r>
              <a:rPr lang="en-US" altLang="zh-CN" sz="2800" dirty="0" err="1"/>
              <a:t>PrefixSum</a:t>
            </a:r>
            <a:r>
              <a:rPr lang="en-US" altLang="zh-CN" sz="2800" dirty="0"/>
              <a:t> [5,6,7,8] = [5,11,18,26]</a:t>
            </a:r>
          </a:p>
          <a:p>
            <a:pPr>
              <a:defRPr/>
            </a:pPr>
            <a:endParaRPr lang="en-US" altLang="zh-CN" sz="2800" b="1" dirty="0"/>
          </a:p>
          <a:p>
            <a:pPr>
              <a:lnSpc>
                <a:spcPct val="114000"/>
              </a:lnSpc>
              <a:defRPr/>
            </a:pPr>
            <a:r>
              <a:rPr lang="zh-CN" altLang="en-US" sz="2800" dirty="0"/>
              <a:t>试编写：</a:t>
            </a:r>
            <a:endParaRPr lang="en-US" altLang="zh-CN" sz="2800" dirty="0"/>
          </a:p>
          <a:p>
            <a:pPr marL="514350" indent="-514350">
              <a:lnSpc>
                <a:spcPct val="114000"/>
              </a:lnSpc>
              <a:buFontTx/>
              <a:buAutoNum type="arabicParenBoth"/>
              <a:defRPr/>
            </a:pPr>
            <a:r>
              <a:rPr lang="zh-CN" altLang="en-US" sz="2800" dirty="0"/>
              <a:t>函数</a:t>
            </a:r>
            <a:r>
              <a:rPr lang="en-US" altLang="zh-CN" sz="2800" dirty="0" err="1"/>
              <a:t>PrefixSum</a:t>
            </a:r>
            <a:r>
              <a:rPr lang="en-US" altLang="zh-CN" sz="2800" dirty="0"/>
              <a:t>: 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list -&gt; 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list</a:t>
            </a:r>
            <a:r>
              <a:rPr lang="zh-CN" altLang="en-US" sz="2800" dirty="0"/>
              <a:t>，</a:t>
            </a:r>
            <a:endParaRPr lang="en-US" altLang="zh-CN" sz="2800" dirty="0"/>
          </a:p>
          <a:p>
            <a:pPr>
              <a:lnSpc>
                <a:spcPct val="114000"/>
              </a:lnSpc>
              <a:defRPr/>
            </a:pPr>
            <a:r>
              <a:rPr lang="en-US" altLang="zh-CN" sz="2800" dirty="0"/>
              <a:t>	</a:t>
            </a:r>
            <a:r>
              <a:rPr lang="zh-CN" altLang="en-US" sz="2800" dirty="0"/>
              <a:t>要求：</a:t>
            </a:r>
            <a:r>
              <a:rPr lang="en-US" altLang="zh-CN" sz="2800" i="1" dirty="0"/>
              <a:t>W</a:t>
            </a:r>
            <a:r>
              <a:rPr lang="en-US" altLang="zh-CN" sz="2800" i="1" baseline="-25000" dirty="0"/>
              <a:t>PrefixSum</a:t>
            </a:r>
            <a:r>
              <a:rPr lang="en-US" altLang="zh-CN" sz="2800" dirty="0"/>
              <a:t>(</a:t>
            </a:r>
            <a:r>
              <a:rPr lang="en-US" altLang="zh-CN" sz="2800" i="1" dirty="0"/>
              <a:t>n</a:t>
            </a:r>
            <a:r>
              <a:rPr lang="en-US" altLang="zh-CN" sz="2800" dirty="0"/>
              <a:t>) = </a:t>
            </a:r>
            <a:r>
              <a:rPr lang="en-US" altLang="zh-CN" sz="2800" i="1" dirty="0"/>
              <a:t>O(n</a:t>
            </a:r>
            <a:r>
              <a:rPr lang="en-US" altLang="zh-CN" sz="2800" i="1" baseline="30000" dirty="0"/>
              <a:t>2</a:t>
            </a:r>
            <a:r>
              <a:rPr lang="en-US" altLang="zh-CN" sz="2800" i="1" dirty="0"/>
              <a:t>)</a:t>
            </a:r>
            <a:r>
              <a:rPr lang="zh-CN" altLang="en-US" sz="2800" dirty="0"/>
              <a:t>。</a:t>
            </a:r>
            <a:r>
              <a:rPr lang="en-US" altLang="zh-CN" sz="2800" dirty="0"/>
              <a:t>(n</a:t>
            </a:r>
            <a:r>
              <a:rPr lang="zh-CN" altLang="en-US" sz="2800" dirty="0"/>
              <a:t>为输入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list</a:t>
            </a:r>
            <a:r>
              <a:rPr lang="zh-CN" altLang="en-US" sz="2800" dirty="0"/>
              <a:t>的长度</a:t>
            </a:r>
            <a:r>
              <a:rPr lang="en-US" altLang="zh-CN" sz="2800" dirty="0"/>
              <a:t>)</a:t>
            </a:r>
          </a:p>
          <a:p>
            <a:pPr>
              <a:lnSpc>
                <a:spcPct val="114000"/>
              </a:lnSpc>
              <a:defRPr/>
            </a:pPr>
            <a:r>
              <a:rPr lang="en-US" altLang="zh-CN" sz="2800" dirty="0"/>
              <a:t>(2) </a:t>
            </a:r>
            <a:r>
              <a:rPr lang="zh-CN" altLang="en-US" sz="2800" dirty="0"/>
              <a:t>函数</a:t>
            </a:r>
            <a:r>
              <a:rPr lang="en-US" altLang="zh-CN" sz="2800" dirty="0" err="1"/>
              <a:t>fastPrefixSum</a:t>
            </a:r>
            <a:r>
              <a:rPr lang="en-US" altLang="zh-CN" sz="2800" dirty="0"/>
              <a:t>: 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list -&gt; 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list</a:t>
            </a:r>
            <a:r>
              <a:rPr lang="zh-CN" altLang="en-US" sz="2800" dirty="0"/>
              <a:t>，</a:t>
            </a:r>
            <a:endParaRPr lang="en-US" altLang="zh-CN" sz="2800" dirty="0"/>
          </a:p>
          <a:p>
            <a:pPr>
              <a:lnSpc>
                <a:spcPct val="114000"/>
              </a:lnSpc>
              <a:defRPr/>
            </a:pPr>
            <a:r>
              <a:rPr lang="en-US" altLang="zh-CN" sz="2800" dirty="0"/>
              <a:t>	</a:t>
            </a:r>
            <a:r>
              <a:rPr lang="zh-CN" altLang="en-US" sz="2800" dirty="0"/>
              <a:t>要求：</a:t>
            </a:r>
            <a:r>
              <a:rPr lang="en-US" altLang="zh-CN" sz="2800" i="1" dirty="0"/>
              <a:t> </a:t>
            </a:r>
            <a:r>
              <a:rPr lang="en-US" altLang="zh-CN" sz="2800" i="1" dirty="0" err="1"/>
              <a:t>W</a:t>
            </a:r>
            <a:r>
              <a:rPr lang="en-US" altLang="zh-CN" sz="2800" i="1" baseline="-25000" dirty="0" err="1"/>
              <a:t>fastPrefixSum</a:t>
            </a:r>
            <a:r>
              <a:rPr lang="en-US" altLang="zh-CN" sz="2800" dirty="0"/>
              <a:t>(</a:t>
            </a:r>
            <a:r>
              <a:rPr lang="en-US" altLang="zh-CN" sz="2800" i="1" dirty="0"/>
              <a:t>n</a:t>
            </a:r>
            <a:r>
              <a:rPr lang="en-US" altLang="zh-CN" sz="2800" dirty="0"/>
              <a:t>) =</a:t>
            </a:r>
            <a:r>
              <a:rPr lang="en-US" altLang="zh-CN" sz="2800" i="1" dirty="0"/>
              <a:t>O(n)</a:t>
            </a:r>
            <a:r>
              <a:rPr lang="en-US" altLang="zh-CN" sz="2800" dirty="0"/>
              <a:t>. </a:t>
            </a:r>
          </a:p>
          <a:p>
            <a:pPr>
              <a:lnSpc>
                <a:spcPct val="114000"/>
              </a:lnSpc>
              <a:defRPr/>
            </a:pPr>
            <a:r>
              <a:rPr lang="en-US" altLang="zh-CN" sz="2800" dirty="0"/>
              <a:t>		</a:t>
            </a:r>
            <a:r>
              <a:rPr lang="zh-CN" altLang="en-US" sz="2800" dirty="0"/>
              <a:t>（提示：可借助帮助函数</a:t>
            </a:r>
            <a:r>
              <a:rPr lang="en-US" altLang="zh-CN" sz="2800" dirty="0" err="1"/>
              <a:t>PrefixSumHelp</a:t>
            </a:r>
            <a:r>
              <a:rPr lang="zh-CN" altLang="en-US" sz="2800" dirty="0"/>
              <a:t>）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4149374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2349</TotalTime>
  <Words>942</Words>
  <Application>Microsoft Office PowerPoint</Application>
  <PresentationFormat>宽屏</PresentationFormat>
  <Paragraphs>71</Paragraphs>
  <Slides>9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黑体</vt:lpstr>
      <vt:lpstr>宋体</vt:lpstr>
      <vt:lpstr>Arial</vt:lpstr>
      <vt:lpstr>Calibri</vt:lpstr>
      <vt:lpstr>Calibri Light</vt:lpstr>
      <vt:lpstr>Office 主题</vt:lpstr>
      <vt:lpstr>泛函程序设计原理  实验二</vt:lpstr>
      <vt:lpstr>PowerPoint 演示文稿</vt:lpstr>
      <vt:lpstr>2. 用归纳法证明ins函数和isort函数的正确性</vt:lpstr>
      <vt:lpstr>3. 分析下面菲波拉契函数的执行性能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泛函程序设计原理</dc:title>
  <dc:creator>Ran Zheng</dc:creator>
  <cp:lastModifiedBy>Silence</cp:lastModifiedBy>
  <cp:revision>147</cp:revision>
  <dcterms:created xsi:type="dcterms:W3CDTF">2014-04-28T16:36:39Z</dcterms:created>
  <dcterms:modified xsi:type="dcterms:W3CDTF">2021-04-13T07:20:47Z</dcterms:modified>
</cp:coreProperties>
</file>