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57" r:id="rId3"/>
    <p:sldId id="261" r:id="rId4"/>
    <p:sldId id="283" r:id="rId5"/>
    <p:sldId id="284" r:id="rId6"/>
    <p:sldId id="288" r:id="rId7"/>
    <p:sldId id="286" r:id="rId8"/>
    <p:sldId id="281" r:id="rId9"/>
    <p:sldId id="276" r:id="rId10"/>
    <p:sldId id="268" r:id="rId11"/>
    <p:sldId id="280" r:id="rId12"/>
    <p:sldId id="285" r:id="rId13"/>
    <p:sldId id="270" r:id="rId14"/>
    <p:sldId id="259" r:id="rId15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A8E982-51CC-422F-BB89-A8456CF8A7B2}">
          <p14:sldIdLst>
            <p14:sldId id="262"/>
            <p14:sldId id="257"/>
            <p14:sldId id="261"/>
            <p14:sldId id="283"/>
            <p14:sldId id="284"/>
            <p14:sldId id="288"/>
            <p14:sldId id="286"/>
            <p14:sldId id="281"/>
            <p14:sldId id="276"/>
            <p14:sldId id="268"/>
            <p14:sldId id="280"/>
            <p14:sldId id="285"/>
            <p14:sldId id="27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002B2A"/>
    <a:srgbClr val="001817"/>
    <a:srgbClr val="006600"/>
    <a:srgbClr val="F5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4710" autoAdjust="0"/>
  </p:normalViewPr>
  <p:slideViewPr>
    <p:cSldViewPr snapToGrid="0">
      <p:cViewPr varScale="1">
        <p:scale>
          <a:sx n="86" d="100"/>
          <a:sy n="86" d="100"/>
        </p:scale>
        <p:origin x="15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A0EBD-01B9-4FD3-B719-7AE76921367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523F8-48C8-483F-B7B3-2CD6F1F07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9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23F8-48C8-483F-B7B3-2CD6F1F077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337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23F8-48C8-483F-B7B3-2CD6F1F077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18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기존의 왓슨의 기능인 치료법 권고를 하는 서비스 알고리즘에 생체 데이터와 </a:t>
            </a:r>
            <a:r>
              <a:rPr lang="ko-KR" altLang="en-US" dirty="0" err="1" smtClean="0"/>
              <a:t>식단등과</a:t>
            </a:r>
            <a:r>
              <a:rPr lang="ko-KR" altLang="en-US" dirty="0" smtClean="0"/>
              <a:t> 같은 환자 개인의 데이터를 추가하여 환자에게 </a:t>
            </a:r>
            <a:r>
              <a:rPr lang="en-US" altLang="ko-KR" dirty="0" smtClean="0"/>
              <a:t>1:1 </a:t>
            </a:r>
            <a:r>
              <a:rPr lang="ko-KR" altLang="en-US" dirty="0" smtClean="0"/>
              <a:t>맞춤형 치료법을 권고합니다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이전 환자의 기록들과 현재 환자의 기록을 비교하여 암 재발과 관련된 분석 데이터와 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환자 스스로 챗봇을 통해</a:t>
            </a:r>
            <a:r>
              <a:rPr lang="ko-KR" altLang="en-US" baseline="0" dirty="0" smtClean="0"/>
              <a:t> 작성한 일일 식단 데이터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헬스 </a:t>
            </a:r>
            <a:r>
              <a:rPr lang="ko-KR" altLang="en-US" baseline="0" dirty="0" err="1" smtClean="0"/>
              <a:t>워치로</a:t>
            </a:r>
            <a:r>
              <a:rPr lang="ko-KR" altLang="en-US" baseline="0" dirty="0" smtClean="0"/>
              <a:t> 부터의 데이터를 통해 </a:t>
            </a:r>
            <a:r>
              <a:rPr lang="ko-KR" altLang="en-US" baseline="0" dirty="0" err="1" smtClean="0"/>
              <a:t>암재발</a:t>
            </a:r>
            <a:r>
              <a:rPr lang="ko-KR" altLang="en-US" baseline="0" dirty="0" smtClean="0"/>
              <a:t> 방지를 위한 식단 제공 및 </a:t>
            </a:r>
            <a:r>
              <a:rPr lang="ko-KR" altLang="en-US" baseline="0" dirty="0" err="1" smtClean="0"/>
              <a:t>운동법제시</a:t>
            </a:r>
            <a:r>
              <a:rPr lang="ko-KR" altLang="en-US" baseline="0" dirty="0" smtClean="0"/>
              <a:t> 및 검진 기간 일정을 제공한다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추가적으로 기존 데이터를 바탕으로 챗봇을 통해 실시간 진료 서비스를 환자에게 제공한다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23F8-48C8-483F-B7B3-2CD6F1F077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23F8-48C8-483F-B7B3-2CD6F1F077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808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23F8-48C8-483F-B7B3-2CD6F1F077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09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23F8-48C8-483F-B7B3-2CD6F1F077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6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23F8-48C8-483F-B7B3-2CD6F1F077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9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23F8-48C8-483F-B7B3-2CD6F1F077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95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23F8-48C8-483F-B7B3-2CD6F1F077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3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23F8-48C8-483F-B7B3-2CD6F1F077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74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23F8-48C8-483F-B7B3-2CD6F1F077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8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23F8-48C8-483F-B7B3-2CD6F1F077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23F8-48C8-483F-B7B3-2CD6F1F077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600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23F8-48C8-483F-B7B3-2CD6F1F077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93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DCB6-EA20-4B67-9C86-4CC4C7723347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C25B-6F0D-411E-90CC-244EE6B1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86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DCB6-EA20-4B67-9C86-4CC4C7723347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C25B-6F0D-411E-90CC-244EE6B1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7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DCB6-EA20-4B67-9C86-4CC4C7723347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C25B-6F0D-411E-90CC-244EE6B1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26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DCB6-EA20-4B67-9C86-4CC4C7723347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C25B-6F0D-411E-90CC-244EE6B1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22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DCB6-EA20-4B67-9C86-4CC4C7723347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C25B-6F0D-411E-90CC-244EE6B1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9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DCB6-EA20-4B67-9C86-4CC4C7723347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C25B-6F0D-411E-90CC-244EE6B1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17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DCB6-EA20-4B67-9C86-4CC4C7723347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C25B-6F0D-411E-90CC-244EE6B1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7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DCB6-EA20-4B67-9C86-4CC4C7723347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C25B-6F0D-411E-90CC-244EE6B1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7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DCB6-EA20-4B67-9C86-4CC4C7723347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C25B-6F0D-411E-90CC-244EE6B1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DCB6-EA20-4B67-9C86-4CC4C7723347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C25B-6F0D-411E-90CC-244EE6B1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47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DCB6-EA20-4B67-9C86-4CC4C7723347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C25B-6F0D-411E-90CC-244EE6B1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4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CDCB6-EA20-4B67-9C86-4CC4C7723347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1C25B-6F0D-411E-90CC-244EE6B1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8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65373" y="5896845"/>
            <a:ext cx="2626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강성우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 err="1">
                <a:solidFill>
                  <a:schemeClr val="bg1"/>
                </a:solidFill>
              </a:rPr>
              <a:t>김우림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47646" y="884545"/>
            <a:ext cx="5191092" cy="50123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64437" y="3968455"/>
            <a:ext cx="629069" cy="170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88946" y="4889302"/>
            <a:ext cx="508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Cancer_Treatment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13274" y="1045876"/>
            <a:ext cx="48214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ln>
                  <a:solidFill>
                    <a:srgbClr val="006666"/>
                  </a:solidFill>
                </a:ln>
                <a:solidFill>
                  <a:schemeClr val="bg1"/>
                </a:solidFill>
              </a:rPr>
              <a:t>W</a:t>
            </a:r>
            <a:r>
              <a:rPr lang="en-US" altLang="ko-KR" sz="6600" b="1" dirty="0">
                <a:ln>
                  <a:solidFill>
                    <a:srgbClr val="006666"/>
                  </a:solidFill>
                </a:ln>
                <a:solidFill>
                  <a:schemeClr val="bg1"/>
                </a:solidFill>
              </a:rPr>
              <a:t>atson</a:t>
            </a:r>
            <a:endParaRPr lang="en-US" altLang="ko-KR" sz="6000" b="1" dirty="0">
              <a:ln>
                <a:solidFill>
                  <a:srgbClr val="006666"/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sz="8000" b="1" dirty="0">
                <a:ln>
                  <a:solidFill>
                    <a:srgbClr val="006666"/>
                  </a:solidFill>
                </a:ln>
                <a:solidFill>
                  <a:schemeClr val="bg1"/>
                </a:solidFill>
              </a:rPr>
              <a:t>O</a:t>
            </a:r>
            <a:r>
              <a:rPr lang="en-US" altLang="ko-KR" sz="6000" b="1" dirty="0">
                <a:ln>
                  <a:solidFill>
                    <a:srgbClr val="006666"/>
                  </a:solidFill>
                </a:ln>
                <a:solidFill>
                  <a:schemeClr val="bg1"/>
                </a:solidFill>
              </a:rPr>
              <a:t>ncology             </a:t>
            </a:r>
            <a:endParaRPr lang="ko-KR" altLang="en-US" sz="4400" b="1" dirty="0">
              <a:ln>
                <a:solidFill>
                  <a:srgbClr val="006666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1974" y="612072"/>
            <a:ext cx="5191092" cy="50123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888765" y="3695982"/>
            <a:ext cx="629069" cy="170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13274" y="4616829"/>
            <a:ext cx="508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Cancer_Treatment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57811" y="6027003"/>
            <a:ext cx="2434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Sungwoo</a:t>
            </a:r>
            <a:r>
              <a:rPr lang="en-US" altLang="ko-KR" sz="2400" b="1" dirty="0">
                <a:solidFill>
                  <a:schemeClr val="bg1"/>
                </a:solidFill>
              </a:rPr>
              <a:t> Kang</a:t>
            </a:r>
          </a:p>
          <a:p>
            <a:r>
              <a:rPr lang="en-US" altLang="ko-KR" sz="2400" b="1" dirty="0" err="1">
                <a:solidFill>
                  <a:schemeClr val="bg1"/>
                </a:solidFill>
              </a:rPr>
              <a:t>Woorim</a:t>
            </a:r>
            <a:r>
              <a:rPr lang="en-US" altLang="ko-KR" sz="2400" b="1" dirty="0">
                <a:solidFill>
                  <a:schemeClr val="bg1"/>
                </a:solidFill>
              </a:rPr>
              <a:t>   Kim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6290" y="163563"/>
            <a:ext cx="51769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ko-KR" sz="4400" b="1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4400" b="1" dirty="0">
                <a:solidFill>
                  <a:schemeClr val="bg1"/>
                </a:solidFill>
              </a:rPr>
              <a:t>서비스 추진 내용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45931"/>
              </p:ext>
            </p:extLst>
          </p:nvPr>
        </p:nvGraphicFramePr>
        <p:xfrm>
          <a:off x="1634223" y="1971844"/>
          <a:ext cx="9179089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1602">
                  <a:extLst>
                    <a:ext uri="{9D8B030D-6E8A-4147-A177-3AD203B41FA5}">
                      <a16:colId xmlns:a16="http://schemas.microsoft.com/office/drawing/2014/main" val="215854046"/>
                    </a:ext>
                  </a:extLst>
                </a:gridCol>
                <a:gridCol w="2921979">
                  <a:extLst>
                    <a:ext uri="{9D8B030D-6E8A-4147-A177-3AD203B41FA5}">
                      <a16:colId xmlns:a16="http://schemas.microsoft.com/office/drawing/2014/main" val="259470314"/>
                    </a:ext>
                  </a:extLst>
                </a:gridCol>
                <a:gridCol w="4695508">
                  <a:extLst>
                    <a:ext uri="{9D8B030D-6E8A-4147-A177-3AD203B41FA5}">
                      <a16:colId xmlns:a16="http://schemas.microsoft.com/office/drawing/2014/main" val="1233017742"/>
                    </a:ext>
                  </a:extLst>
                </a:gridCol>
              </a:tblGrid>
              <a:tr h="328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>
                    <a:solidFill>
                      <a:srgbClr val="0018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</a:t>
                      </a:r>
                    </a:p>
                  </a:txBody>
                  <a:tcPr anchor="ctr">
                    <a:solidFill>
                      <a:srgbClr val="00181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제공 기관</a:t>
                      </a:r>
                    </a:p>
                  </a:txBody>
                  <a:tcPr anchor="ctr">
                    <a:solidFill>
                      <a:srgbClr val="001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797806"/>
                  </a:ext>
                </a:extLst>
              </a:tr>
              <a:tr h="32888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암 관련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암</a:t>
                      </a:r>
                      <a:r>
                        <a:rPr lang="ko-KR" altLang="en-US" sz="1600" baseline="0" dirty="0"/>
                        <a:t> 관련 의학적 근거</a:t>
                      </a:r>
                      <a:endParaRPr lang="ko-KR" altLang="en-US" sz="1600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MSKCC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(Memorial</a:t>
                      </a:r>
                      <a:r>
                        <a:rPr lang="en-US" altLang="ko-KR" sz="1600" baseline="0" dirty="0"/>
                        <a:t> Sloan Kettering Cancer Center)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981580"/>
                  </a:ext>
                </a:extLst>
              </a:tr>
              <a:tr h="3288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의학 학술지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334732"/>
                  </a:ext>
                </a:extLst>
              </a:tr>
              <a:tr h="3288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임상 데이터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184771"/>
                  </a:ext>
                </a:extLst>
              </a:tr>
              <a:tr h="3288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암 치료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사례 및 시나리오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797211"/>
                  </a:ext>
                </a:extLst>
              </a:tr>
              <a:tr h="3288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진료 기록 및 검진결과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11482"/>
                  </a:ext>
                </a:extLst>
              </a:tr>
              <a:tr h="56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암 재발 관련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환자의 </a:t>
                      </a:r>
                      <a:r>
                        <a:rPr lang="en-US" altLang="ko-KR" sz="1600" dirty="0"/>
                        <a:t>DNA </a:t>
                      </a:r>
                      <a:r>
                        <a:rPr lang="ko-KR" altLang="en-US" sz="1600" dirty="0"/>
                        <a:t>시퀀스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한국 인체 </a:t>
                      </a:r>
                      <a:r>
                        <a:rPr lang="ko-KR" altLang="en-US" sz="1600" dirty="0" smtClean="0"/>
                        <a:t>자원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/>
                        <a:t>질병관리 본부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3759658"/>
                  </a:ext>
                </a:extLst>
              </a:tr>
              <a:tr h="56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생체 센서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수면 패턴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맥박수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각 </a:t>
                      </a:r>
                      <a:r>
                        <a:rPr lang="ko-KR" altLang="en-US" sz="1600" dirty="0" smtClean="0"/>
                        <a:t>헬스 워치 제조사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672794"/>
                  </a:ext>
                </a:extLst>
              </a:tr>
              <a:tr h="3288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환자의 식단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관련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음식 별 영양소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국민건강</a:t>
                      </a:r>
                      <a:r>
                        <a:rPr lang="ko-KR" altLang="en-US" sz="1600" baseline="0" dirty="0"/>
                        <a:t> 영양 </a:t>
                      </a:r>
                      <a:r>
                        <a:rPr lang="ko-KR" altLang="en-US" sz="1600" baseline="0" dirty="0" smtClean="0"/>
                        <a:t>조사</a:t>
                      </a:r>
                      <a:r>
                        <a:rPr lang="en-US" altLang="ko-KR" sz="1600" baseline="0" dirty="0" smtClean="0"/>
                        <a:t> (</a:t>
                      </a:r>
                      <a:r>
                        <a:rPr lang="ko-KR" altLang="en-US" sz="1600" dirty="0"/>
                        <a:t>질병관리 본부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891865"/>
                  </a:ext>
                </a:extLst>
              </a:tr>
              <a:tr h="3288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일일 </a:t>
                      </a:r>
                      <a:r>
                        <a:rPr lang="ko-KR" altLang="en-US" sz="1600" dirty="0"/>
                        <a:t>식단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㈜</a:t>
                      </a:r>
                      <a:r>
                        <a:rPr lang="ko-KR" altLang="en-US" sz="1600" dirty="0" smtClean="0"/>
                        <a:t>카카오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페이스북 등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685996"/>
                  </a:ext>
                </a:extLst>
              </a:tr>
              <a:tr h="56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smtClean="0"/>
                        <a:t>진료 예약</a:t>
                      </a:r>
                      <a:endParaRPr lang="en-US" altLang="ko-KR" sz="1600" baseline="0" dirty="0" smtClean="0"/>
                    </a:p>
                    <a:p>
                      <a:pPr algn="ctr" latinLnBrk="1"/>
                      <a:r>
                        <a:rPr lang="ko-KR" altLang="en-US" sz="1600" baseline="0" dirty="0" smtClean="0"/>
                        <a:t>데이터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진료 예약 데이터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각 병원 진료</a:t>
                      </a:r>
                      <a:r>
                        <a:rPr lang="ko-KR" altLang="en-US" sz="1600" baseline="0" dirty="0" smtClean="0"/>
                        <a:t> 예약 담당 부서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1106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2727" y="1223506"/>
            <a:ext cx="375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u="sng" dirty="0">
                <a:solidFill>
                  <a:schemeClr val="bg1"/>
                </a:solidFill>
              </a:rPr>
              <a:t>주요 활용 데이터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290" y="163563"/>
            <a:ext cx="11735338" cy="65349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6291" y="163563"/>
            <a:ext cx="5309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</a:rPr>
              <a:t>5. </a:t>
            </a:r>
            <a:r>
              <a:rPr lang="ko-KR" altLang="en-US" sz="4400" b="1" dirty="0">
                <a:solidFill>
                  <a:schemeClr val="bg1"/>
                </a:solidFill>
              </a:rPr>
              <a:t>서비스 추진 내용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86106" y="1940923"/>
            <a:ext cx="8404803" cy="4627146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6200000">
            <a:off x="6861347" y="2552597"/>
            <a:ext cx="829473" cy="487471"/>
          </a:xfrm>
          <a:prstGeom prst="downArrow">
            <a:avLst/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34000">
                <a:schemeClr val="tx1">
                  <a:lumMod val="65000"/>
                  <a:lumOff val="35000"/>
                </a:schemeClr>
              </a:gs>
              <a:gs pos="0">
                <a:schemeClr val="bg1">
                  <a:lumMod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/>
          <p:cNvSpPr/>
          <p:nvPr/>
        </p:nvSpPr>
        <p:spPr>
          <a:xfrm>
            <a:off x="2730806" y="2397595"/>
            <a:ext cx="1589041" cy="665018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정육면체 22"/>
          <p:cNvSpPr/>
          <p:nvPr/>
        </p:nvSpPr>
        <p:spPr>
          <a:xfrm>
            <a:off x="2730805" y="3390963"/>
            <a:ext cx="1589041" cy="665018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정육면체 23"/>
          <p:cNvSpPr/>
          <p:nvPr/>
        </p:nvSpPr>
        <p:spPr>
          <a:xfrm>
            <a:off x="2730805" y="4384331"/>
            <a:ext cx="1589041" cy="665018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정육면체 24"/>
          <p:cNvSpPr/>
          <p:nvPr/>
        </p:nvSpPr>
        <p:spPr>
          <a:xfrm>
            <a:off x="2725536" y="5377699"/>
            <a:ext cx="1594310" cy="665018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6906644" y="5368246"/>
            <a:ext cx="829473" cy="487471"/>
          </a:xfrm>
          <a:prstGeom prst="downArrow">
            <a:avLst/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34000">
                <a:schemeClr val="tx1">
                  <a:lumMod val="65000"/>
                  <a:lumOff val="35000"/>
                </a:schemeClr>
              </a:gs>
              <a:gs pos="0">
                <a:schemeClr val="bg1">
                  <a:lumMod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347" y="2102569"/>
            <a:ext cx="1409241" cy="12883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5053" y="5098863"/>
            <a:ext cx="1636169" cy="1156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7727" y="3552610"/>
            <a:ext cx="1422482" cy="1311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1" name="TextBox 30"/>
          <p:cNvSpPr txBox="1"/>
          <p:nvPr/>
        </p:nvSpPr>
        <p:spPr>
          <a:xfrm>
            <a:off x="2725536" y="2437161"/>
            <a:ext cx="1507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6666"/>
                </a:solidFill>
              </a:rPr>
              <a:t>암 치료 관련 </a:t>
            </a:r>
            <a:r>
              <a:rPr lang="en-US" altLang="ko-KR" b="1" dirty="0">
                <a:solidFill>
                  <a:srgbClr val="006666"/>
                </a:solidFill>
              </a:rPr>
              <a:t>DATA</a:t>
            </a:r>
            <a:endParaRPr lang="ko-KR" altLang="en-US" b="1" dirty="0">
              <a:solidFill>
                <a:srgbClr val="006666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31946" y="3422955"/>
            <a:ext cx="1507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6666"/>
                </a:solidFill>
              </a:rPr>
              <a:t>환자의 개인</a:t>
            </a:r>
            <a:r>
              <a:rPr lang="en-US" altLang="ko-KR" b="1" dirty="0">
                <a:solidFill>
                  <a:srgbClr val="006666"/>
                </a:solidFill>
              </a:rPr>
              <a:t>DATA</a:t>
            </a:r>
            <a:endParaRPr lang="ko-KR" altLang="en-US" b="1" dirty="0">
              <a:solidFill>
                <a:srgbClr val="006666"/>
              </a:solidFill>
            </a:endParaRPr>
          </a:p>
        </p:txBody>
      </p:sp>
      <p:sp>
        <p:nvSpPr>
          <p:cNvPr id="33" name="아래쪽 화살표 32"/>
          <p:cNvSpPr/>
          <p:nvPr/>
        </p:nvSpPr>
        <p:spPr>
          <a:xfrm rot="16200000">
            <a:off x="6907080" y="3959736"/>
            <a:ext cx="829473" cy="487471"/>
          </a:xfrm>
          <a:prstGeom prst="downArrow">
            <a:avLst/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34000">
                <a:schemeClr val="tx1">
                  <a:lumMod val="65000"/>
                  <a:lumOff val="35000"/>
                </a:schemeClr>
              </a:gs>
              <a:gs pos="0">
                <a:schemeClr val="bg1">
                  <a:lumMod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437404" y="3709361"/>
            <a:ext cx="2622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재발 방지를 위한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생활 습관 및 검진 시기 알림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975123" y="2482858"/>
            <a:ext cx="1507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1:1 </a:t>
            </a:r>
            <a:r>
              <a:rPr lang="ko-KR" altLang="en-US" b="1" dirty="0" smtClean="0"/>
              <a:t>맞춤형 치료법 </a:t>
            </a:r>
            <a:r>
              <a:rPr lang="ko-KR" altLang="en-US" b="1" dirty="0"/>
              <a:t>권고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66011" y="5316476"/>
            <a:ext cx="2392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환자의 상태에 따른 실시간 진료 서비스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728129" y="5422997"/>
            <a:ext cx="1507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6666"/>
                </a:solidFill>
              </a:rPr>
              <a:t>환자의 식단</a:t>
            </a:r>
            <a:endParaRPr lang="en-US" altLang="ko-KR" b="1" dirty="0">
              <a:solidFill>
                <a:srgbClr val="006666"/>
              </a:solidFill>
            </a:endParaRPr>
          </a:p>
          <a:p>
            <a:pPr algn="ctr"/>
            <a:r>
              <a:rPr lang="en-US" altLang="ko-KR" b="1" dirty="0">
                <a:solidFill>
                  <a:srgbClr val="006666"/>
                </a:solidFill>
              </a:rPr>
              <a:t>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68847" y="4417441"/>
            <a:ext cx="1507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6666"/>
                </a:solidFill>
              </a:rPr>
              <a:t>생체 센서</a:t>
            </a:r>
            <a:endParaRPr lang="en-US" altLang="ko-KR" b="1" dirty="0">
              <a:solidFill>
                <a:srgbClr val="006666"/>
              </a:solidFill>
            </a:endParaRPr>
          </a:p>
          <a:p>
            <a:pPr algn="ctr"/>
            <a:r>
              <a:rPr lang="en-US" altLang="ko-KR" b="1" dirty="0">
                <a:solidFill>
                  <a:srgbClr val="006666"/>
                </a:solidFill>
              </a:rPr>
              <a:t>DATA</a:t>
            </a:r>
            <a:endParaRPr lang="ko-KR" altLang="en-US" b="1" dirty="0">
              <a:solidFill>
                <a:srgbClr val="006666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608" y="2366926"/>
            <a:ext cx="2029099" cy="376674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92727" y="1223506"/>
            <a:ext cx="512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u="sng" dirty="0" smtClean="0">
                <a:solidFill>
                  <a:schemeClr val="bg1"/>
                </a:solidFill>
              </a:rPr>
              <a:t>개선된 서비스 구성</a:t>
            </a:r>
            <a:endParaRPr lang="ko-KR" altLang="en-US" sz="3200" b="1" u="sng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6290" y="163563"/>
            <a:ext cx="11735338" cy="65349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6290" y="163563"/>
            <a:ext cx="5160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</a:rPr>
              <a:t>가상 시나리오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2" name="자유형: 도형 5">
            <a:extLst>
              <a:ext uri="{FF2B5EF4-FFF2-40B4-BE49-F238E27FC236}">
                <a16:creationId xmlns:a16="http://schemas.microsoft.com/office/drawing/2014/main" id="{96634F90-6DBE-4B72-A00B-16ECF4428CDB}"/>
              </a:ext>
            </a:extLst>
          </p:cNvPr>
          <p:cNvSpPr/>
          <p:nvPr/>
        </p:nvSpPr>
        <p:spPr>
          <a:xfrm>
            <a:off x="513955" y="1400998"/>
            <a:ext cx="3364868" cy="878149"/>
          </a:xfrm>
          <a:custGeom>
            <a:avLst/>
            <a:gdLst>
              <a:gd name="connsiteX0" fmla="*/ 0 w 1910304"/>
              <a:gd name="connsiteY0" fmla="*/ 114625 h 1146251"/>
              <a:gd name="connsiteX1" fmla="*/ 114625 w 1910304"/>
              <a:gd name="connsiteY1" fmla="*/ 0 h 1146251"/>
              <a:gd name="connsiteX2" fmla="*/ 1795679 w 1910304"/>
              <a:gd name="connsiteY2" fmla="*/ 0 h 1146251"/>
              <a:gd name="connsiteX3" fmla="*/ 1910304 w 1910304"/>
              <a:gd name="connsiteY3" fmla="*/ 114625 h 1146251"/>
              <a:gd name="connsiteX4" fmla="*/ 1910304 w 1910304"/>
              <a:gd name="connsiteY4" fmla="*/ 1031626 h 1146251"/>
              <a:gd name="connsiteX5" fmla="*/ 1795679 w 1910304"/>
              <a:gd name="connsiteY5" fmla="*/ 1146251 h 1146251"/>
              <a:gd name="connsiteX6" fmla="*/ 114625 w 1910304"/>
              <a:gd name="connsiteY6" fmla="*/ 1146251 h 1146251"/>
              <a:gd name="connsiteX7" fmla="*/ 0 w 1910304"/>
              <a:gd name="connsiteY7" fmla="*/ 1031626 h 1146251"/>
              <a:gd name="connsiteX8" fmla="*/ 0 w 1910304"/>
              <a:gd name="connsiteY8" fmla="*/ 114625 h 1146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0304" h="1146251">
                <a:moveTo>
                  <a:pt x="0" y="114625"/>
                </a:moveTo>
                <a:cubicBezTo>
                  <a:pt x="0" y="51319"/>
                  <a:pt x="51319" y="0"/>
                  <a:pt x="114625" y="0"/>
                </a:cubicBezTo>
                <a:lnTo>
                  <a:pt x="1795679" y="0"/>
                </a:lnTo>
                <a:cubicBezTo>
                  <a:pt x="1858985" y="0"/>
                  <a:pt x="1910304" y="51319"/>
                  <a:pt x="1910304" y="114625"/>
                </a:cubicBezTo>
                <a:lnTo>
                  <a:pt x="1910304" y="1031626"/>
                </a:lnTo>
                <a:cubicBezTo>
                  <a:pt x="1910304" y="1094932"/>
                  <a:pt x="1858985" y="1146251"/>
                  <a:pt x="1795679" y="1146251"/>
                </a:cubicBezTo>
                <a:lnTo>
                  <a:pt x="114625" y="1146251"/>
                </a:lnTo>
                <a:cubicBezTo>
                  <a:pt x="51319" y="1146251"/>
                  <a:pt x="0" y="1094932"/>
                  <a:pt x="0" y="1031626"/>
                </a:cubicBezTo>
                <a:lnTo>
                  <a:pt x="0" y="114625"/>
                </a:lnTo>
                <a:close/>
              </a:path>
            </a:pathLst>
          </a:custGeom>
        </p:spPr>
        <p:style>
          <a:lnRef idx="1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523" tIns="43523" rIns="43523" bIns="289148" numCol="1" spcCol="1270" anchor="t" anchorCtr="0">
            <a:noAutofit/>
          </a:bodyPr>
          <a:lstStyle/>
          <a:p>
            <a:pPr marL="0" lvl="1" algn="l" defTabSz="4000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ko-KR" kern="1200" dirty="0">
              <a:solidFill>
                <a:srgbClr val="006666"/>
              </a:solidFill>
            </a:endParaRPr>
          </a:p>
          <a:p>
            <a:pPr marL="0" lvl="1" algn="l" defTabSz="4000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dirty="0" smtClean="0">
                <a:solidFill>
                  <a:srgbClr val="006666"/>
                </a:solidFill>
              </a:rPr>
              <a:t> 환자</a:t>
            </a:r>
            <a:r>
              <a:rPr lang="ko-KR" altLang="en-US" kern="1200" dirty="0" smtClean="0">
                <a:solidFill>
                  <a:srgbClr val="006666"/>
                </a:solidFill>
              </a:rPr>
              <a:t>로부터 </a:t>
            </a:r>
            <a:r>
              <a:rPr lang="ko-KR" altLang="en-US" kern="1200" dirty="0" smtClean="0">
                <a:solidFill>
                  <a:srgbClr val="006666"/>
                </a:solidFill>
              </a:rPr>
              <a:t>데이터 </a:t>
            </a:r>
            <a:r>
              <a:rPr lang="ko-KR" altLang="en-US" kern="1200" dirty="0" smtClean="0">
                <a:solidFill>
                  <a:srgbClr val="006666"/>
                </a:solidFill>
              </a:rPr>
              <a:t>수집</a:t>
            </a:r>
            <a:endParaRPr lang="en-US" altLang="ko-KR" kern="1200" dirty="0" smtClean="0">
              <a:solidFill>
                <a:srgbClr val="006666"/>
              </a:solidFill>
            </a:endParaRPr>
          </a:p>
          <a:p>
            <a:pPr marL="57150" lvl="1" indent="-57150" algn="l" defTabSz="4000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ko-KR" kern="1200" dirty="0" smtClean="0">
              <a:solidFill>
                <a:srgbClr val="006666"/>
              </a:solidFill>
            </a:endParaRPr>
          </a:p>
        </p:txBody>
      </p:sp>
      <p:sp>
        <p:nvSpPr>
          <p:cNvPr id="23" name="화살표: 오른쪽 6">
            <a:extLst>
              <a:ext uri="{FF2B5EF4-FFF2-40B4-BE49-F238E27FC236}">
                <a16:creationId xmlns:a16="http://schemas.microsoft.com/office/drawing/2014/main" id="{64582489-66C7-4F14-B758-3B5CF5DE5A7E}"/>
              </a:ext>
            </a:extLst>
          </p:cNvPr>
          <p:cNvSpPr/>
          <p:nvPr/>
        </p:nvSpPr>
        <p:spPr>
          <a:xfrm flipV="1">
            <a:off x="4083160" y="1707304"/>
            <a:ext cx="615681" cy="388930"/>
          </a:xfrm>
          <a:prstGeom prst="rightArrow">
            <a:avLst/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4" name="자유형: 도형 7">
            <a:extLst>
              <a:ext uri="{FF2B5EF4-FFF2-40B4-BE49-F238E27FC236}">
                <a16:creationId xmlns:a16="http://schemas.microsoft.com/office/drawing/2014/main" id="{2CC035EE-A777-443C-BC5B-1727F001EAA4}"/>
              </a:ext>
            </a:extLst>
          </p:cNvPr>
          <p:cNvSpPr/>
          <p:nvPr/>
        </p:nvSpPr>
        <p:spPr>
          <a:xfrm>
            <a:off x="517651" y="1070908"/>
            <a:ext cx="1503064" cy="496617"/>
          </a:xfrm>
          <a:custGeom>
            <a:avLst/>
            <a:gdLst>
              <a:gd name="connsiteX0" fmla="*/ 0 w 985979"/>
              <a:gd name="connsiteY0" fmla="*/ 29333 h 293327"/>
              <a:gd name="connsiteX1" fmla="*/ 29333 w 985979"/>
              <a:gd name="connsiteY1" fmla="*/ 0 h 293327"/>
              <a:gd name="connsiteX2" fmla="*/ 956646 w 985979"/>
              <a:gd name="connsiteY2" fmla="*/ 0 h 293327"/>
              <a:gd name="connsiteX3" fmla="*/ 985979 w 985979"/>
              <a:gd name="connsiteY3" fmla="*/ 29333 h 293327"/>
              <a:gd name="connsiteX4" fmla="*/ 985979 w 985979"/>
              <a:gd name="connsiteY4" fmla="*/ 263994 h 293327"/>
              <a:gd name="connsiteX5" fmla="*/ 956646 w 985979"/>
              <a:gd name="connsiteY5" fmla="*/ 293327 h 293327"/>
              <a:gd name="connsiteX6" fmla="*/ 29333 w 985979"/>
              <a:gd name="connsiteY6" fmla="*/ 293327 h 293327"/>
              <a:gd name="connsiteX7" fmla="*/ 0 w 985979"/>
              <a:gd name="connsiteY7" fmla="*/ 263994 h 293327"/>
              <a:gd name="connsiteX8" fmla="*/ 0 w 985979"/>
              <a:gd name="connsiteY8" fmla="*/ 29333 h 29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5979" h="293327">
                <a:moveTo>
                  <a:pt x="0" y="29333"/>
                </a:moveTo>
                <a:cubicBezTo>
                  <a:pt x="0" y="13133"/>
                  <a:pt x="13133" y="0"/>
                  <a:pt x="29333" y="0"/>
                </a:cubicBezTo>
                <a:lnTo>
                  <a:pt x="956646" y="0"/>
                </a:lnTo>
                <a:cubicBezTo>
                  <a:pt x="972846" y="0"/>
                  <a:pt x="985979" y="13133"/>
                  <a:pt x="985979" y="29333"/>
                </a:cubicBezTo>
                <a:lnTo>
                  <a:pt x="985979" y="263994"/>
                </a:lnTo>
                <a:cubicBezTo>
                  <a:pt x="985979" y="280194"/>
                  <a:pt x="972846" y="293327"/>
                  <a:pt x="956646" y="293327"/>
                </a:cubicBezTo>
                <a:lnTo>
                  <a:pt x="29333" y="293327"/>
                </a:lnTo>
                <a:cubicBezTo>
                  <a:pt x="13133" y="293327"/>
                  <a:pt x="0" y="280194"/>
                  <a:pt x="0" y="263994"/>
                </a:cubicBezTo>
                <a:lnTo>
                  <a:pt x="0" y="29333"/>
                </a:lnTo>
                <a:close/>
              </a:path>
            </a:pathLst>
          </a:custGeom>
          <a:solidFill>
            <a:srgbClr val="0018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수술 전</a:t>
            </a:r>
          </a:p>
        </p:txBody>
      </p:sp>
      <p:sp>
        <p:nvSpPr>
          <p:cNvPr id="26" name="화살표: 원형 9">
            <a:extLst>
              <a:ext uri="{FF2B5EF4-FFF2-40B4-BE49-F238E27FC236}">
                <a16:creationId xmlns:a16="http://schemas.microsoft.com/office/drawing/2014/main" id="{8F9F7637-E5A7-42BA-AD65-5EF1BE99C5B8}"/>
              </a:ext>
            </a:extLst>
          </p:cNvPr>
          <p:cNvSpPr/>
          <p:nvPr/>
        </p:nvSpPr>
        <p:spPr>
          <a:xfrm rot="3346043">
            <a:off x="8866510" y="1284974"/>
            <a:ext cx="2843475" cy="2640798"/>
          </a:xfrm>
          <a:prstGeom prst="circularArrow">
            <a:avLst>
              <a:gd name="adj1" fmla="val 12500"/>
              <a:gd name="adj2" fmla="val 1130310"/>
              <a:gd name="adj3" fmla="val 20457681"/>
              <a:gd name="adj4" fmla="val 10800000"/>
              <a:gd name="adj5" fmla="val 14851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자유형: 도형 11">
            <a:extLst>
              <a:ext uri="{FF2B5EF4-FFF2-40B4-BE49-F238E27FC236}">
                <a16:creationId xmlns:a16="http://schemas.microsoft.com/office/drawing/2014/main" id="{6E31A1B9-38D2-480F-A386-794F6C6E2347}"/>
              </a:ext>
            </a:extLst>
          </p:cNvPr>
          <p:cNvSpPr/>
          <p:nvPr/>
        </p:nvSpPr>
        <p:spPr>
          <a:xfrm>
            <a:off x="366533" y="3999244"/>
            <a:ext cx="6311092" cy="1795913"/>
          </a:xfrm>
          <a:custGeom>
            <a:avLst/>
            <a:gdLst>
              <a:gd name="connsiteX0" fmla="*/ 0 w 5061659"/>
              <a:gd name="connsiteY0" fmla="*/ 299179 h 2991791"/>
              <a:gd name="connsiteX1" fmla="*/ 299179 w 5061659"/>
              <a:gd name="connsiteY1" fmla="*/ 0 h 2991791"/>
              <a:gd name="connsiteX2" fmla="*/ 4762480 w 5061659"/>
              <a:gd name="connsiteY2" fmla="*/ 0 h 2991791"/>
              <a:gd name="connsiteX3" fmla="*/ 5061659 w 5061659"/>
              <a:gd name="connsiteY3" fmla="*/ 299179 h 2991791"/>
              <a:gd name="connsiteX4" fmla="*/ 5061659 w 5061659"/>
              <a:gd name="connsiteY4" fmla="*/ 2692612 h 2991791"/>
              <a:gd name="connsiteX5" fmla="*/ 4762480 w 5061659"/>
              <a:gd name="connsiteY5" fmla="*/ 2991791 h 2991791"/>
              <a:gd name="connsiteX6" fmla="*/ 299179 w 5061659"/>
              <a:gd name="connsiteY6" fmla="*/ 2991791 h 2991791"/>
              <a:gd name="connsiteX7" fmla="*/ 0 w 5061659"/>
              <a:gd name="connsiteY7" fmla="*/ 2692612 h 2991791"/>
              <a:gd name="connsiteX8" fmla="*/ 0 w 5061659"/>
              <a:gd name="connsiteY8" fmla="*/ 299179 h 299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61659" h="2991791">
                <a:moveTo>
                  <a:pt x="0" y="299179"/>
                </a:moveTo>
                <a:cubicBezTo>
                  <a:pt x="0" y="133947"/>
                  <a:pt x="133947" y="0"/>
                  <a:pt x="299179" y="0"/>
                </a:cubicBezTo>
                <a:lnTo>
                  <a:pt x="4762480" y="0"/>
                </a:lnTo>
                <a:cubicBezTo>
                  <a:pt x="4927712" y="0"/>
                  <a:pt x="5061659" y="133947"/>
                  <a:pt x="5061659" y="299179"/>
                </a:cubicBezTo>
                <a:lnTo>
                  <a:pt x="5061659" y="2692612"/>
                </a:lnTo>
                <a:cubicBezTo>
                  <a:pt x="5061659" y="2857844"/>
                  <a:pt x="4927712" y="2991791"/>
                  <a:pt x="4762480" y="2991791"/>
                </a:cubicBezTo>
                <a:lnTo>
                  <a:pt x="299179" y="2991791"/>
                </a:lnTo>
                <a:cubicBezTo>
                  <a:pt x="133947" y="2991791"/>
                  <a:pt x="0" y="2857844"/>
                  <a:pt x="0" y="2692612"/>
                </a:cubicBezTo>
                <a:lnTo>
                  <a:pt x="0" y="299179"/>
                </a:lnTo>
                <a:close/>
              </a:path>
            </a:pathLst>
          </a:custGeom>
        </p:spPr>
        <p:style>
          <a:lnRef idx="1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994" tIns="85994" rIns="85994" bIns="727092" numCol="1" spcCol="1270" anchor="t" anchorCtr="0">
            <a:noAutofit/>
          </a:bodyPr>
          <a:lstStyle/>
          <a:p>
            <a:pPr marL="0" lvl="1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ko-KR" dirty="0" smtClean="0">
              <a:solidFill>
                <a:srgbClr val="006666"/>
              </a:solidFill>
            </a:endParaRPr>
          </a:p>
          <a:p>
            <a:pPr marL="0" lvl="1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dirty="0" smtClean="0">
                <a:solidFill>
                  <a:srgbClr val="006666"/>
                </a:solidFill>
              </a:rPr>
              <a:t> </a:t>
            </a:r>
            <a:r>
              <a:rPr lang="en-US" altLang="ko-KR" dirty="0" smtClean="0">
                <a:solidFill>
                  <a:srgbClr val="006666"/>
                </a:solidFill>
              </a:rPr>
              <a:t>- </a:t>
            </a:r>
            <a:r>
              <a:rPr lang="ko-KR" altLang="en-US" dirty="0" smtClean="0">
                <a:solidFill>
                  <a:srgbClr val="006666"/>
                </a:solidFill>
              </a:rPr>
              <a:t>챗봇</a:t>
            </a:r>
            <a:r>
              <a:rPr lang="en-US" altLang="ko-KR" dirty="0" smtClean="0">
                <a:solidFill>
                  <a:srgbClr val="006666"/>
                </a:solidFill>
              </a:rPr>
              <a:t>(Chat bot)</a:t>
            </a:r>
            <a:r>
              <a:rPr lang="ko-KR" altLang="en-US" dirty="0" smtClean="0">
                <a:solidFill>
                  <a:srgbClr val="006666"/>
                </a:solidFill>
              </a:rPr>
              <a:t>을 </a:t>
            </a:r>
            <a:r>
              <a:rPr lang="ko-KR" altLang="en-US" dirty="0" smtClean="0">
                <a:solidFill>
                  <a:srgbClr val="006666"/>
                </a:solidFill>
              </a:rPr>
              <a:t>통한 실시간 진료 서비스를 </a:t>
            </a:r>
            <a:r>
              <a:rPr lang="ko-KR" altLang="en-US" dirty="0" smtClean="0">
                <a:solidFill>
                  <a:srgbClr val="006666"/>
                </a:solidFill>
              </a:rPr>
              <a:t>제공</a:t>
            </a:r>
            <a:endParaRPr lang="en-US" altLang="ko-KR" dirty="0" smtClean="0">
              <a:solidFill>
                <a:srgbClr val="006666"/>
              </a:solidFill>
            </a:endParaRPr>
          </a:p>
          <a:p>
            <a:pPr marL="0" lvl="1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ko-KR" dirty="0">
              <a:solidFill>
                <a:srgbClr val="006666"/>
              </a:solidFill>
            </a:endParaRPr>
          </a:p>
          <a:p>
            <a:pPr marL="0" lvl="1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dirty="0" smtClean="0">
                <a:solidFill>
                  <a:srgbClr val="006666"/>
                </a:solidFill>
              </a:rPr>
              <a:t> </a:t>
            </a:r>
            <a:r>
              <a:rPr lang="en-US" altLang="ko-KR" dirty="0" smtClean="0">
                <a:solidFill>
                  <a:srgbClr val="006666"/>
                </a:solidFill>
              </a:rPr>
              <a:t>- </a:t>
            </a:r>
            <a:r>
              <a:rPr lang="ko-KR" altLang="en-US" dirty="0" smtClean="0">
                <a:solidFill>
                  <a:srgbClr val="006666"/>
                </a:solidFill>
              </a:rPr>
              <a:t>검진 </a:t>
            </a:r>
            <a:r>
              <a:rPr lang="ko-KR" altLang="en-US" dirty="0">
                <a:solidFill>
                  <a:srgbClr val="006666"/>
                </a:solidFill>
              </a:rPr>
              <a:t>시기를 조절하여 사용자에게 자동 알림 서비스 제공</a:t>
            </a:r>
            <a:endParaRPr lang="en-US" altLang="ko-KR" dirty="0">
              <a:solidFill>
                <a:srgbClr val="006666"/>
              </a:solidFill>
            </a:endParaRPr>
          </a:p>
          <a:p>
            <a:pPr marL="0" lvl="1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ko-KR" dirty="0" smtClean="0">
              <a:solidFill>
                <a:srgbClr val="006666"/>
              </a:solidFill>
            </a:endParaRPr>
          </a:p>
          <a:p>
            <a:pPr marL="0" lvl="1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ko-KR" dirty="0"/>
          </a:p>
          <a:p>
            <a:pPr marL="0" lvl="1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ko-KR" altLang="en-US" dirty="0"/>
          </a:p>
          <a:p>
            <a:endParaRPr lang="en-US" altLang="ko-KR" dirty="0">
              <a:latin typeface="맑은고딕"/>
            </a:endParaRPr>
          </a:p>
        </p:txBody>
      </p:sp>
      <p:sp>
        <p:nvSpPr>
          <p:cNvPr id="29" name="화살표: 왼쪽 12">
            <a:extLst>
              <a:ext uri="{FF2B5EF4-FFF2-40B4-BE49-F238E27FC236}">
                <a16:creationId xmlns:a16="http://schemas.microsoft.com/office/drawing/2014/main" id="{7FC22888-E927-42A3-8C30-B0859CAF6D72}"/>
              </a:ext>
            </a:extLst>
          </p:cNvPr>
          <p:cNvSpPr/>
          <p:nvPr/>
        </p:nvSpPr>
        <p:spPr>
          <a:xfrm>
            <a:off x="6794583" y="4672361"/>
            <a:ext cx="789624" cy="670008"/>
          </a:xfrm>
          <a:prstGeom prst="leftArrow">
            <a:avLst/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30" name="자유형: 도형 15">
            <a:extLst>
              <a:ext uri="{FF2B5EF4-FFF2-40B4-BE49-F238E27FC236}">
                <a16:creationId xmlns:a16="http://schemas.microsoft.com/office/drawing/2014/main" id="{1ABCC251-2690-4D04-943A-8DDB1F9F4BF0}"/>
              </a:ext>
            </a:extLst>
          </p:cNvPr>
          <p:cNvSpPr/>
          <p:nvPr/>
        </p:nvSpPr>
        <p:spPr>
          <a:xfrm>
            <a:off x="10738624" y="1755040"/>
            <a:ext cx="670876" cy="524108"/>
          </a:xfrm>
          <a:custGeom>
            <a:avLst/>
            <a:gdLst>
              <a:gd name="connsiteX0" fmla="*/ 0 w 680826"/>
              <a:gd name="connsiteY0" fmla="*/ 27074 h 270742"/>
              <a:gd name="connsiteX1" fmla="*/ 27074 w 680826"/>
              <a:gd name="connsiteY1" fmla="*/ 0 h 270742"/>
              <a:gd name="connsiteX2" fmla="*/ 653752 w 680826"/>
              <a:gd name="connsiteY2" fmla="*/ 0 h 270742"/>
              <a:gd name="connsiteX3" fmla="*/ 680826 w 680826"/>
              <a:gd name="connsiteY3" fmla="*/ 27074 h 270742"/>
              <a:gd name="connsiteX4" fmla="*/ 680826 w 680826"/>
              <a:gd name="connsiteY4" fmla="*/ 243668 h 270742"/>
              <a:gd name="connsiteX5" fmla="*/ 653752 w 680826"/>
              <a:gd name="connsiteY5" fmla="*/ 270742 h 270742"/>
              <a:gd name="connsiteX6" fmla="*/ 27074 w 680826"/>
              <a:gd name="connsiteY6" fmla="*/ 270742 h 270742"/>
              <a:gd name="connsiteX7" fmla="*/ 0 w 680826"/>
              <a:gd name="connsiteY7" fmla="*/ 243668 h 270742"/>
              <a:gd name="connsiteX8" fmla="*/ 0 w 680826"/>
              <a:gd name="connsiteY8" fmla="*/ 27074 h 27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826" h="270742">
                <a:moveTo>
                  <a:pt x="0" y="27074"/>
                </a:moveTo>
                <a:cubicBezTo>
                  <a:pt x="0" y="12121"/>
                  <a:pt x="12121" y="0"/>
                  <a:pt x="27074" y="0"/>
                </a:cubicBezTo>
                <a:lnTo>
                  <a:pt x="653752" y="0"/>
                </a:lnTo>
                <a:cubicBezTo>
                  <a:pt x="668705" y="0"/>
                  <a:pt x="680826" y="12121"/>
                  <a:pt x="680826" y="27074"/>
                </a:cubicBezTo>
                <a:lnTo>
                  <a:pt x="680826" y="243668"/>
                </a:lnTo>
                <a:cubicBezTo>
                  <a:pt x="680826" y="258621"/>
                  <a:pt x="668705" y="270742"/>
                  <a:pt x="653752" y="270742"/>
                </a:cubicBezTo>
                <a:lnTo>
                  <a:pt x="27074" y="270742"/>
                </a:lnTo>
                <a:cubicBezTo>
                  <a:pt x="12121" y="270742"/>
                  <a:pt x="0" y="258621"/>
                  <a:pt x="0" y="243668"/>
                </a:cubicBezTo>
                <a:lnTo>
                  <a:pt x="0" y="27074"/>
                </a:lnTo>
                <a:close/>
              </a:path>
            </a:pathLst>
          </a:custGeom>
          <a:solidFill>
            <a:srgbClr val="0018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수술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자유형: 도형 17">
            <a:extLst>
              <a:ext uri="{FF2B5EF4-FFF2-40B4-BE49-F238E27FC236}">
                <a16:creationId xmlns:a16="http://schemas.microsoft.com/office/drawing/2014/main" id="{0DFA6D28-F094-4604-8ADE-84219D8ABAE9}"/>
              </a:ext>
            </a:extLst>
          </p:cNvPr>
          <p:cNvSpPr/>
          <p:nvPr/>
        </p:nvSpPr>
        <p:spPr>
          <a:xfrm>
            <a:off x="4115652" y="3742771"/>
            <a:ext cx="2561973" cy="496800"/>
          </a:xfrm>
          <a:custGeom>
            <a:avLst/>
            <a:gdLst>
              <a:gd name="connsiteX0" fmla="*/ 0 w 680826"/>
              <a:gd name="connsiteY0" fmla="*/ 27074 h 270742"/>
              <a:gd name="connsiteX1" fmla="*/ 27074 w 680826"/>
              <a:gd name="connsiteY1" fmla="*/ 0 h 270742"/>
              <a:gd name="connsiteX2" fmla="*/ 653752 w 680826"/>
              <a:gd name="connsiteY2" fmla="*/ 0 h 270742"/>
              <a:gd name="connsiteX3" fmla="*/ 680826 w 680826"/>
              <a:gd name="connsiteY3" fmla="*/ 27074 h 270742"/>
              <a:gd name="connsiteX4" fmla="*/ 680826 w 680826"/>
              <a:gd name="connsiteY4" fmla="*/ 243668 h 270742"/>
              <a:gd name="connsiteX5" fmla="*/ 653752 w 680826"/>
              <a:gd name="connsiteY5" fmla="*/ 270742 h 270742"/>
              <a:gd name="connsiteX6" fmla="*/ 27074 w 680826"/>
              <a:gd name="connsiteY6" fmla="*/ 270742 h 270742"/>
              <a:gd name="connsiteX7" fmla="*/ 0 w 680826"/>
              <a:gd name="connsiteY7" fmla="*/ 243668 h 270742"/>
              <a:gd name="connsiteX8" fmla="*/ 0 w 680826"/>
              <a:gd name="connsiteY8" fmla="*/ 27074 h 27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826" h="270742">
                <a:moveTo>
                  <a:pt x="0" y="27074"/>
                </a:moveTo>
                <a:cubicBezTo>
                  <a:pt x="0" y="12121"/>
                  <a:pt x="12121" y="0"/>
                  <a:pt x="27074" y="0"/>
                </a:cubicBezTo>
                <a:lnTo>
                  <a:pt x="653752" y="0"/>
                </a:lnTo>
                <a:cubicBezTo>
                  <a:pt x="668705" y="0"/>
                  <a:pt x="680826" y="12121"/>
                  <a:pt x="680826" y="27074"/>
                </a:cubicBezTo>
                <a:lnTo>
                  <a:pt x="680826" y="243668"/>
                </a:lnTo>
                <a:cubicBezTo>
                  <a:pt x="680826" y="258621"/>
                  <a:pt x="668705" y="270742"/>
                  <a:pt x="653752" y="270742"/>
                </a:cubicBezTo>
                <a:lnTo>
                  <a:pt x="27074" y="270742"/>
                </a:lnTo>
                <a:cubicBezTo>
                  <a:pt x="12121" y="270742"/>
                  <a:pt x="0" y="258621"/>
                  <a:pt x="0" y="243668"/>
                </a:cubicBezTo>
                <a:lnTo>
                  <a:pt x="0" y="27074"/>
                </a:lnTo>
                <a:close/>
              </a:path>
            </a:pathLst>
          </a:custGeom>
          <a:solidFill>
            <a:srgbClr val="0018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진료 및 정기검진 </a:t>
            </a:r>
            <a:r>
              <a:rPr lang="ko-KR" altLang="en-US" b="1" dirty="0">
                <a:solidFill>
                  <a:schemeClr val="bg1"/>
                </a:solidFill>
              </a:rPr>
              <a:t>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26290" y="163563"/>
            <a:ext cx="11735338" cy="65349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5">
            <a:extLst>
              <a:ext uri="{FF2B5EF4-FFF2-40B4-BE49-F238E27FC236}">
                <a16:creationId xmlns:a16="http://schemas.microsoft.com/office/drawing/2014/main" id="{96634F90-6DBE-4B72-A00B-16ECF4428CDB}"/>
              </a:ext>
            </a:extLst>
          </p:cNvPr>
          <p:cNvSpPr/>
          <p:nvPr/>
        </p:nvSpPr>
        <p:spPr>
          <a:xfrm>
            <a:off x="4886786" y="1075119"/>
            <a:ext cx="4560780" cy="1929950"/>
          </a:xfrm>
          <a:custGeom>
            <a:avLst/>
            <a:gdLst>
              <a:gd name="connsiteX0" fmla="*/ 0 w 1910304"/>
              <a:gd name="connsiteY0" fmla="*/ 114625 h 1146251"/>
              <a:gd name="connsiteX1" fmla="*/ 114625 w 1910304"/>
              <a:gd name="connsiteY1" fmla="*/ 0 h 1146251"/>
              <a:gd name="connsiteX2" fmla="*/ 1795679 w 1910304"/>
              <a:gd name="connsiteY2" fmla="*/ 0 h 1146251"/>
              <a:gd name="connsiteX3" fmla="*/ 1910304 w 1910304"/>
              <a:gd name="connsiteY3" fmla="*/ 114625 h 1146251"/>
              <a:gd name="connsiteX4" fmla="*/ 1910304 w 1910304"/>
              <a:gd name="connsiteY4" fmla="*/ 1031626 h 1146251"/>
              <a:gd name="connsiteX5" fmla="*/ 1795679 w 1910304"/>
              <a:gd name="connsiteY5" fmla="*/ 1146251 h 1146251"/>
              <a:gd name="connsiteX6" fmla="*/ 114625 w 1910304"/>
              <a:gd name="connsiteY6" fmla="*/ 1146251 h 1146251"/>
              <a:gd name="connsiteX7" fmla="*/ 0 w 1910304"/>
              <a:gd name="connsiteY7" fmla="*/ 1031626 h 1146251"/>
              <a:gd name="connsiteX8" fmla="*/ 0 w 1910304"/>
              <a:gd name="connsiteY8" fmla="*/ 114625 h 1146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0304" h="1146251">
                <a:moveTo>
                  <a:pt x="0" y="114625"/>
                </a:moveTo>
                <a:cubicBezTo>
                  <a:pt x="0" y="51319"/>
                  <a:pt x="51319" y="0"/>
                  <a:pt x="114625" y="0"/>
                </a:cubicBezTo>
                <a:lnTo>
                  <a:pt x="1795679" y="0"/>
                </a:lnTo>
                <a:cubicBezTo>
                  <a:pt x="1858985" y="0"/>
                  <a:pt x="1910304" y="51319"/>
                  <a:pt x="1910304" y="114625"/>
                </a:cubicBezTo>
                <a:lnTo>
                  <a:pt x="1910304" y="1031626"/>
                </a:lnTo>
                <a:cubicBezTo>
                  <a:pt x="1910304" y="1094932"/>
                  <a:pt x="1858985" y="1146251"/>
                  <a:pt x="1795679" y="1146251"/>
                </a:cubicBezTo>
                <a:lnTo>
                  <a:pt x="114625" y="1146251"/>
                </a:lnTo>
                <a:cubicBezTo>
                  <a:pt x="51319" y="1146251"/>
                  <a:pt x="0" y="1094932"/>
                  <a:pt x="0" y="1031626"/>
                </a:cubicBezTo>
                <a:lnTo>
                  <a:pt x="0" y="114625"/>
                </a:lnTo>
                <a:close/>
              </a:path>
            </a:pathLst>
          </a:custGeom>
        </p:spPr>
        <p:style>
          <a:lnRef idx="1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523" tIns="43523" rIns="43523" bIns="289148" numCol="1" spcCol="1270" anchor="t" anchorCtr="0">
            <a:noAutofit/>
          </a:bodyPr>
          <a:lstStyle/>
          <a:p>
            <a:pPr marL="0" lvl="1" algn="ctr" defTabSz="4000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ko-KR" kern="1200" dirty="0" smtClean="0">
              <a:solidFill>
                <a:srgbClr val="006666"/>
              </a:solidFill>
            </a:endParaRPr>
          </a:p>
          <a:p>
            <a:pPr marL="0" lvl="1" algn="ctr" defTabSz="4000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dirty="0" smtClean="0">
                <a:solidFill>
                  <a:srgbClr val="006666"/>
                </a:solidFill>
              </a:rPr>
              <a:t> 기존 </a:t>
            </a:r>
            <a:r>
              <a:rPr lang="ko-KR" altLang="en-US" dirty="0" smtClean="0">
                <a:solidFill>
                  <a:srgbClr val="006666"/>
                </a:solidFill>
              </a:rPr>
              <a:t>왓슨의 암 관련 학술 </a:t>
            </a:r>
            <a:r>
              <a:rPr lang="ko-KR" altLang="en-US" dirty="0" smtClean="0">
                <a:solidFill>
                  <a:srgbClr val="006666"/>
                </a:solidFill>
              </a:rPr>
              <a:t>데이터</a:t>
            </a:r>
            <a:endParaRPr lang="en-US" altLang="ko-KR" dirty="0" smtClean="0">
              <a:solidFill>
                <a:srgbClr val="006666"/>
              </a:solidFill>
            </a:endParaRPr>
          </a:p>
          <a:p>
            <a:pPr marL="0" lvl="1" algn="ctr" defTabSz="4000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dirty="0" smtClean="0">
                <a:solidFill>
                  <a:srgbClr val="006666"/>
                </a:solidFill>
              </a:rPr>
              <a:t>				</a:t>
            </a:r>
            <a:endParaRPr lang="en-US" altLang="ko-KR" dirty="0">
              <a:solidFill>
                <a:srgbClr val="006666"/>
              </a:solidFill>
            </a:endParaRPr>
          </a:p>
          <a:p>
            <a:pPr marL="0" lvl="1" algn="ctr" defTabSz="4000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dirty="0" smtClean="0">
                <a:solidFill>
                  <a:srgbClr val="006666"/>
                </a:solidFill>
              </a:rPr>
              <a:t> 생체 </a:t>
            </a:r>
            <a:r>
              <a:rPr lang="ko-KR" altLang="en-US" dirty="0" smtClean="0">
                <a:solidFill>
                  <a:srgbClr val="006666"/>
                </a:solidFill>
              </a:rPr>
              <a:t>데이터 및 </a:t>
            </a:r>
            <a:r>
              <a:rPr lang="en-US" altLang="ko-KR" dirty="0" smtClean="0">
                <a:solidFill>
                  <a:srgbClr val="006666"/>
                </a:solidFill>
              </a:rPr>
              <a:t>DNA </a:t>
            </a:r>
            <a:r>
              <a:rPr lang="ko-KR" altLang="en-US" dirty="0">
                <a:solidFill>
                  <a:srgbClr val="006666"/>
                </a:solidFill>
              </a:rPr>
              <a:t>시</a:t>
            </a:r>
            <a:r>
              <a:rPr lang="ko-KR" altLang="en-US" dirty="0" smtClean="0">
                <a:solidFill>
                  <a:srgbClr val="006666"/>
                </a:solidFill>
              </a:rPr>
              <a:t>퀀스 </a:t>
            </a:r>
            <a:r>
              <a:rPr lang="ko-KR" altLang="en-US" dirty="0" smtClean="0">
                <a:solidFill>
                  <a:srgbClr val="006666"/>
                </a:solidFill>
              </a:rPr>
              <a:t>데이터</a:t>
            </a:r>
            <a:endParaRPr lang="en-US" altLang="ko-KR" dirty="0" smtClean="0">
              <a:solidFill>
                <a:srgbClr val="006666"/>
              </a:solidFill>
            </a:endParaRPr>
          </a:p>
          <a:p>
            <a:pPr marL="0" lvl="1" algn="ctr" defTabSz="4000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ko-KR" dirty="0" smtClean="0">
              <a:solidFill>
                <a:srgbClr val="006666"/>
              </a:solidFill>
            </a:endParaRPr>
          </a:p>
          <a:p>
            <a:pPr marL="0" lvl="1" algn="ctr" defTabSz="4000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dirty="0" smtClean="0">
                <a:solidFill>
                  <a:srgbClr val="006666"/>
                </a:solidFill>
              </a:rPr>
              <a:t> </a:t>
            </a:r>
            <a:r>
              <a:rPr lang="ko-KR" altLang="en-US" dirty="0" smtClean="0">
                <a:solidFill>
                  <a:srgbClr val="006666"/>
                </a:solidFill>
              </a:rPr>
              <a:t>이전 </a:t>
            </a:r>
            <a:r>
              <a:rPr lang="ko-KR" altLang="en-US" dirty="0" smtClean="0">
                <a:solidFill>
                  <a:srgbClr val="006666"/>
                </a:solidFill>
              </a:rPr>
              <a:t>환자들의 데이터와 비교 분석 </a:t>
            </a:r>
            <a:endParaRPr lang="en-US" altLang="ko-KR" dirty="0" smtClean="0">
              <a:solidFill>
                <a:srgbClr val="006666"/>
              </a:solidFill>
            </a:endParaRPr>
          </a:p>
        </p:txBody>
      </p:sp>
      <p:sp>
        <p:nvSpPr>
          <p:cNvPr id="27" name="자유형: 도형 10">
            <a:extLst>
              <a:ext uri="{FF2B5EF4-FFF2-40B4-BE49-F238E27FC236}">
                <a16:creationId xmlns:a16="http://schemas.microsoft.com/office/drawing/2014/main" id="{F3185C13-8057-4F41-B940-DDDFDE8E1454}"/>
              </a:ext>
            </a:extLst>
          </p:cNvPr>
          <p:cNvSpPr/>
          <p:nvPr/>
        </p:nvSpPr>
        <p:spPr>
          <a:xfrm>
            <a:off x="4889704" y="729085"/>
            <a:ext cx="2990762" cy="496617"/>
          </a:xfrm>
          <a:custGeom>
            <a:avLst/>
            <a:gdLst>
              <a:gd name="connsiteX0" fmla="*/ 0 w 2339209"/>
              <a:gd name="connsiteY0" fmla="*/ 59582 h 595822"/>
              <a:gd name="connsiteX1" fmla="*/ 59582 w 2339209"/>
              <a:gd name="connsiteY1" fmla="*/ 0 h 595822"/>
              <a:gd name="connsiteX2" fmla="*/ 2279627 w 2339209"/>
              <a:gd name="connsiteY2" fmla="*/ 0 h 595822"/>
              <a:gd name="connsiteX3" fmla="*/ 2339209 w 2339209"/>
              <a:gd name="connsiteY3" fmla="*/ 59582 h 595822"/>
              <a:gd name="connsiteX4" fmla="*/ 2339209 w 2339209"/>
              <a:gd name="connsiteY4" fmla="*/ 536240 h 595822"/>
              <a:gd name="connsiteX5" fmla="*/ 2279627 w 2339209"/>
              <a:gd name="connsiteY5" fmla="*/ 595822 h 595822"/>
              <a:gd name="connsiteX6" fmla="*/ 59582 w 2339209"/>
              <a:gd name="connsiteY6" fmla="*/ 595822 h 595822"/>
              <a:gd name="connsiteX7" fmla="*/ 0 w 2339209"/>
              <a:gd name="connsiteY7" fmla="*/ 536240 h 595822"/>
              <a:gd name="connsiteX8" fmla="*/ 0 w 2339209"/>
              <a:gd name="connsiteY8" fmla="*/ 59582 h 595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9209" h="595822">
                <a:moveTo>
                  <a:pt x="0" y="59582"/>
                </a:moveTo>
                <a:cubicBezTo>
                  <a:pt x="0" y="26676"/>
                  <a:pt x="26676" y="0"/>
                  <a:pt x="59582" y="0"/>
                </a:cubicBezTo>
                <a:lnTo>
                  <a:pt x="2279627" y="0"/>
                </a:lnTo>
                <a:cubicBezTo>
                  <a:pt x="2312533" y="0"/>
                  <a:pt x="2339209" y="26676"/>
                  <a:pt x="2339209" y="59582"/>
                </a:cubicBezTo>
                <a:lnTo>
                  <a:pt x="2339209" y="536240"/>
                </a:lnTo>
                <a:cubicBezTo>
                  <a:pt x="2339209" y="569146"/>
                  <a:pt x="2312533" y="595822"/>
                  <a:pt x="2279627" y="595822"/>
                </a:cubicBezTo>
                <a:lnTo>
                  <a:pt x="59582" y="595822"/>
                </a:lnTo>
                <a:cubicBezTo>
                  <a:pt x="26676" y="595822"/>
                  <a:pt x="0" y="569146"/>
                  <a:pt x="0" y="536240"/>
                </a:cubicBezTo>
                <a:lnTo>
                  <a:pt x="0" y="59582"/>
                </a:lnTo>
                <a:close/>
              </a:path>
            </a:pathLst>
          </a:custGeom>
          <a:solidFill>
            <a:srgbClr val="0018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데이터 결합 및 비교 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22">
            <a:extLst>
              <a:ext uri="{FF2B5EF4-FFF2-40B4-BE49-F238E27FC236}">
                <a16:creationId xmlns:a16="http://schemas.microsoft.com/office/drawing/2014/main" id="{5F68A484-F1E6-4445-916E-B6EC4705DD62}"/>
              </a:ext>
            </a:extLst>
          </p:cNvPr>
          <p:cNvSpPr/>
          <p:nvPr/>
        </p:nvSpPr>
        <p:spPr>
          <a:xfrm>
            <a:off x="7800066" y="3838791"/>
            <a:ext cx="4087134" cy="1919100"/>
          </a:xfrm>
          <a:prstGeom prst="roundRect">
            <a:avLst>
              <a:gd name="adj" fmla="val 10000"/>
            </a:avLst>
          </a:prstGeom>
        </p:spPr>
        <p:style>
          <a:lnRef idx="1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ko-KR" dirty="0" smtClean="0">
              <a:solidFill>
                <a:srgbClr val="006666"/>
              </a:solidFill>
              <a:sym typeface="Wingdings" panose="05000000000000000000" pitchFamily="2" charset="2"/>
            </a:endParaRPr>
          </a:p>
          <a:p>
            <a:pPr marL="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dirty="0" smtClean="0">
                <a:solidFill>
                  <a:srgbClr val="006666"/>
                </a:solidFill>
                <a:sym typeface="Wingdings" panose="05000000000000000000" pitchFamily="2" charset="2"/>
              </a:rPr>
              <a:t>챗봇을 이용하여 수술 이후 변화된 환자 개인 데이터 및 식</a:t>
            </a:r>
            <a:r>
              <a:rPr lang="ko-KR" altLang="en-US" dirty="0" smtClean="0">
                <a:solidFill>
                  <a:srgbClr val="006666"/>
                </a:solidFill>
                <a:sym typeface="Wingdings" panose="05000000000000000000" pitchFamily="2" charset="2"/>
              </a:rPr>
              <a:t>단 등을 분석하여 균형 있는 영양 식단과 생활 패턴 등을 안내</a:t>
            </a:r>
            <a:endParaRPr lang="en-US" altLang="ko-KR" dirty="0">
              <a:solidFill>
                <a:srgbClr val="006666"/>
              </a:solidFill>
              <a:sym typeface="Wingdings" panose="05000000000000000000" pitchFamily="2" charset="2"/>
            </a:endParaRPr>
          </a:p>
        </p:txBody>
      </p:sp>
      <p:sp>
        <p:nvSpPr>
          <p:cNvPr id="40" name="자유형: 도형 16">
            <a:extLst>
              <a:ext uri="{FF2B5EF4-FFF2-40B4-BE49-F238E27FC236}">
                <a16:creationId xmlns:a16="http://schemas.microsoft.com/office/drawing/2014/main" id="{8211488F-AA1C-4068-A12E-2F3ED46958E3}"/>
              </a:ext>
            </a:extLst>
          </p:cNvPr>
          <p:cNvSpPr/>
          <p:nvPr/>
        </p:nvSpPr>
        <p:spPr>
          <a:xfrm>
            <a:off x="9968746" y="3582981"/>
            <a:ext cx="1875924" cy="496800"/>
          </a:xfrm>
          <a:custGeom>
            <a:avLst/>
            <a:gdLst>
              <a:gd name="connsiteX0" fmla="*/ 0 w 680826"/>
              <a:gd name="connsiteY0" fmla="*/ 27074 h 270742"/>
              <a:gd name="connsiteX1" fmla="*/ 27074 w 680826"/>
              <a:gd name="connsiteY1" fmla="*/ 0 h 270742"/>
              <a:gd name="connsiteX2" fmla="*/ 653752 w 680826"/>
              <a:gd name="connsiteY2" fmla="*/ 0 h 270742"/>
              <a:gd name="connsiteX3" fmla="*/ 680826 w 680826"/>
              <a:gd name="connsiteY3" fmla="*/ 27074 h 270742"/>
              <a:gd name="connsiteX4" fmla="*/ 680826 w 680826"/>
              <a:gd name="connsiteY4" fmla="*/ 243668 h 270742"/>
              <a:gd name="connsiteX5" fmla="*/ 653752 w 680826"/>
              <a:gd name="connsiteY5" fmla="*/ 270742 h 270742"/>
              <a:gd name="connsiteX6" fmla="*/ 27074 w 680826"/>
              <a:gd name="connsiteY6" fmla="*/ 270742 h 270742"/>
              <a:gd name="connsiteX7" fmla="*/ 0 w 680826"/>
              <a:gd name="connsiteY7" fmla="*/ 243668 h 270742"/>
              <a:gd name="connsiteX8" fmla="*/ 0 w 680826"/>
              <a:gd name="connsiteY8" fmla="*/ 27074 h 27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826" h="270742">
                <a:moveTo>
                  <a:pt x="0" y="27074"/>
                </a:moveTo>
                <a:cubicBezTo>
                  <a:pt x="0" y="12121"/>
                  <a:pt x="12121" y="0"/>
                  <a:pt x="27074" y="0"/>
                </a:cubicBezTo>
                <a:lnTo>
                  <a:pt x="653752" y="0"/>
                </a:lnTo>
                <a:cubicBezTo>
                  <a:pt x="668705" y="0"/>
                  <a:pt x="680826" y="12121"/>
                  <a:pt x="680826" y="27074"/>
                </a:cubicBezTo>
                <a:lnTo>
                  <a:pt x="680826" y="243668"/>
                </a:lnTo>
                <a:cubicBezTo>
                  <a:pt x="680826" y="258621"/>
                  <a:pt x="668705" y="270742"/>
                  <a:pt x="653752" y="270742"/>
                </a:cubicBezTo>
                <a:lnTo>
                  <a:pt x="27074" y="270742"/>
                </a:lnTo>
                <a:cubicBezTo>
                  <a:pt x="12121" y="270742"/>
                  <a:pt x="0" y="258621"/>
                  <a:pt x="0" y="243668"/>
                </a:cubicBezTo>
                <a:lnTo>
                  <a:pt x="0" y="27074"/>
                </a:lnTo>
                <a:close/>
              </a:path>
            </a:pathLst>
          </a:custGeom>
          <a:solidFill>
            <a:srgbClr val="0018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생활 </a:t>
            </a:r>
            <a:r>
              <a:rPr lang="ko-KR" altLang="en-US" b="1" dirty="0" smtClean="0">
                <a:solidFill>
                  <a:schemeClr val="bg1"/>
                </a:solidFill>
              </a:rPr>
              <a:t>관리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덧셈 기호 1"/>
          <p:cNvSpPr/>
          <p:nvPr/>
        </p:nvSpPr>
        <p:spPr>
          <a:xfrm>
            <a:off x="6472600" y="1651641"/>
            <a:ext cx="304718" cy="301467"/>
          </a:xfrm>
          <a:prstGeom prst="mathPlus">
            <a:avLst>
              <a:gd name="adj1" fmla="val 1398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B2A"/>
              </a:solidFill>
            </a:endParaRPr>
          </a:p>
        </p:txBody>
      </p:sp>
      <p:sp>
        <p:nvSpPr>
          <p:cNvPr id="3" name="등호 2"/>
          <p:cNvSpPr/>
          <p:nvPr/>
        </p:nvSpPr>
        <p:spPr>
          <a:xfrm rot="16200000">
            <a:off x="6472600" y="2222192"/>
            <a:ext cx="299024" cy="299024"/>
          </a:xfrm>
          <a:prstGeom prst="mathEqual">
            <a:avLst>
              <a:gd name="adj1" fmla="val 16062"/>
              <a:gd name="adj2" fmla="val 1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B2A"/>
              </a:solidFill>
            </a:endParaRPr>
          </a:p>
        </p:txBody>
      </p:sp>
      <p:sp>
        <p:nvSpPr>
          <p:cNvPr id="20" name="화살표: 왼쪽 12">
            <a:extLst>
              <a:ext uri="{FF2B5EF4-FFF2-40B4-BE49-F238E27FC236}">
                <a16:creationId xmlns:a16="http://schemas.microsoft.com/office/drawing/2014/main" id="{7FC22888-E927-42A3-8C30-B0859CAF6D72}"/>
              </a:ext>
            </a:extLst>
          </p:cNvPr>
          <p:cNvSpPr/>
          <p:nvPr/>
        </p:nvSpPr>
        <p:spPr>
          <a:xfrm rot="5400000">
            <a:off x="710235" y="2668436"/>
            <a:ext cx="973744" cy="855345"/>
          </a:xfrm>
          <a:prstGeom prst="leftArrow">
            <a:avLst/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4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6290" y="163563"/>
            <a:ext cx="3140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>
                    <a:lumMod val="65000"/>
                  </a:schemeClr>
                </a:solidFill>
              </a:rPr>
              <a:t>6.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기대효과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6688" y="1903194"/>
            <a:ext cx="1069464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bg1"/>
                </a:solidFill>
              </a:rPr>
              <a:t>환자 개인의 맞춤형 치료법을 통해 사망률 감소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bg1"/>
                </a:solidFill>
              </a:rPr>
              <a:t>수술 </a:t>
            </a:r>
            <a:r>
              <a:rPr lang="ko-KR" altLang="en-US" sz="2000" dirty="0" smtClean="0">
                <a:solidFill>
                  <a:schemeClr val="bg1"/>
                </a:solidFill>
              </a:rPr>
              <a:t>이후 암 재발 방지를 위한 지속적인 관리 서비스를 통해 재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입원률</a:t>
            </a:r>
            <a:r>
              <a:rPr lang="ko-KR" altLang="en-US" sz="2000" dirty="0" smtClean="0">
                <a:solidFill>
                  <a:schemeClr val="bg1"/>
                </a:solidFill>
              </a:rPr>
              <a:t> 감소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bg1"/>
                </a:solidFill>
              </a:rPr>
              <a:t>챗봇을 </a:t>
            </a:r>
            <a:r>
              <a:rPr lang="ko-KR" altLang="en-US" sz="2000" dirty="0" smtClean="0">
                <a:solidFill>
                  <a:schemeClr val="bg1"/>
                </a:solidFill>
              </a:rPr>
              <a:t>통한 실시간 </a:t>
            </a:r>
            <a:r>
              <a:rPr lang="en-US" altLang="ko-KR" sz="2000" dirty="0" smtClean="0">
                <a:solidFill>
                  <a:schemeClr val="bg1"/>
                </a:solidFill>
              </a:rPr>
              <a:t>AI </a:t>
            </a:r>
            <a:r>
              <a:rPr lang="ko-KR" altLang="en-US" sz="2000" dirty="0" smtClean="0">
                <a:solidFill>
                  <a:schemeClr val="bg1"/>
                </a:solidFill>
              </a:rPr>
              <a:t>진료 서비스를 통해 의사와 간호사 노동력 감축을 통해 능률 증가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bg1"/>
                </a:solidFill>
              </a:rPr>
              <a:t>지속적인 </a:t>
            </a:r>
            <a:r>
              <a:rPr lang="ko-KR" altLang="en-US" sz="2000" dirty="0" smtClean="0">
                <a:solidFill>
                  <a:schemeClr val="bg1"/>
                </a:solidFill>
              </a:rPr>
              <a:t>암 치료 관련 데이터를 통해 의학적 기술 증진을 통해 의학 관련 연구비 감소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2727" y="1223506"/>
            <a:ext cx="1842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u="sng" dirty="0" smtClean="0">
                <a:solidFill>
                  <a:schemeClr val="bg1"/>
                </a:solidFill>
              </a:rPr>
              <a:t>기대효과</a:t>
            </a:r>
            <a:endParaRPr lang="ko-KR" altLang="en-US" sz="3200" b="1" u="sng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6290" y="163563"/>
            <a:ext cx="11735338" cy="65349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2041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19237" y="2705725"/>
            <a:ext cx="35494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 smtClean="0">
                <a:solidFill>
                  <a:schemeClr val="bg1"/>
                </a:solidFill>
              </a:rPr>
              <a:t>Q </a:t>
            </a:r>
            <a:r>
              <a:rPr lang="en-US" altLang="ko-KR" sz="6600" b="1" dirty="0" smtClean="0">
                <a:solidFill>
                  <a:schemeClr val="bg1"/>
                </a:solidFill>
              </a:rPr>
              <a:t>&amp;</a:t>
            </a:r>
            <a:r>
              <a:rPr lang="en-US" altLang="ko-KR" sz="8800" b="1" dirty="0" smtClean="0">
                <a:solidFill>
                  <a:schemeClr val="bg1"/>
                </a:solidFill>
              </a:rPr>
              <a:t> A</a:t>
            </a:r>
            <a:endParaRPr lang="ko-KR" altLang="en-US" sz="7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6290" y="163563"/>
            <a:ext cx="11735338" cy="65349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5920" y="345162"/>
            <a:ext cx="4632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u="sng" dirty="0">
                <a:ln>
                  <a:solidFill>
                    <a:srgbClr val="006666"/>
                  </a:solidFill>
                </a:ln>
                <a:solidFill>
                  <a:schemeClr val="bg1"/>
                </a:solidFill>
              </a:rPr>
              <a:t>CONTENTS</a:t>
            </a:r>
            <a:endParaRPr lang="ko-KR" altLang="en-US" sz="5400" b="1" u="sng" dirty="0">
              <a:ln>
                <a:solidFill>
                  <a:srgbClr val="006666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88000" y="0"/>
            <a:ext cx="660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17427" y="122974"/>
            <a:ext cx="595376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b="1" dirty="0">
                <a:solidFill>
                  <a:srgbClr val="006666"/>
                </a:solidFill>
              </a:rPr>
              <a:t>의료 </a:t>
            </a:r>
            <a:r>
              <a:rPr lang="en-US" altLang="ko-KR" sz="3200" b="1" dirty="0">
                <a:solidFill>
                  <a:srgbClr val="006666"/>
                </a:solidFill>
              </a:rPr>
              <a:t>AI </a:t>
            </a:r>
            <a:r>
              <a:rPr lang="ko-KR" altLang="en-US" sz="3200" b="1" dirty="0">
                <a:solidFill>
                  <a:srgbClr val="006666"/>
                </a:solidFill>
              </a:rPr>
              <a:t>산업 및 기술 </a:t>
            </a:r>
            <a:r>
              <a:rPr lang="ko-KR" altLang="en-US" sz="3200" b="1" dirty="0" smtClean="0">
                <a:solidFill>
                  <a:srgbClr val="006666"/>
                </a:solidFill>
              </a:rPr>
              <a:t>현황</a:t>
            </a:r>
            <a:endParaRPr lang="en-US" altLang="ko-KR" sz="3200" b="1" dirty="0" smtClean="0">
              <a:solidFill>
                <a:srgbClr val="00666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00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006666"/>
                </a:solidFill>
              </a:rPr>
              <a:t>2</a:t>
            </a:r>
            <a:r>
              <a:rPr lang="en-US" altLang="ko-KR" sz="3200" b="1" dirty="0">
                <a:solidFill>
                  <a:srgbClr val="006666"/>
                </a:solidFill>
              </a:rPr>
              <a:t>. </a:t>
            </a:r>
            <a:r>
              <a:rPr lang="en-US" altLang="ko-KR" sz="3200" b="1" dirty="0" smtClean="0">
                <a:solidFill>
                  <a:srgbClr val="006666"/>
                </a:solidFill>
              </a:rPr>
              <a:t>Watson Oncology </a:t>
            </a:r>
            <a:r>
              <a:rPr lang="ko-KR" altLang="en-US" sz="3200" b="1" dirty="0" smtClean="0">
                <a:solidFill>
                  <a:srgbClr val="006666"/>
                </a:solidFill>
              </a:rPr>
              <a:t>란</a:t>
            </a:r>
            <a:r>
              <a:rPr lang="en-US" altLang="ko-KR" sz="3200" b="1" dirty="0" smtClean="0">
                <a:solidFill>
                  <a:srgbClr val="006666"/>
                </a:solidFill>
              </a:rPr>
              <a:t>?</a:t>
            </a:r>
            <a:endParaRPr lang="en-US" altLang="ko-KR" sz="3200" b="1" dirty="0">
              <a:solidFill>
                <a:srgbClr val="00666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rgbClr val="00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006666"/>
                </a:solidFill>
              </a:rPr>
              <a:t>3. Watson Oncology</a:t>
            </a:r>
            <a:r>
              <a:rPr lang="ko-KR" altLang="en-US" sz="3200" b="1" dirty="0" smtClean="0">
                <a:solidFill>
                  <a:srgbClr val="006666"/>
                </a:solidFill>
              </a:rPr>
              <a:t> 개선사항</a:t>
            </a:r>
            <a:endParaRPr lang="en-US" altLang="ko-KR" sz="3200" b="1" dirty="0" smtClean="0">
              <a:solidFill>
                <a:srgbClr val="00666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rgbClr val="00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006666"/>
                </a:solidFill>
              </a:rPr>
              <a:t>4. Oncology</a:t>
            </a:r>
            <a:r>
              <a:rPr lang="ko-KR" altLang="en-US" sz="3200" b="1" dirty="0" smtClean="0">
                <a:solidFill>
                  <a:srgbClr val="006666"/>
                </a:solidFill>
              </a:rPr>
              <a:t>의 개선 서비스</a:t>
            </a:r>
            <a:endParaRPr lang="en-US" altLang="ko-KR" sz="3200" b="1" dirty="0" smtClean="0">
              <a:solidFill>
                <a:srgbClr val="00666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00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006666"/>
                </a:solidFill>
              </a:rPr>
              <a:t>5. </a:t>
            </a:r>
            <a:r>
              <a:rPr lang="ko-KR" altLang="en-US" sz="3200" b="1" dirty="0" smtClean="0">
                <a:solidFill>
                  <a:srgbClr val="006666"/>
                </a:solidFill>
              </a:rPr>
              <a:t>서비스 추진 내용</a:t>
            </a:r>
            <a:endParaRPr lang="en-US" altLang="ko-KR" sz="3200" b="1" dirty="0" smtClean="0">
              <a:solidFill>
                <a:srgbClr val="00666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rgbClr val="00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006666"/>
                </a:solidFill>
              </a:rPr>
              <a:t>6. </a:t>
            </a:r>
            <a:r>
              <a:rPr lang="ko-KR" altLang="en-US" sz="3200" b="1" dirty="0" smtClean="0">
                <a:solidFill>
                  <a:srgbClr val="006666"/>
                </a:solidFill>
              </a:rPr>
              <a:t>기대효과</a:t>
            </a:r>
            <a:endParaRPr lang="en-US" altLang="ko-KR" sz="2000" b="1" dirty="0">
              <a:solidFill>
                <a:srgbClr val="006666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14365" y="122974"/>
            <a:ext cx="6342956" cy="657553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04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6290" y="163563"/>
            <a:ext cx="7569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4400" b="1" dirty="0">
                <a:solidFill>
                  <a:schemeClr val="bg1"/>
                </a:solidFill>
              </a:rPr>
              <a:t>의료 </a:t>
            </a:r>
            <a:r>
              <a:rPr lang="en-US" altLang="ko-KR" sz="4400" b="1" dirty="0">
                <a:solidFill>
                  <a:schemeClr val="bg1"/>
                </a:solidFill>
              </a:rPr>
              <a:t>AI </a:t>
            </a:r>
            <a:r>
              <a:rPr lang="ko-KR" altLang="en-US" sz="4400" b="1" dirty="0">
                <a:solidFill>
                  <a:schemeClr val="bg1"/>
                </a:solidFill>
              </a:rPr>
              <a:t>산업 및 기술 현황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708" y="1214270"/>
            <a:ext cx="3475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u="sng" dirty="0">
                <a:solidFill>
                  <a:schemeClr val="bg1"/>
                </a:solidFill>
              </a:rPr>
              <a:t>의료 </a:t>
            </a:r>
            <a:r>
              <a:rPr lang="en-US" altLang="ko-KR" sz="3200" b="1" u="sng" dirty="0">
                <a:solidFill>
                  <a:schemeClr val="bg1"/>
                </a:solidFill>
              </a:rPr>
              <a:t>AI </a:t>
            </a:r>
            <a:r>
              <a:rPr lang="ko-KR" altLang="en-US" sz="3200" b="1" u="sng" dirty="0">
                <a:solidFill>
                  <a:schemeClr val="bg1"/>
                </a:solidFill>
              </a:rPr>
              <a:t>산업</a:t>
            </a:r>
            <a:r>
              <a:rPr lang="en-US" altLang="ko-KR" sz="3200" b="1" u="sng" dirty="0">
                <a:solidFill>
                  <a:schemeClr val="bg1"/>
                </a:solidFill>
              </a:rPr>
              <a:t> </a:t>
            </a:r>
            <a:r>
              <a:rPr lang="ko-KR" altLang="en-US" sz="3200" b="1" u="sng" dirty="0">
                <a:solidFill>
                  <a:schemeClr val="bg1"/>
                </a:solidFill>
              </a:rPr>
              <a:t>현황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8363" y="3882382"/>
            <a:ext cx="3475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u="sng" dirty="0">
                <a:solidFill>
                  <a:schemeClr val="bg1"/>
                </a:solidFill>
              </a:rPr>
              <a:t>의료 </a:t>
            </a:r>
            <a:r>
              <a:rPr lang="en-US" altLang="ko-KR" sz="3200" b="1" u="sng" dirty="0">
                <a:solidFill>
                  <a:schemeClr val="bg1"/>
                </a:solidFill>
              </a:rPr>
              <a:t>AI </a:t>
            </a:r>
            <a:r>
              <a:rPr lang="ko-KR" altLang="en-US" sz="3200" b="1" u="sng" dirty="0">
                <a:solidFill>
                  <a:schemeClr val="bg1"/>
                </a:solidFill>
              </a:rPr>
              <a:t>기술</a:t>
            </a:r>
            <a:r>
              <a:rPr lang="en-US" altLang="ko-KR" sz="3200" b="1" u="sng" dirty="0">
                <a:solidFill>
                  <a:schemeClr val="bg1"/>
                </a:solidFill>
              </a:rPr>
              <a:t> </a:t>
            </a:r>
            <a:r>
              <a:rPr lang="ko-KR" altLang="en-US" sz="3200" b="1" u="sng" dirty="0">
                <a:solidFill>
                  <a:schemeClr val="bg1"/>
                </a:solidFill>
              </a:rPr>
              <a:t>현황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26290" y="163563"/>
            <a:ext cx="11735338" cy="65349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1430" y="1851057"/>
            <a:ext cx="111413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</a:rPr>
              <a:t>암과 같은 만성 질환 치료를 위한 </a:t>
            </a:r>
            <a:r>
              <a:rPr lang="ko-KR" altLang="en-US" b="1" dirty="0">
                <a:solidFill>
                  <a:srgbClr val="FFC000"/>
                </a:solidFill>
              </a:rPr>
              <a:t>환자의 생활 데이터</a:t>
            </a:r>
            <a:r>
              <a:rPr lang="ko-KR" altLang="en-US" b="1" dirty="0">
                <a:solidFill>
                  <a:schemeClr val="bg1"/>
                </a:solidFill>
              </a:rPr>
              <a:t>가 매우 중요해졌으며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이에 따라 방대하게 수집된 개인의 </a:t>
            </a:r>
            <a:r>
              <a:rPr lang="ko-KR" altLang="en-US" b="1" dirty="0" smtClean="0">
                <a:solidFill>
                  <a:schemeClr val="bg1"/>
                </a:solidFill>
              </a:rPr>
              <a:t>의료 데이터를 </a:t>
            </a:r>
            <a:r>
              <a:rPr lang="ko-KR" altLang="en-US" b="1" dirty="0">
                <a:solidFill>
                  <a:schemeClr val="bg1"/>
                </a:solidFill>
              </a:rPr>
              <a:t>토대로 유전자 분석 및 질병 예측을 위해 </a:t>
            </a:r>
            <a:r>
              <a:rPr lang="en-US" altLang="ko-KR" b="1" dirty="0">
                <a:solidFill>
                  <a:schemeClr val="bg1"/>
                </a:solidFill>
              </a:rPr>
              <a:t>AI </a:t>
            </a:r>
            <a:r>
              <a:rPr lang="ko-KR" altLang="en-US" b="1" dirty="0">
                <a:solidFill>
                  <a:schemeClr val="bg1"/>
                </a:solidFill>
              </a:rPr>
              <a:t>알고리즘이 필수적으로 </a:t>
            </a:r>
            <a:r>
              <a:rPr lang="ko-KR" altLang="en-US" b="1" dirty="0" smtClean="0">
                <a:solidFill>
                  <a:schemeClr val="bg1"/>
                </a:solidFill>
              </a:rPr>
              <a:t>필요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</a:rPr>
              <a:t>진단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검출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치료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의약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사전 예측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rgbClr val="FFC000"/>
                </a:solidFill>
              </a:rPr>
              <a:t>사후관리</a:t>
            </a:r>
            <a:r>
              <a:rPr lang="ko-KR" altLang="en-US" b="1" dirty="0">
                <a:solidFill>
                  <a:schemeClr val="bg1"/>
                </a:solidFill>
              </a:rPr>
              <a:t> 분야 등에서 의료 </a:t>
            </a:r>
            <a:r>
              <a:rPr lang="en-US" altLang="ko-KR" b="1" dirty="0">
                <a:solidFill>
                  <a:schemeClr val="bg1"/>
                </a:solidFill>
              </a:rPr>
              <a:t>AI</a:t>
            </a:r>
            <a:r>
              <a:rPr lang="ko-KR" altLang="en-US" b="1" dirty="0">
                <a:solidFill>
                  <a:schemeClr val="bg1"/>
                </a:solidFill>
              </a:rPr>
              <a:t>기술 개발 및 상용화가 이루어지고 있다</a:t>
            </a: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1430" y="4509110"/>
            <a:ext cx="1114134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chemeClr val="bg1"/>
                </a:solidFill>
              </a:rPr>
              <a:t>이미지로 </a:t>
            </a:r>
            <a:r>
              <a:rPr lang="ko-KR" altLang="en-US" b="1" dirty="0">
                <a:solidFill>
                  <a:schemeClr val="bg1"/>
                </a:solidFill>
              </a:rPr>
              <a:t>나타낼 수 있는 </a:t>
            </a:r>
            <a:r>
              <a:rPr lang="ko-KR" altLang="en-US" b="1" dirty="0" smtClean="0">
                <a:solidFill>
                  <a:schemeClr val="bg1"/>
                </a:solidFill>
              </a:rPr>
              <a:t>초음파 영상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및 </a:t>
            </a:r>
            <a:r>
              <a:rPr lang="en-US" altLang="ko-KR" b="1" dirty="0" smtClean="0">
                <a:solidFill>
                  <a:schemeClr val="bg1"/>
                </a:solidFill>
              </a:rPr>
              <a:t>MRI </a:t>
            </a:r>
            <a:r>
              <a:rPr lang="ko-KR" altLang="en-US" b="1" dirty="0" smtClean="0">
                <a:solidFill>
                  <a:schemeClr val="bg1"/>
                </a:solidFill>
              </a:rPr>
              <a:t>영상 등과 </a:t>
            </a:r>
            <a:r>
              <a:rPr lang="ko-KR" altLang="en-US" b="1" dirty="0" smtClean="0">
                <a:solidFill>
                  <a:schemeClr val="bg1"/>
                </a:solidFill>
              </a:rPr>
              <a:t>같은 의료 </a:t>
            </a:r>
            <a:r>
              <a:rPr lang="ko-KR" altLang="en-US" b="1" dirty="0">
                <a:solidFill>
                  <a:schemeClr val="bg1"/>
                </a:solidFill>
              </a:rPr>
              <a:t>데이터를 분석 및 판독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</a:rPr>
              <a:t>연속적인 의료 데이터 축적을 통한 질병 예측 및 </a:t>
            </a:r>
            <a:r>
              <a:rPr lang="ko-KR" altLang="en-US" b="1" dirty="0" smtClean="0">
                <a:solidFill>
                  <a:schemeClr val="bg1"/>
                </a:solidFill>
              </a:rPr>
              <a:t>예방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bg1"/>
                </a:solidFill>
              </a:rPr>
              <a:t>복잡한 의료 데이터를 분석하여 의학적 통찰력을 도출하는 </a:t>
            </a:r>
            <a:r>
              <a:rPr lang="ko-KR" altLang="en-US" b="1" dirty="0" smtClean="0">
                <a:solidFill>
                  <a:schemeClr val="bg1"/>
                </a:solidFill>
              </a:rPr>
              <a:t>인공지능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11808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6290" y="163563"/>
            <a:ext cx="7296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en-US" altLang="ko-KR" sz="4400" b="1" dirty="0" smtClean="0">
                <a:solidFill>
                  <a:schemeClr val="bg1"/>
                </a:solidFill>
              </a:rPr>
              <a:t>Watson Oncology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란</a:t>
            </a:r>
            <a:r>
              <a:rPr lang="en-US" altLang="ko-KR" sz="4400" b="1" dirty="0" smtClean="0">
                <a:solidFill>
                  <a:schemeClr val="bg1"/>
                </a:solidFill>
              </a:rPr>
              <a:t>?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2727" y="1223506"/>
            <a:ext cx="4166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u="sng" dirty="0" smtClean="0">
                <a:solidFill>
                  <a:schemeClr val="bg1"/>
                </a:solidFill>
              </a:rPr>
              <a:t>Watson Oncology </a:t>
            </a:r>
            <a:r>
              <a:rPr lang="ko-KR" altLang="en-US" sz="3200" b="1" u="sng" dirty="0" smtClean="0">
                <a:solidFill>
                  <a:schemeClr val="bg1"/>
                </a:solidFill>
              </a:rPr>
              <a:t> </a:t>
            </a:r>
            <a:endParaRPr lang="ko-KR" altLang="en-US" sz="3200" b="1" u="sng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6981" y="1887260"/>
            <a:ext cx="9875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환자의 진료 기록과 의료 데이터를 바탕으로 가능한 치료법</a:t>
            </a:r>
            <a:r>
              <a:rPr lang="en-US" altLang="ko-KR" dirty="0" smtClean="0">
                <a:solidFill>
                  <a:schemeClr val="bg1"/>
                </a:solidFill>
              </a:rPr>
              <a:t>(treatment plan option)</a:t>
            </a:r>
            <a:r>
              <a:rPr lang="ko-KR" altLang="en-US" dirty="0" smtClean="0">
                <a:solidFill>
                  <a:schemeClr val="bg1"/>
                </a:solidFill>
              </a:rPr>
              <a:t>을 권고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엄청난 분량의 암과 관련된 데이터를 학습시켜</a:t>
            </a:r>
            <a:r>
              <a:rPr lang="en-US" altLang="ko-KR" dirty="0" smtClean="0">
                <a:solidFill>
                  <a:schemeClr val="bg1"/>
                </a:solidFill>
              </a:rPr>
              <a:t>(supervised) </a:t>
            </a:r>
            <a:r>
              <a:rPr lang="ko-KR" altLang="en-US" dirty="0" smtClean="0">
                <a:solidFill>
                  <a:schemeClr val="bg1"/>
                </a:solidFill>
              </a:rPr>
              <a:t>환자의 치료에 빠르게 반영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6290" y="163563"/>
            <a:ext cx="11735338" cy="65349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61040" y="3284270"/>
            <a:ext cx="11102875" cy="3159059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001817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2374" y="3476479"/>
            <a:ext cx="2945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2B2A"/>
                </a:solidFill>
              </a:rPr>
              <a:t>환자의 </a:t>
            </a:r>
            <a:r>
              <a:rPr lang="ko-KR" altLang="en-US" sz="2000" dirty="0" smtClean="0">
                <a:solidFill>
                  <a:srgbClr val="002B2A"/>
                </a:solidFill>
              </a:rPr>
              <a:t>데이터를 입력</a:t>
            </a:r>
            <a:endParaRPr lang="ko-KR" altLang="en-US" sz="2000" dirty="0">
              <a:solidFill>
                <a:srgbClr val="002B2A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81" y="3899966"/>
            <a:ext cx="3270401" cy="22861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940" y="3899966"/>
            <a:ext cx="3288040" cy="22861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" y="3885854"/>
            <a:ext cx="3284512" cy="23002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5175032" y="3461658"/>
            <a:ext cx="183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2B2A"/>
                </a:solidFill>
              </a:rPr>
              <a:t>권고안 </a:t>
            </a:r>
            <a:r>
              <a:rPr lang="ko-KR" altLang="en-US" sz="2000" dirty="0" smtClean="0">
                <a:solidFill>
                  <a:srgbClr val="002B2A"/>
                </a:solidFill>
              </a:rPr>
              <a:t>도출</a:t>
            </a:r>
            <a:endParaRPr lang="ko-KR" altLang="en-US" sz="2000" dirty="0">
              <a:solidFill>
                <a:srgbClr val="002B2A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55004" y="3461658"/>
            <a:ext cx="218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2B2A"/>
                </a:solidFill>
              </a:rPr>
              <a:t>근거 </a:t>
            </a:r>
            <a:r>
              <a:rPr lang="ko-KR" altLang="en-US" sz="2000" dirty="0" smtClean="0">
                <a:solidFill>
                  <a:srgbClr val="002B2A"/>
                </a:solidFill>
              </a:rPr>
              <a:t>자료 제시</a:t>
            </a:r>
            <a:endParaRPr lang="ko-KR" altLang="en-US" sz="2000" dirty="0">
              <a:solidFill>
                <a:srgbClr val="002B2A"/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3914820" y="4468163"/>
            <a:ext cx="669075" cy="1149710"/>
          </a:xfrm>
          <a:prstGeom prst="rightArrow">
            <a:avLst/>
          </a:prstGeom>
          <a:solidFill>
            <a:srgbClr val="001817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7737980" y="4458407"/>
            <a:ext cx="669075" cy="1149710"/>
          </a:xfrm>
          <a:prstGeom prst="rightArrow">
            <a:avLst/>
          </a:prstGeom>
          <a:solidFill>
            <a:srgbClr val="001817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2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6290" y="163563"/>
            <a:ext cx="5293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ko-KR" sz="4400" b="1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4400" b="1" dirty="0">
                <a:solidFill>
                  <a:schemeClr val="bg1"/>
                </a:solidFill>
              </a:rPr>
              <a:t>서비스 추진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내용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2727" y="1223506"/>
            <a:ext cx="48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u="sng" dirty="0" smtClean="0">
                <a:solidFill>
                  <a:schemeClr val="bg1"/>
                </a:solidFill>
              </a:rPr>
              <a:t>왓슨의 데이터 분석 과정</a:t>
            </a:r>
            <a:endParaRPr lang="ko-KR" altLang="en-US" sz="3200" b="1" u="sng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37111" y="2200119"/>
            <a:ext cx="8596076" cy="540000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1817"/>
                </a:solidFill>
              </a:rPr>
              <a:t>  이 </a:t>
            </a:r>
            <a:r>
              <a:rPr lang="ko-KR" altLang="en-US" dirty="0">
                <a:solidFill>
                  <a:srgbClr val="001817"/>
                </a:solidFill>
              </a:rPr>
              <a:t>환자에게 </a:t>
            </a:r>
            <a:r>
              <a:rPr lang="ko-KR" altLang="en-US" dirty="0" smtClean="0">
                <a:solidFill>
                  <a:srgbClr val="001817"/>
                </a:solidFill>
              </a:rPr>
              <a:t>맞는</a:t>
            </a:r>
            <a:r>
              <a:rPr lang="en-US" altLang="ko-KR" dirty="0" smtClean="0">
                <a:solidFill>
                  <a:srgbClr val="001817"/>
                </a:solidFill>
              </a:rPr>
              <a:t> </a:t>
            </a:r>
            <a:r>
              <a:rPr lang="ko-KR" altLang="en-US" dirty="0" smtClean="0">
                <a:solidFill>
                  <a:srgbClr val="001817"/>
                </a:solidFill>
              </a:rPr>
              <a:t>치료법은 무엇인가</a:t>
            </a:r>
            <a:r>
              <a:rPr lang="en-US" altLang="ko-KR" dirty="0" smtClean="0">
                <a:solidFill>
                  <a:srgbClr val="001817"/>
                </a:solidFill>
              </a:rPr>
              <a:t>?</a:t>
            </a:r>
            <a:endParaRPr lang="ko-KR" altLang="en-US" dirty="0">
              <a:solidFill>
                <a:srgbClr val="001817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37111" y="3457682"/>
            <a:ext cx="8596076" cy="540000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1817"/>
                </a:solidFill>
              </a:rPr>
              <a:t>  </a:t>
            </a:r>
            <a:r>
              <a:rPr lang="en-US" altLang="ko-KR" dirty="0" smtClean="0">
                <a:solidFill>
                  <a:srgbClr val="001817"/>
                </a:solidFill>
              </a:rPr>
              <a:t>- </a:t>
            </a:r>
            <a:r>
              <a:rPr lang="ko-KR" altLang="en-US" dirty="0" smtClean="0">
                <a:solidFill>
                  <a:srgbClr val="001817"/>
                </a:solidFill>
              </a:rPr>
              <a:t>환자 정보</a:t>
            </a:r>
            <a:r>
              <a:rPr lang="en-US" altLang="ko-KR" dirty="0" smtClean="0">
                <a:solidFill>
                  <a:srgbClr val="001817"/>
                </a:solidFill>
              </a:rPr>
              <a:t> - </a:t>
            </a:r>
            <a:r>
              <a:rPr lang="ko-KR" altLang="en-US" dirty="0" smtClean="0">
                <a:solidFill>
                  <a:srgbClr val="001817"/>
                </a:solidFill>
              </a:rPr>
              <a:t>연구 노트</a:t>
            </a:r>
            <a:r>
              <a:rPr lang="en-US" altLang="ko-KR" dirty="0" smtClean="0">
                <a:solidFill>
                  <a:srgbClr val="001817"/>
                </a:solidFill>
              </a:rPr>
              <a:t> - </a:t>
            </a:r>
            <a:r>
              <a:rPr lang="ko-KR" altLang="en-US" dirty="0" smtClean="0">
                <a:solidFill>
                  <a:srgbClr val="001817"/>
                </a:solidFill>
              </a:rPr>
              <a:t>유전자 </a:t>
            </a:r>
            <a:r>
              <a:rPr lang="en-US" altLang="ko-KR" dirty="0" smtClean="0">
                <a:solidFill>
                  <a:srgbClr val="001817"/>
                </a:solidFill>
              </a:rPr>
              <a:t>- </a:t>
            </a:r>
            <a:r>
              <a:rPr lang="ko-KR" altLang="en-US" dirty="0" smtClean="0">
                <a:solidFill>
                  <a:srgbClr val="001817"/>
                </a:solidFill>
              </a:rPr>
              <a:t>출판물</a:t>
            </a:r>
            <a:r>
              <a:rPr lang="en-US" altLang="ko-KR" dirty="0" smtClean="0">
                <a:solidFill>
                  <a:srgbClr val="001817"/>
                </a:solidFill>
              </a:rPr>
              <a:t> - </a:t>
            </a:r>
            <a:r>
              <a:rPr lang="ko-KR" altLang="en-US" dirty="0" smtClean="0">
                <a:solidFill>
                  <a:srgbClr val="001817"/>
                </a:solidFill>
              </a:rPr>
              <a:t>생체 데이터</a:t>
            </a:r>
            <a:endParaRPr lang="en-US" altLang="ko-KR" dirty="0">
              <a:solidFill>
                <a:srgbClr val="001817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737111" y="5943711"/>
            <a:ext cx="8596076" cy="540000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1817"/>
                </a:solidFill>
              </a:rPr>
              <a:t>  각 자료들에 대한 </a:t>
            </a:r>
            <a:r>
              <a:rPr lang="ko-KR" altLang="en-US" dirty="0" err="1" smtClean="0">
                <a:solidFill>
                  <a:srgbClr val="001817"/>
                </a:solidFill>
              </a:rPr>
              <a:t>스코어링을</a:t>
            </a:r>
            <a:r>
              <a:rPr lang="ko-KR" altLang="en-US" dirty="0" smtClean="0">
                <a:solidFill>
                  <a:srgbClr val="001817"/>
                </a:solidFill>
              </a:rPr>
              <a:t> 통해 치료 옵션의 우선순위를 결정</a:t>
            </a:r>
            <a:endParaRPr lang="ko-KR" altLang="en-US" dirty="0">
              <a:solidFill>
                <a:srgbClr val="001817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49857" y="1971844"/>
            <a:ext cx="1682946" cy="478322"/>
          </a:xfrm>
          <a:prstGeom prst="roundRect">
            <a:avLst/>
          </a:prstGeom>
          <a:solidFill>
            <a:srgbClr val="0018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질문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 rot="5400000">
            <a:off x="1883541" y="2497393"/>
            <a:ext cx="415577" cy="714110"/>
          </a:xfrm>
          <a:prstGeom prst="rightArrow">
            <a:avLst/>
          </a:prstGeom>
          <a:solidFill>
            <a:srgbClr val="001817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249857" y="3218095"/>
            <a:ext cx="1682946" cy="478322"/>
          </a:xfrm>
          <a:prstGeom prst="roundRect">
            <a:avLst/>
          </a:prstGeom>
          <a:solidFill>
            <a:srgbClr val="0018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지식 탐색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49857" y="5704550"/>
            <a:ext cx="1682946" cy="478322"/>
          </a:xfrm>
          <a:prstGeom prst="roundRect">
            <a:avLst/>
          </a:prstGeom>
          <a:solidFill>
            <a:srgbClr val="0018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스코어링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오른쪽 화살표 43"/>
          <p:cNvSpPr/>
          <p:nvPr/>
        </p:nvSpPr>
        <p:spPr>
          <a:xfrm rot="5400000">
            <a:off x="1883541" y="3723327"/>
            <a:ext cx="415577" cy="714110"/>
          </a:xfrm>
          <a:prstGeom prst="rightArrow">
            <a:avLst/>
          </a:prstGeom>
          <a:solidFill>
            <a:srgbClr val="001817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5400000">
            <a:off x="1883541" y="4966554"/>
            <a:ext cx="415577" cy="714110"/>
          </a:xfrm>
          <a:prstGeom prst="rightArrow">
            <a:avLst/>
          </a:prstGeom>
          <a:solidFill>
            <a:srgbClr val="001817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37111" y="4735077"/>
            <a:ext cx="8596076" cy="540000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1817"/>
                </a:solidFill>
              </a:rPr>
              <a:t>  </a:t>
            </a:r>
            <a:r>
              <a:rPr lang="en-US" altLang="ko-KR" dirty="0" smtClean="0">
                <a:solidFill>
                  <a:srgbClr val="001817"/>
                </a:solidFill>
              </a:rPr>
              <a:t>Oncology</a:t>
            </a:r>
            <a:r>
              <a:rPr lang="ko-KR" altLang="en-US" dirty="0" smtClean="0">
                <a:solidFill>
                  <a:srgbClr val="001817"/>
                </a:solidFill>
              </a:rPr>
              <a:t>가 사전에 미리 학습한 데이터를 토대로 근거 자료 제시</a:t>
            </a:r>
            <a:endParaRPr lang="en-US" altLang="ko-KR" dirty="0">
              <a:solidFill>
                <a:srgbClr val="001817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249857" y="4464346"/>
            <a:ext cx="1682946" cy="478322"/>
          </a:xfrm>
          <a:prstGeom prst="roundRect">
            <a:avLst/>
          </a:prstGeom>
          <a:solidFill>
            <a:srgbClr val="0018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근거 추론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26290" y="163563"/>
            <a:ext cx="11735338" cy="65349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6289" y="163563"/>
            <a:ext cx="10108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altLang="ko-KR" sz="4400" b="1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altLang="ko-KR" sz="4400" b="1" dirty="0" smtClean="0">
                <a:solidFill>
                  <a:schemeClr val="bg1"/>
                </a:solidFill>
              </a:rPr>
              <a:t>Watson Oncology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의 개선 사항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290" y="163563"/>
            <a:ext cx="11735338" cy="65349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2727" y="1223506"/>
            <a:ext cx="3422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u="sng" dirty="0" smtClean="0">
                <a:solidFill>
                  <a:schemeClr val="bg1"/>
                </a:solidFill>
              </a:rPr>
              <a:t>Limitations</a:t>
            </a:r>
            <a:endParaRPr lang="ko-KR" altLang="en-US" sz="3200" b="1" u="sng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66981" y="1887260"/>
            <a:ext cx="98759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각종 학술지와 환자의 진료기록 데이터에만 근거한 치료법 권고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단순 치료법 제시 후 암 재발 관리 시스템의 부재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661912" y="3095934"/>
            <a:ext cx="5844135" cy="540000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2B2A"/>
                </a:solidFill>
              </a:rPr>
              <a:t>최적화된 </a:t>
            </a:r>
            <a:r>
              <a:rPr lang="en-US" altLang="ko-KR" dirty="0" smtClean="0">
                <a:solidFill>
                  <a:srgbClr val="002B2A"/>
                </a:solidFill>
              </a:rPr>
              <a:t>1:1 </a:t>
            </a:r>
            <a:r>
              <a:rPr lang="ko-KR" altLang="en-US" dirty="0" smtClean="0">
                <a:solidFill>
                  <a:srgbClr val="002B2A"/>
                </a:solidFill>
              </a:rPr>
              <a:t>맞춤형 치료법 제시라고 할 수 없음</a:t>
            </a:r>
            <a:endParaRPr lang="ko-KR" altLang="en-US" dirty="0">
              <a:solidFill>
                <a:srgbClr val="002B2A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311806" y="4452448"/>
            <a:ext cx="5885896" cy="540000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2B2A"/>
                </a:solidFill>
              </a:rPr>
              <a:t>왓슨을 이용한 치료법으로 수술 후 환자에 상태 고려 </a:t>
            </a:r>
            <a:r>
              <a:rPr lang="en-US" altLang="ko-KR" dirty="0" smtClean="0">
                <a:solidFill>
                  <a:srgbClr val="002B2A"/>
                </a:solidFill>
              </a:rPr>
              <a:t>X</a:t>
            </a:r>
            <a:endParaRPr lang="ko-KR" altLang="en-US" dirty="0">
              <a:solidFill>
                <a:srgbClr val="002B2A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1691383" y="4472583"/>
            <a:ext cx="712381" cy="499730"/>
          </a:xfrm>
          <a:prstGeom prst="rightArrow">
            <a:avLst/>
          </a:prstGeom>
          <a:solidFill>
            <a:srgbClr val="001817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311806" y="2502826"/>
            <a:ext cx="5885896" cy="540000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2B2A"/>
                </a:solidFill>
              </a:rPr>
              <a:t>환자의 개인적인 생활 패턴 및 환경 고려 </a:t>
            </a:r>
            <a:r>
              <a:rPr lang="en-US" altLang="ko-KR" dirty="0" smtClean="0">
                <a:solidFill>
                  <a:srgbClr val="002B2A"/>
                </a:solidFill>
              </a:rPr>
              <a:t>X</a:t>
            </a:r>
            <a:endParaRPr lang="ko-KR" altLang="en-US" dirty="0">
              <a:solidFill>
                <a:srgbClr val="002B2A"/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1691383" y="2512672"/>
            <a:ext cx="712381" cy="499730"/>
          </a:xfrm>
          <a:prstGeom prst="rightArrow">
            <a:avLst/>
          </a:prstGeom>
          <a:solidFill>
            <a:srgbClr val="001817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661912" y="5068014"/>
            <a:ext cx="5844135" cy="540000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2B2A"/>
                </a:solidFill>
              </a:rPr>
              <a:t>재발 방지를 위한 수술 후 서비스에 대한 부재</a:t>
            </a:r>
            <a:endParaRPr lang="ko-KR" altLang="en-US" dirty="0">
              <a:solidFill>
                <a:srgbClr val="002B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6289" y="163563"/>
            <a:ext cx="10172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altLang="ko-KR" sz="4400" b="1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altLang="ko-KR" sz="4400" b="1" dirty="0">
                <a:solidFill>
                  <a:schemeClr val="bg1"/>
                </a:solidFill>
              </a:rPr>
              <a:t>Watson Oncology</a:t>
            </a:r>
            <a:r>
              <a:rPr lang="ko-KR" altLang="en-US" sz="4400" b="1" dirty="0">
                <a:solidFill>
                  <a:schemeClr val="bg1"/>
                </a:solidFill>
              </a:rPr>
              <a:t>의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개선 서비스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2727" y="1223506"/>
            <a:ext cx="3326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u="sng" smtClean="0">
                <a:solidFill>
                  <a:schemeClr val="bg1"/>
                </a:solidFill>
              </a:rPr>
              <a:t>서비스 </a:t>
            </a:r>
            <a:r>
              <a:rPr lang="ko-KR" altLang="en-US" sz="3200" b="1" u="sng" dirty="0">
                <a:solidFill>
                  <a:schemeClr val="bg1"/>
                </a:solidFill>
              </a:rPr>
              <a:t>주요 내용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4840" y="1945072"/>
            <a:ext cx="10822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향상된 맞춤형 치료법과 수술 이후 재발 방지에 대한 지속적인 </a:t>
            </a:r>
            <a:r>
              <a:rPr lang="ko-KR" altLang="en-US" sz="2400" smtClean="0">
                <a:solidFill>
                  <a:schemeClr val="bg1"/>
                </a:solidFill>
              </a:rPr>
              <a:t>서비스 제공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향상된 </a:t>
            </a:r>
            <a:r>
              <a:rPr lang="en-US" altLang="ko-KR" dirty="0" smtClean="0">
                <a:solidFill>
                  <a:schemeClr val="bg1"/>
                </a:solidFill>
              </a:rPr>
              <a:t>1:1 </a:t>
            </a:r>
            <a:r>
              <a:rPr lang="ko-KR" altLang="en-US" dirty="0" smtClean="0">
                <a:solidFill>
                  <a:schemeClr val="bg1"/>
                </a:solidFill>
              </a:rPr>
              <a:t>맞춤형 치료법 제시</a:t>
            </a: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실시간 진료 서비스</a:t>
            </a: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일일 식단 및 운동 추천 서비스</a:t>
            </a:r>
            <a:endParaRPr lang="en-US" altLang="ko-KR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정기검진 알림 서비스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6290" y="163563"/>
            <a:ext cx="11735338" cy="65349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4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6291" y="163563"/>
            <a:ext cx="5228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ko-KR" sz="4400" b="1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4400" b="1" dirty="0">
                <a:solidFill>
                  <a:schemeClr val="bg1"/>
                </a:solidFill>
              </a:rPr>
              <a:t>서비스 추진 내용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2726" y="1223506"/>
            <a:ext cx="5371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u="sng" dirty="0" smtClean="0">
                <a:solidFill>
                  <a:schemeClr val="bg1"/>
                </a:solidFill>
              </a:rPr>
              <a:t>서비스의 </a:t>
            </a:r>
            <a:r>
              <a:rPr lang="ko-KR" altLang="en-US" sz="3200" b="1" u="sng" smtClean="0">
                <a:solidFill>
                  <a:schemeClr val="bg1"/>
                </a:solidFill>
              </a:rPr>
              <a:t>추진 데이터 수집</a:t>
            </a:r>
            <a:endParaRPr lang="ko-KR" altLang="en-US" sz="3200" b="1" u="sng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745370" y="3191460"/>
            <a:ext cx="5206840" cy="2380920"/>
            <a:chOff x="5328048" y="1748645"/>
            <a:chExt cx="6594763" cy="4105275"/>
          </a:xfrm>
        </p:grpSpPr>
        <p:grpSp>
          <p:nvGrpSpPr>
            <p:cNvPr id="48" name="그룹 47"/>
            <p:cNvGrpSpPr/>
            <p:nvPr/>
          </p:nvGrpSpPr>
          <p:grpSpPr>
            <a:xfrm>
              <a:off x="5328048" y="1748645"/>
              <a:ext cx="6594763" cy="4105275"/>
              <a:chOff x="5467350" y="1285875"/>
              <a:chExt cx="6594763" cy="4105275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5467350" y="1285875"/>
                <a:ext cx="6594763" cy="410527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9220" y="3194112"/>
                <a:ext cx="2029099" cy="161381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47619" y="3234676"/>
                <a:ext cx="721390" cy="15326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4162" y="3290500"/>
                <a:ext cx="1371791" cy="1476857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38692" y="4256179"/>
                <a:ext cx="648123" cy="466493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9" name="오른쪽 화살표 8"/>
              <p:cNvSpPr/>
              <p:nvPr/>
            </p:nvSpPr>
            <p:spPr>
              <a:xfrm>
                <a:off x="11016651" y="3550408"/>
                <a:ext cx="123920" cy="2286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오른쪽 화살표 38"/>
              <p:cNvSpPr/>
              <p:nvPr/>
            </p:nvSpPr>
            <p:spPr>
              <a:xfrm flipH="1">
                <a:off x="9790850" y="3557516"/>
                <a:ext cx="123920" cy="2286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오른쪽 화살표 39"/>
              <p:cNvSpPr/>
              <p:nvPr/>
            </p:nvSpPr>
            <p:spPr>
              <a:xfrm flipH="1">
                <a:off x="9784937" y="4360033"/>
                <a:ext cx="123920" cy="2286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오른쪽 화살표 40"/>
              <p:cNvSpPr/>
              <p:nvPr/>
            </p:nvSpPr>
            <p:spPr>
              <a:xfrm flipH="1">
                <a:off x="11016651" y="4341429"/>
                <a:ext cx="123920" cy="2286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오른쪽 화살표 41"/>
              <p:cNvSpPr/>
              <p:nvPr/>
            </p:nvSpPr>
            <p:spPr>
              <a:xfrm>
                <a:off x="7148811" y="3749083"/>
                <a:ext cx="260214" cy="66001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52307" y="1504670"/>
                <a:ext cx="1084088" cy="1080591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grpSp>
            <p:nvGrpSpPr>
              <p:cNvPr id="47" name="그룹 46"/>
              <p:cNvGrpSpPr/>
              <p:nvPr/>
            </p:nvGrpSpPr>
            <p:grpSpPr>
              <a:xfrm>
                <a:off x="7133186" y="1370078"/>
                <a:ext cx="1590699" cy="1281239"/>
                <a:chOff x="6559540" y="1944402"/>
                <a:chExt cx="1590699" cy="1281239"/>
              </a:xfrm>
            </p:grpSpPr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540" y="2222086"/>
                  <a:ext cx="1327874" cy="1003555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9121" b="17283"/>
                <a:stretch/>
              </p:blipFill>
              <p:spPr>
                <a:xfrm>
                  <a:off x="6768917" y="1944402"/>
                  <a:ext cx="1118497" cy="336512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9" name="그림 28"/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5707"/>
                <a:stretch/>
              </p:blipFill>
              <p:spPr>
                <a:xfrm>
                  <a:off x="6895795" y="2325278"/>
                  <a:ext cx="1254444" cy="588024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</p:grpSp>
          <p:sp>
            <p:nvSpPr>
              <p:cNvPr id="53" name="오른쪽 화살표 52"/>
              <p:cNvSpPr/>
              <p:nvPr/>
            </p:nvSpPr>
            <p:spPr>
              <a:xfrm rot="16200000" flipH="1">
                <a:off x="8541625" y="2382763"/>
                <a:ext cx="224087" cy="1114013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1507" y="3938624"/>
              <a:ext cx="892809" cy="4311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56" name="TextBox 55"/>
          <p:cNvSpPr txBox="1"/>
          <p:nvPr/>
        </p:nvSpPr>
        <p:spPr>
          <a:xfrm>
            <a:off x="692727" y="1822590"/>
            <a:ext cx="11312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solidFill>
                  <a:schemeClr val="bg1"/>
                </a:solidFill>
              </a:rPr>
              <a:t>왓슨사의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Oncology</a:t>
            </a:r>
            <a:r>
              <a:rPr lang="ko-KR" altLang="en-US" dirty="0">
                <a:solidFill>
                  <a:schemeClr val="bg1"/>
                </a:solidFill>
              </a:rPr>
              <a:t>는 의사의 소견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각종 의학 저널 등에서 암 </a:t>
            </a:r>
            <a:r>
              <a:rPr lang="ko-KR" altLang="en-US" dirty="0" smtClean="0">
                <a:solidFill>
                  <a:schemeClr val="bg1"/>
                </a:solidFill>
              </a:rPr>
              <a:t>치료 관련 </a:t>
            </a:r>
            <a:r>
              <a:rPr lang="ko-KR" altLang="en-US" dirty="0">
                <a:solidFill>
                  <a:schemeClr val="bg1"/>
                </a:solidFill>
              </a:rPr>
              <a:t>데이터를 </a:t>
            </a:r>
            <a:r>
              <a:rPr lang="ko-KR" altLang="en-US" b="1" u="sng" dirty="0" smtClean="0">
                <a:solidFill>
                  <a:schemeClr val="bg1"/>
                </a:solidFill>
              </a:rPr>
              <a:t>머신 러닝</a:t>
            </a:r>
            <a:r>
              <a:rPr lang="ko-KR" altLang="en-US" dirty="0" smtClean="0">
                <a:solidFill>
                  <a:schemeClr val="bg1"/>
                </a:solidFill>
              </a:rPr>
              <a:t>을 통해 수집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bg1"/>
                </a:solidFill>
              </a:rPr>
              <a:t>환자로부터 </a:t>
            </a:r>
            <a:r>
              <a:rPr lang="ko-KR" altLang="en-US" b="1" u="sng" dirty="0">
                <a:solidFill>
                  <a:schemeClr val="bg1"/>
                </a:solidFill>
              </a:rPr>
              <a:t>메신저</a:t>
            </a:r>
            <a:r>
              <a:rPr lang="ko-KR" altLang="en-US" dirty="0">
                <a:solidFill>
                  <a:schemeClr val="bg1"/>
                </a:solidFill>
              </a:rPr>
              <a:t>를 통해 일일 식단과 같은 개인적인 비정형화된 데이터 수집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u="sng" dirty="0">
                <a:solidFill>
                  <a:schemeClr val="bg1"/>
                </a:solidFill>
              </a:rPr>
              <a:t>센서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헬스 워치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를 통해 환자의 상태 데이터를 </a:t>
            </a:r>
            <a:r>
              <a:rPr lang="en-US" altLang="ko-KR" dirty="0" smtClean="0">
                <a:solidFill>
                  <a:schemeClr val="bg1"/>
                </a:solidFill>
              </a:rPr>
              <a:t>Bluetooth</a:t>
            </a:r>
            <a:r>
              <a:rPr lang="ko-KR" altLang="en-US" dirty="0" smtClean="0">
                <a:solidFill>
                  <a:schemeClr val="bg1"/>
                </a:solidFill>
              </a:rPr>
              <a:t>를 통해 수집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412" y="5629699"/>
            <a:ext cx="1075475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u="sng" dirty="0" smtClean="0">
                <a:solidFill>
                  <a:schemeClr val="bg1"/>
                </a:solidFill>
              </a:rPr>
              <a:t>성공적인 치료를 받은 환자의 패턴과 비교하여 더욱 최적화된 치료법을 제시</a:t>
            </a:r>
            <a:endParaRPr lang="ko-KR" altLang="en-US" sz="2400" b="1" i="1" u="sng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6290" y="163563"/>
            <a:ext cx="11735338" cy="65349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5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6291" y="163563"/>
            <a:ext cx="5260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ko-KR" sz="4400" b="1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4400" b="1" dirty="0">
                <a:solidFill>
                  <a:schemeClr val="bg1"/>
                </a:solidFill>
              </a:rPr>
              <a:t>서비스 추진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내용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92726" y="2098783"/>
            <a:ext cx="1514180" cy="1466839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6666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2726" y="1223506"/>
            <a:ext cx="3362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u="sng" dirty="0">
                <a:solidFill>
                  <a:schemeClr val="bg1"/>
                </a:solidFill>
              </a:rPr>
              <a:t>주요 활용 데이터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1197" y="2438393"/>
            <a:ext cx="1517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6666"/>
                </a:solidFill>
              </a:rPr>
              <a:t>기존 활용</a:t>
            </a:r>
            <a:endParaRPr lang="en-US" altLang="ko-KR" sz="2400" b="1" dirty="0">
              <a:solidFill>
                <a:srgbClr val="006666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006666"/>
                </a:solidFill>
              </a:rPr>
              <a:t>데이터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31839" y="2098783"/>
            <a:ext cx="342670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암 관련 데이터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암 </a:t>
            </a:r>
            <a:r>
              <a:rPr lang="ko-KR" altLang="en-US" dirty="0">
                <a:solidFill>
                  <a:schemeClr val="bg1"/>
                </a:solidFill>
              </a:rPr>
              <a:t>관련 의학적 </a:t>
            </a:r>
            <a:r>
              <a:rPr lang="ko-KR" altLang="en-US" dirty="0" smtClean="0">
                <a:solidFill>
                  <a:schemeClr val="bg1"/>
                </a:solidFill>
              </a:rPr>
              <a:t>근거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의학 학술지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임상 데이터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암 치료 데이터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사례 및 시나리오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진료 기록 및 검진 </a:t>
            </a:r>
            <a:r>
              <a:rPr lang="ko-KR" altLang="en-US" dirty="0" smtClean="0">
                <a:solidFill>
                  <a:schemeClr val="bg1"/>
                </a:solidFill>
              </a:rPr>
              <a:t>결과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암 재발 관련 데이터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환자의 </a:t>
            </a:r>
            <a:r>
              <a:rPr lang="en-US" altLang="ko-KR" dirty="0" smtClean="0">
                <a:solidFill>
                  <a:schemeClr val="bg1"/>
                </a:solidFill>
              </a:rPr>
              <a:t>DNA </a:t>
            </a:r>
            <a:r>
              <a:rPr lang="ko-KR" altLang="en-US" dirty="0" smtClean="0">
                <a:solidFill>
                  <a:schemeClr val="bg1"/>
                </a:solidFill>
              </a:rPr>
              <a:t>시퀀스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6290" y="163563"/>
            <a:ext cx="11735338" cy="65349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971367" y="2098782"/>
            <a:ext cx="1514180" cy="1466839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6666"/>
                </a:solidFill>
              </a:ln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71368" y="2438393"/>
            <a:ext cx="1517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6666"/>
                </a:solidFill>
              </a:rPr>
              <a:t>추가 </a:t>
            </a:r>
            <a:r>
              <a:rPr lang="ko-KR" altLang="en-US" sz="2400" b="1" dirty="0">
                <a:solidFill>
                  <a:srgbClr val="006666"/>
                </a:solidFill>
              </a:rPr>
              <a:t>활용</a:t>
            </a:r>
            <a:endParaRPr lang="en-US" altLang="ko-KR" sz="2400" b="1" dirty="0">
              <a:solidFill>
                <a:srgbClr val="006666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006666"/>
                </a:solidFill>
              </a:rPr>
              <a:t>데이터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20968" y="2098783"/>
            <a:ext cx="35842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생체 센서 데이터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수면 패턴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맥박수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식단 관련 데이터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일일 식단 데이터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음식 별 영양소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진료 예약 데이터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각 병원의 예약 데이터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86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4176</TotalTime>
  <Words>819</Words>
  <Application>Microsoft Office PowerPoint</Application>
  <PresentationFormat>와이드스크린</PresentationFormat>
  <Paragraphs>188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맑은고딕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SWKang</cp:lastModifiedBy>
  <cp:revision>185</cp:revision>
  <cp:lastPrinted>2018-06-08T02:47:58Z</cp:lastPrinted>
  <dcterms:created xsi:type="dcterms:W3CDTF">2018-04-07T12:19:19Z</dcterms:created>
  <dcterms:modified xsi:type="dcterms:W3CDTF">2018-06-08T02:48:13Z</dcterms:modified>
</cp:coreProperties>
</file>