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59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66FF"/>
    <a:srgbClr val="FFFFCC"/>
    <a:srgbClr val="CCFFFF"/>
    <a:srgbClr val="FFCC99"/>
    <a:srgbClr val="FF0000"/>
    <a:srgbClr val="FFFF66"/>
    <a:srgbClr val="3333CC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82288" autoAdjust="0"/>
  </p:normalViewPr>
  <p:slideViewPr>
    <p:cSldViewPr>
      <p:cViewPr varScale="1">
        <p:scale>
          <a:sx n="66" d="100"/>
          <a:sy n="66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Relationship Id="rId3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6" Type="http://schemas.openxmlformats.org/officeDocument/2006/relationships/image" Target="../media/image74.wmf"/><Relationship Id="rId7" Type="http://schemas.openxmlformats.org/officeDocument/2006/relationships/image" Target="../media/image75.wmf"/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28BE00C-ED30-4E28-9616-007CF6D46F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9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8607B-8436-48DE-8A3E-9579F8BC640D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1"/>
            <a:ext cx="5033085" cy="4114587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6160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738" y="333375"/>
            <a:ext cx="8532812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738" y="1341438"/>
            <a:ext cx="8537575" cy="2482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2738" y="3976688"/>
            <a:ext cx="8537575" cy="2482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804025" y="0"/>
            <a:ext cx="2339975" cy="2873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</a:t>
            </a:r>
            <a:fld id="{7B4BBEF2-9AF8-4903-8036-2473A91CE6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4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738" y="333375"/>
            <a:ext cx="8532812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12738" y="1341438"/>
            <a:ext cx="8537575" cy="2482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12738" y="3976688"/>
            <a:ext cx="8537575" cy="2482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804025" y="0"/>
            <a:ext cx="2339975" cy="2873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</a:t>
            </a:r>
            <a:fld id="{8DFEECBF-6127-4F62-A040-46C53DF839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>
                <a:defRPr/>
              </a:pPr>
              <a:t>‹#›</a:t>
            </a:fld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83A0895-AE28-402F-AF43-64AFCB579D3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312738" y="1052513"/>
            <a:ext cx="4192587" cy="5472112"/>
          </a:xfrm>
        </p:spPr>
        <p:txBody>
          <a:bodyPr/>
          <a:lstStyle>
            <a:lvl1pPr latinLnBrk="0">
              <a:defRPr sz="2400"/>
            </a:lvl1pPr>
            <a:lvl2pPr marL="628650" indent="-269875" latinLnBrk="0">
              <a:defRPr sz="2000"/>
            </a:lvl2pPr>
            <a:lvl3pPr marL="804863" indent="-176213" latinLnBrk="0">
              <a:defRPr sz="1800"/>
            </a:lvl3pPr>
            <a:lvl4pPr marL="1074738" indent="-269875" latinLnBrk="0">
              <a:defRPr sz="1800"/>
            </a:lvl4pPr>
            <a:lvl5pPr marL="1258888" indent="-18415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800"/>
            </a:lvl4pPr>
            <a:lvl5pPr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BD34669E-FA00-41F1-9761-938B4BBD1D7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3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851F7B5-9342-4467-9E9C-68525BEF8B5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E2648F18-AF5E-4FD5-B87B-EB622E5931E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 hasCustomPrompt="1"/>
          </p:nvPr>
        </p:nvSpPr>
        <p:spPr>
          <a:xfrm>
            <a:off x="312738" y="1052736"/>
            <a:ext cx="4192587" cy="54726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804863" indent="-176213">
              <a:defRPr sz="1800"/>
            </a:lvl3pPr>
            <a:lvl4pPr marL="987425" indent="-182563">
              <a:defRPr sz="1800"/>
            </a:lvl4pPr>
            <a:lvl5pPr marL="1163638" indent="-176213">
              <a:defRPr sz="18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7725" y="1052736"/>
            <a:ext cx="4192588" cy="5472608"/>
          </a:xfrm>
        </p:spPr>
        <p:txBody>
          <a:bodyPr/>
          <a:lstStyle>
            <a:lvl1pPr>
              <a:defRPr sz="2400"/>
            </a:lvl1pPr>
          </a:lstStyle>
          <a:p>
            <a:endParaRPr lang="ko-KR" alt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D9958E03-D468-4641-95A2-C406E208ED28}" type="slidenum">
              <a:rPr lang="en-US" altLang="ko-KR" smtClean="0">
                <a:cs typeface="Calibri" pitchFamily="34" charset="0"/>
              </a:rPr>
              <a:pPr>
                <a:defRPr/>
              </a:pPr>
              <a:t>‹#›</a:t>
            </a:fld>
            <a:endParaRPr lang="en-US" altLang="ko-KR" dirty="0">
              <a:cs typeface="Calibri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9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738" y="333375"/>
            <a:ext cx="8532812" cy="7921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12738" y="1341438"/>
            <a:ext cx="4192587" cy="5118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341438"/>
            <a:ext cx="4192588" cy="51181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804025" y="0"/>
            <a:ext cx="2339975" cy="2873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</a:t>
            </a:r>
            <a:fld id="{63CFBA5D-2E97-49E9-AC98-BCA0CB1694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0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807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 </a:t>
            </a:r>
            <a:fld id="{C7155DEA-8114-45F6-B879-E8691A289B7F}" type="slidenum">
              <a:rPr lang="en-US" altLang="ko-KR" smtClean="0"/>
              <a:pPr/>
              <a:t>‹#›</a:t>
            </a:fld>
            <a:endParaRPr lang="en-US" altLang="ko-K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charset="-127"/>
            </a:endParaRPr>
          </a:p>
        </p:txBody>
      </p:sp>
      <p:pic>
        <p:nvPicPr>
          <p:cNvPr id="3078" name="Picture 7" descr="KU_UI_Mark"/>
          <p:cNvPicPr>
            <a:picLocks noChangeAspect="1" noChangeArrowheads="1"/>
          </p:cNvPicPr>
          <p:nvPr userDrawn="1"/>
        </p:nvPicPr>
        <p:blipFill>
          <a:blip r:embed="rId13"/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89" r:id="rId5"/>
    <p:sldLayoutId id="2147483778" r:id="rId6"/>
    <p:sldLayoutId id="2147483779" r:id="rId7"/>
    <p:sldLayoutId id="2147483788" r:id="rId8"/>
    <p:sldLayoutId id="2147483790" r:id="rId9"/>
    <p:sldLayoutId id="2147483791" r:id="rId10"/>
    <p:sldLayoutId id="214748379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Calibri" pitchFamily="34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8650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400">
          <a:solidFill>
            <a:schemeClr val="tx1"/>
          </a:solidFill>
          <a:latin typeface="Calibri" pitchFamily="34" charset="0"/>
          <a:ea typeface="+mn-ea"/>
        </a:defRPr>
      </a:lvl2pPr>
      <a:lvl3pPr marL="900113" indent="-2714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Calibri" pitchFamily="34" charset="0"/>
          <a:ea typeface="+mn-ea"/>
        </a:defRPr>
      </a:lvl3pPr>
      <a:lvl4pPr marL="1163638" indent="-2635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itchFamily="34" charset="0"/>
          <a:ea typeface="+mn-ea"/>
        </a:defRPr>
      </a:lvl4pPr>
      <a:lvl5pPr marL="1433513" indent="-2698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5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1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5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5.png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67.emf"/><Relationship Id="rId5" Type="http://schemas.openxmlformats.org/officeDocument/2006/relationships/image" Target="../media/image68.jpe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wmf"/><Relationship Id="rId12" Type="http://schemas.openxmlformats.org/officeDocument/2006/relationships/oleObject" Target="../embeddings/oleObject53.bin"/><Relationship Id="rId13" Type="http://schemas.openxmlformats.org/officeDocument/2006/relationships/image" Target="../media/image73.wmf"/><Relationship Id="rId14" Type="http://schemas.openxmlformats.org/officeDocument/2006/relationships/oleObject" Target="../embeddings/oleObject54.bin"/><Relationship Id="rId15" Type="http://schemas.openxmlformats.org/officeDocument/2006/relationships/image" Target="../media/image74.wmf"/><Relationship Id="rId16" Type="http://schemas.openxmlformats.org/officeDocument/2006/relationships/oleObject" Target="../embeddings/oleObject55.bin"/><Relationship Id="rId17" Type="http://schemas.openxmlformats.org/officeDocument/2006/relationships/image" Target="../media/image75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76.jpeg"/><Relationship Id="rId4" Type="http://schemas.openxmlformats.org/officeDocument/2006/relationships/oleObject" Target="../embeddings/oleObject49.bin"/><Relationship Id="rId5" Type="http://schemas.openxmlformats.org/officeDocument/2006/relationships/image" Target="../media/image69.w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71.wmf"/><Relationship Id="rId10" Type="http://schemas.openxmlformats.org/officeDocument/2006/relationships/oleObject" Target="../embeddings/oleObject5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eg"/><Relationship Id="rId3" Type="http://schemas.openxmlformats.org/officeDocument/2006/relationships/image" Target="../media/image7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79.png"/><Relationship Id="rId5" Type="http://schemas.openxmlformats.org/officeDocument/2006/relationships/oleObject" Target="../embeddings/oleObject57.bin"/><Relationship Id="rId6" Type="http://schemas.openxmlformats.org/officeDocument/2006/relationships/image" Target="../media/image80.png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81.png"/><Relationship Id="rId5" Type="http://schemas.openxmlformats.org/officeDocument/2006/relationships/oleObject" Target="../embeddings/oleObject59.bin"/><Relationship Id="rId6" Type="http://schemas.openxmlformats.org/officeDocument/2006/relationships/image" Target="../media/image82.png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Chapter 3.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Gate-Level Minimization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9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Why the funny ordering?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>
                <a:ea typeface="굴림" charset="-127"/>
              </a:rPr>
              <a:t>With this ordering, any group of 2, 4 or 8 adjacent squares on the map contains common literals that can be factored out.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>
                <a:latin typeface="Comic Sans MS"/>
                <a:ea typeface="굴림" charset="-127"/>
              </a:rPr>
              <a:t>“</a:t>
            </a:r>
            <a:r>
              <a:rPr lang="en-US" altLang="ko-KR" sz="2400" dirty="0">
                <a:ea typeface="굴림" charset="-127"/>
              </a:rPr>
              <a:t>Adjacency</a:t>
            </a:r>
            <a:r>
              <a:rPr lang="en-US" altLang="ko-KR" sz="2400" dirty="0">
                <a:latin typeface="Comic Sans MS"/>
                <a:ea typeface="굴림" charset="-127"/>
              </a:rPr>
              <a:t>”</a:t>
            </a:r>
            <a:r>
              <a:rPr lang="en-US" altLang="ko-KR" sz="2400" dirty="0">
                <a:ea typeface="굴림" charset="-127"/>
              </a:rPr>
              <a:t> includes wrapping around the left and right sides: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We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ll use this property of adjacent squares to do our simplifications.</a:t>
            </a:r>
          </a:p>
        </p:txBody>
      </p:sp>
      <p:sp>
        <p:nvSpPr>
          <p:cNvPr id="1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FF71445-0309-4D4D-AAFA-D4DFBC2FE15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105400" y="2132856"/>
            <a:ext cx="1647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001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</a:rPr>
              <a:t>	x’y’z + x’yz</a:t>
            </a:r>
            <a:endParaRPr kumimoji="0" lang="en-US" altLang="ko-KR" sz="180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=	x’z(y’ + y)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=	x’z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 1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=	x’z</a:t>
            </a:r>
            <a:endParaRPr kumimoji="0" lang="en-US" altLang="ko-KR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5029200" y="4037856"/>
            <a:ext cx="320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14300" algn="l" latinLnBrk="1"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5854700" algn="l" latinLnBrk="1"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5969000" algn="l" latinLnBrk="1"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6083300" algn="l" latinLnBrk="1"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6540500"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6997700"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7454900"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7912100"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2740025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1" eaLnBrk="0" latinLnBrk="0" hangingPunct="0"/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	x’y’z’ + xy’z’ + x’yz’ + xyz’</a:t>
            </a:r>
            <a:endParaRPr kumimoji="0" lang="en-US" altLang="ko-KR" sz="1800">
              <a:latin typeface="Comic Sans MS" pitchFamily="66" charset="0"/>
            </a:endParaRPr>
          </a:p>
          <a:p>
            <a:pPr lvl="1" eaLnBrk="0" latinLnBrk="0" hangingPunct="0"/>
            <a:r>
              <a:rPr kumimoji="0" lang="en-US" altLang="ko-KR" sz="1800">
                <a:latin typeface="Comic Sans MS" pitchFamily="66" charset="0"/>
              </a:rPr>
              <a:t>=	z’(x’y’ + xy’ + x’y + xy)</a:t>
            </a:r>
          </a:p>
          <a:p>
            <a:pPr lvl="1" eaLnBrk="0" latinLnBrk="0" hangingPunct="0"/>
            <a:r>
              <a:rPr kumimoji="0" lang="en-US" altLang="ko-KR" sz="1800">
                <a:latin typeface="Comic Sans MS" pitchFamily="66" charset="0"/>
              </a:rPr>
              <a:t>=	z’(y’(x’ + x) + y(x’ + x))</a:t>
            </a:r>
          </a:p>
          <a:p>
            <a:pPr lvl="1" eaLnBrk="0" latinLnBrk="0" hangingPunct="0"/>
            <a:r>
              <a:rPr kumimoji="0" lang="en-US" altLang="ko-KR" sz="1800">
                <a:latin typeface="Comic Sans MS" pitchFamily="66" charset="0"/>
              </a:rPr>
              <a:t>=	z’(y’+y)</a:t>
            </a:r>
          </a:p>
          <a:p>
            <a:pPr lvl="1" eaLnBrk="0" latinLnBrk="0" hangingPunct="0"/>
            <a:r>
              <a:rPr kumimoji="0" lang="en-US" altLang="ko-KR" sz="1800">
                <a:latin typeface="Comic Sans MS" pitchFamily="66" charset="0"/>
              </a:rPr>
              <a:t>=	z’</a:t>
            </a:r>
          </a:p>
        </p:txBody>
      </p:sp>
      <p:grpSp>
        <p:nvGrpSpPr>
          <p:cNvPr id="237574" name="Group 6"/>
          <p:cNvGrpSpPr>
            <a:grpSpLocks/>
          </p:cNvGrpSpPr>
          <p:nvPr/>
        </p:nvGrpSpPr>
        <p:grpSpPr bwMode="auto">
          <a:xfrm>
            <a:off x="1066800" y="2132856"/>
            <a:ext cx="3608388" cy="1458913"/>
            <a:chOff x="672" y="1056"/>
            <a:chExt cx="2273" cy="919"/>
          </a:xfrm>
        </p:grpSpPr>
        <p:graphicFrame>
          <p:nvGraphicFramePr>
            <p:cNvPr id="237575" name="Object 7"/>
            <p:cNvGraphicFramePr>
              <a:graphicFrameLocks/>
            </p:cNvGraphicFramePr>
            <p:nvPr/>
          </p:nvGraphicFramePr>
          <p:xfrm>
            <a:off x="672" y="1056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Document" r:id="rId3" imgW="3610440" imgH="1456920" progId="Word.Document.8">
                    <p:embed/>
                  </p:oleObj>
                </mc:Choice>
                <mc:Fallback>
                  <p:oleObj name="Document" r:id="rId3" imgW="3610440" imgH="14569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56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1519" y="1266"/>
              <a:ext cx="821" cy="143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7577" name="Group 9"/>
          <p:cNvGrpSpPr>
            <a:grpSpLocks/>
          </p:cNvGrpSpPr>
          <p:nvPr/>
        </p:nvGrpSpPr>
        <p:grpSpPr bwMode="auto">
          <a:xfrm>
            <a:off x="1066800" y="4114056"/>
            <a:ext cx="3608388" cy="1458913"/>
            <a:chOff x="672" y="2304"/>
            <a:chExt cx="2273" cy="919"/>
          </a:xfrm>
        </p:grpSpPr>
        <p:graphicFrame>
          <p:nvGraphicFramePr>
            <p:cNvPr id="237578" name="Object 10"/>
            <p:cNvGraphicFramePr>
              <a:graphicFrameLocks/>
            </p:cNvGraphicFramePr>
            <p:nvPr/>
          </p:nvGraphicFramePr>
          <p:xfrm>
            <a:off x="672" y="2304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Document" r:id="rId5" imgW="3610440" imgH="1467720" progId="Word.Document.8">
                    <p:embed/>
                  </p:oleObj>
                </mc:Choice>
                <mc:Fallback>
                  <p:oleObj name="Document" r:id="rId5" imgW="3610440" imgH="14677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7579" name="Group 11"/>
            <p:cNvGrpSpPr>
              <a:grpSpLocks/>
            </p:cNvGrpSpPr>
            <p:nvPr/>
          </p:nvGrpSpPr>
          <p:grpSpPr bwMode="auto">
            <a:xfrm>
              <a:off x="958" y="2515"/>
              <a:ext cx="492" cy="327"/>
              <a:chOff x="958" y="2510"/>
              <a:chExt cx="492" cy="327"/>
            </a:xfrm>
          </p:grpSpPr>
          <p:sp>
            <p:nvSpPr>
              <p:cNvPr id="237580" name="Line 12"/>
              <p:cNvSpPr>
                <a:spLocks noChangeShapeType="1"/>
              </p:cNvSpPr>
              <p:nvPr/>
            </p:nvSpPr>
            <p:spPr bwMode="auto">
              <a:xfrm>
                <a:off x="958" y="2510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1" name="Line 13"/>
              <p:cNvSpPr>
                <a:spLocks noChangeShapeType="1"/>
              </p:cNvSpPr>
              <p:nvPr/>
            </p:nvSpPr>
            <p:spPr bwMode="auto">
              <a:xfrm>
                <a:off x="966" y="283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2" name="Line 14"/>
              <p:cNvSpPr>
                <a:spLocks noChangeShapeType="1"/>
              </p:cNvSpPr>
              <p:nvPr/>
            </p:nvSpPr>
            <p:spPr bwMode="auto">
              <a:xfrm>
                <a:off x="1435" y="2513"/>
                <a:ext cx="5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7583" name="Group 15"/>
            <p:cNvGrpSpPr>
              <a:grpSpLocks/>
            </p:cNvGrpSpPr>
            <p:nvPr/>
          </p:nvGrpSpPr>
          <p:grpSpPr bwMode="auto">
            <a:xfrm>
              <a:off x="2404" y="2517"/>
              <a:ext cx="487" cy="327"/>
              <a:chOff x="2399" y="2517"/>
              <a:chExt cx="487" cy="327"/>
            </a:xfrm>
          </p:grpSpPr>
          <p:sp>
            <p:nvSpPr>
              <p:cNvPr id="237584" name="Line 16"/>
              <p:cNvSpPr>
                <a:spLocks noChangeShapeType="1"/>
              </p:cNvSpPr>
              <p:nvPr/>
            </p:nvSpPr>
            <p:spPr bwMode="auto">
              <a:xfrm flipH="1">
                <a:off x="2399" y="251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5" name="Line 17"/>
              <p:cNvSpPr>
                <a:spLocks noChangeShapeType="1"/>
              </p:cNvSpPr>
              <p:nvPr/>
            </p:nvSpPr>
            <p:spPr bwMode="auto">
              <a:xfrm flipH="1">
                <a:off x="2402" y="2844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7586" name="Line 18"/>
              <p:cNvSpPr>
                <a:spLocks noChangeShapeType="1"/>
              </p:cNvSpPr>
              <p:nvPr/>
            </p:nvSpPr>
            <p:spPr bwMode="auto">
              <a:xfrm>
                <a:off x="2406" y="2520"/>
                <a:ext cx="1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90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Example K-map simplification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342900" indent="-342900">
              <a:tabLst>
                <a:tab pos="1604963" algn="l"/>
                <a:tab pos="2165350" algn="l"/>
              </a:tabLst>
            </a:pPr>
            <a:r>
              <a:rPr lang="en-US" altLang="ko-KR" sz="2000" dirty="0">
                <a:ea typeface="굴림" charset="-127"/>
              </a:rPr>
              <a:t>Let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consider simplifying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f(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x,y,z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) =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000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z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000" dirty="0" err="1">
                <a:solidFill>
                  <a:srgbClr val="3333FF"/>
                </a:solidFill>
                <a:ea typeface="굴림" charset="-127"/>
              </a:rPr>
              <a:t>xz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>
              <a:tabLst>
                <a:tab pos="1604963" algn="l"/>
                <a:tab pos="2165350" algn="l"/>
              </a:tabLst>
            </a:pPr>
            <a:r>
              <a:rPr lang="en-US" altLang="ko-KR" sz="2000" dirty="0">
                <a:ea typeface="굴림" charset="-127"/>
              </a:rPr>
              <a:t>First, you should convert the expression into a sum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form, if 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not already. </a:t>
            </a:r>
          </a:p>
          <a:p>
            <a:pPr marL="742950" lvl="1" indent="-285750">
              <a:tabLst>
                <a:tab pos="1604963" algn="l"/>
                <a:tab pos="2165350" algn="l"/>
              </a:tabLst>
            </a:pPr>
            <a:r>
              <a:rPr lang="en-US" altLang="ko-KR" sz="1800" dirty="0">
                <a:ea typeface="굴림" charset="-127"/>
              </a:rPr>
              <a:t>The easiest way to do this is to make a truth table for the function, and then read off the </a:t>
            </a:r>
            <a:r>
              <a:rPr lang="en-US" altLang="ko-KR" sz="1800" dirty="0" err="1">
                <a:ea typeface="굴림" charset="-127"/>
              </a:rPr>
              <a:t>minterms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marL="742950" lvl="1" indent="-285750">
              <a:tabLst>
                <a:tab pos="1604963" algn="l"/>
                <a:tab pos="2165350" algn="l"/>
              </a:tabLst>
            </a:pPr>
            <a:r>
              <a:rPr lang="en-US" altLang="ko-KR" sz="1800" dirty="0">
                <a:ea typeface="굴림" charset="-127"/>
              </a:rPr>
              <a:t>You can either write out the literals or use the </a:t>
            </a:r>
            <a:r>
              <a:rPr lang="en-US" altLang="ko-KR" sz="1800" dirty="0" err="1">
                <a:ea typeface="굴림" charset="-127"/>
              </a:rPr>
              <a:t>minterm</a:t>
            </a:r>
            <a:r>
              <a:rPr lang="en-US" altLang="ko-KR" sz="1800" dirty="0">
                <a:ea typeface="굴림" charset="-127"/>
              </a:rPr>
              <a:t> shorthand.</a:t>
            </a:r>
          </a:p>
          <a:p>
            <a:pPr marL="342900" indent="-342900">
              <a:tabLst>
                <a:tab pos="1604963" algn="l"/>
                <a:tab pos="2165350" algn="l"/>
              </a:tabLst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Here is the truth table and sum of </a:t>
            </a:r>
            <a:r>
              <a:rPr lang="en-US" altLang="ko-KR" sz="2000" dirty="0" err="1">
                <a:ea typeface="굴림" charset="-127"/>
                <a:sym typeface="Symbol" pitchFamily="18" charset="2"/>
              </a:rPr>
              <a:t>minterms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for our example:	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2187DFF-E978-4B7B-ACDB-80A889AE3CE0}" type="slidenum">
              <a:rPr lang="en-US" altLang="ko-KR"/>
              <a:pPr/>
              <a:t>11</a:t>
            </a:fld>
            <a:endParaRPr lang="en-US" altLang="ko-KR"/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1371600" y="3716338"/>
            <a:ext cx="6400800" cy="2857500"/>
            <a:chOff x="960" y="2086"/>
            <a:chExt cx="4032" cy="1800"/>
          </a:xfrm>
        </p:grpSpPr>
        <p:graphicFrame>
          <p:nvGraphicFramePr>
            <p:cNvPr id="238597" name="Object 5"/>
            <p:cNvGraphicFramePr>
              <a:graphicFrameLocks noChangeAspect="1"/>
            </p:cNvGraphicFramePr>
            <p:nvPr/>
          </p:nvGraphicFramePr>
          <p:xfrm>
            <a:off x="960" y="2086"/>
            <a:ext cx="1403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Document" r:id="rId3" imgW="2226240" imgH="2857680" progId="Word.Document.8">
                    <p:embed/>
                  </p:oleObj>
                </mc:Choice>
                <mc:Fallback>
                  <p:oleObj name="Document" r:id="rId3" imgW="2226240" imgH="28576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86"/>
                          <a:ext cx="1403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8598" name="Text Box 6"/>
            <p:cNvSpPr txBox="1">
              <a:spLocks noChangeArrowheads="1"/>
            </p:cNvSpPr>
            <p:nvPr/>
          </p:nvSpPr>
          <p:spPr bwMode="auto">
            <a:xfrm>
              <a:off x="2592" y="2784"/>
              <a:ext cx="24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latinLnBrk="1"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 latinLnBrk="1"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 latinLnBrk="1"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 latinLnBrk="1"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 latinLnBrk="1"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f(x,y,z)	= 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x’y’z</a:t>
              </a:r>
              <a:r>
                <a:rPr kumimoji="0" lang="en-US" altLang="ko-KR" sz="1800">
                  <a:latin typeface="Comic Sans MS" pitchFamily="66" charset="0"/>
                </a:rPr>
                <a:t>	+ 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xy’z</a:t>
              </a:r>
              <a:r>
                <a:rPr kumimoji="0" lang="en-US" altLang="ko-KR" sz="1800">
                  <a:latin typeface="Comic Sans MS" pitchFamily="66" charset="0"/>
                </a:rPr>
                <a:t>	+ </a:t>
              </a:r>
              <a:r>
                <a:rPr kumimoji="0"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xyz’</a:t>
              </a:r>
              <a:r>
                <a:rPr kumimoji="0" lang="en-US" altLang="ko-KR" sz="1800">
                  <a:latin typeface="Comic Sans MS" pitchFamily="66" charset="0"/>
                </a:rPr>
                <a:t>	+ </a:t>
              </a:r>
              <a:r>
                <a:rPr kumimoji="0"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xyz</a:t>
              </a:r>
              <a:endParaRPr kumimoji="0" lang="en-US" altLang="ko-KR" sz="1800">
                <a:latin typeface="Comic Sans MS" pitchFamily="66" charset="0"/>
              </a:endParaRPr>
            </a:p>
            <a:p>
              <a:pPr eaLnBrk="0" latinLnBrk="0" hangingPunct="0"/>
              <a:r>
                <a:rPr kumimoji="0" lang="en-US" altLang="ko-KR" sz="1800">
                  <a:latin typeface="Comic Sans MS" pitchFamily="66" charset="0"/>
                </a:rPr>
                <a:t>	= 	</a:t>
              </a:r>
              <a:r>
                <a:rPr kumimoji="0"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m</a:t>
              </a:r>
              <a:r>
                <a:rPr kumimoji="0" lang="en-US" altLang="ko-KR" sz="1800" baseline="-250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kumimoji="0" lang="en-US" altLang="ko-KR" sz="1800">
                  <a:latin typeface="Comic Sans MS" pitchFamily="66" charset="0"/>
                </a:rPr>
                <a:t>	+	</a:t>
              </a:r>
              <a:r>
                <a:rPr kumimoji="0"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m</a:t>
              </a:r>
              <a:r>
                <a:rPr kumimoji="0" lang="en-US" altLang="ko-KR" sz="1800" baseline="-25000">
                  <a:solidFill>
                    <a:srgbClr val="FF33CC"/>
                  </a:solidFill>
                  <a:latin typeface="Comic Sans MS" pitchFamily="66" charset="0"/>
                </a:rPr>
                <a:t>5</a:t>
              </a:r>
              <a:r>
                <a:rPr kumimoji="0" lang="en-US" altLang="ko-KR" sz="1800">
                  <a:latin typeface="Comic Sans MS" pitchFamily="66" charset="0"/>
                </a:rPr>
                <a:t>	+	</a:t>
              </a:r>
              <a:r>
                <a:rPr kumimoji="0"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m</a:t>
              </a:r>
              <a:r>
                <a:rPr kumimoji="0" lang="en-US" altLang="ko-KR" sz="1800" baseline="-25000">
                  <a:solidFill>
                    <a:srgbClr val="FF0033"/>
                  </a:solidFill>
                  <a:latin typeface="Comic Sans MS" pitchFamily="66" charset="0"/>
                </a:rPr>
                <a:t>6</a:t>
              </a:r>
              <a:r>
                <a:rPr kumimoji="0" lang="en-US" altLang="ko-KR" sz="1800">
                  <a:latin typeface="Comic Sans MS" pitchFamily="66" charset="0"/>
                </a:rPr>
                <a:t>	+	</a:t>
              </a:r>
              <a:r>
                <a:rPr kumimoji="0"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m</a:t>
              </a:r>
              <a:r>
                <a:rPr kumimoji="0" lang="en-US" altLang="ko-KR" sz="1800" baseline="-25000">
                  <a:solidFill>
                    <a:srgbClr val="336600"/>
                  </a:solidFill>
                  <a:latin typeface="Comic Sans MS" pitchFamily="66" charset="0"/>
                </a:rPr>
                <a:t>7</a:t>
              </a:r>
              <a:endParaRPr kumimoji="0" lang="en-US" altLang="ko-KR" sz="1800" baseline="-250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0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1B51EF7-A2EA-4C11-94C6-7AA31945B25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Unsimplifying expressions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400">
                <a:ea typeface="굴림" charset="-127"/>
              </a:rPr>
              <a:t>You can also convert the expression to a sum of minterms with Boolean algebra.</a:t>
            </a:r>
          </a:p>
          <a:p>
            <a:pPr marL="742950" lvl="1" indent="-285750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000">
                <a:ea typeface="굴림" charset="-127"/>
              </a:rPr>
              <a:t>Apply the distributive law in reverse to add in missing variables.</a:t>
            </a:r>
          </a:p>
          <a:p>
            <a:pPr marL="742950" lvl="1" indent="-285750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000">
                <a:ea typeface="굴림" charset="-127"/>
              </a:rPr>
              <a:t>Very few people actually do this, but it</a:t>
            </a:r>
            <a:r>
              <a:rPr lang="en-US" altLang="ko-KR" sz="2000">
                <a:latin typeface="Comic Sans MS"/>
                <a:ea typeface="굴림" charset="-127"/>
              </a:rPr>
              <a:t>’</a:t>
            </a:r>
            <a:r>
              <a:rPr lang="en-US" altLang="ko-KR" sz="2000">
                <a:ea typeface="굴림" charset="-127"/>
              </a:rPr>
              <a:t>s occasionally useful.</a:t>
            </a:r>
          </a:p>
          <a:p>
            <a:pPr marL="742950" lvl="1" indent="-285750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742950" lvl="1" indent="-285750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742950" lvl="1" indent="-285750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742950" lvl="1" indent="-285750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742950" lvl="1" indent="-285750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ko-KR" sz="2000">
              <a:ea typeface="굴림" charset="-127"/>
              <a:sym typeface="Symbol" pitchFamily="18" charset="2"/>
            </a:endParaRPr>
          </a:p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400">
                <a:ea typeface="굴림" charset="-127"/>
                <a:sym typeface="Symbol" pitchFamily="18" charset="2"/>
              </a:rPr>
              <a:t>In both cases, we</a:t>
            </a:r>
            <a:r>
              <a:rPr lang="en-US" altLang="ko-KR" sz="2400">
                <a:latin typeface="Comic Sans MS"/>
                <a:ea typeface="굴림" charset="-127"/>
                <a:sym typeface="Symbol" pitchFamily="18" charset="2"/>
              </a:rPr>
              <a:t>’</a:t>
            </a:r>
            <a:r>
              <a:rPr lang="en-US" altLang="ko-KR" sz="2400">
                <a:ea typeface="굴림" charset="-127"/>
                <a:sym typeface="Symbol" pitchFamily="18" charset="2"/>
              </a:rPr>
              <a:t>re actually </a:t>
            </a:r>
            <a:r>
              <a:rPr lang="en-US" altLang="ko-KR" sz="2400">
                <a:latin typeface="Comic Sans MS"/>
                <a:ea typeface="굴림" charset="-127"/>
                <a:sym typeface="Symbol" pitchFamily="18" charset="2"/>
              </a:rPr>
              <a:t>“</a:t>
            </a:r>
            <a:r>
              <a:rPr lang="en-US" altLang="ko-KR" sz="2400">
                <a:ea typeface="굴림" charset="-127"/>
                <a:sym typeface="Symbol" pitchFamily="18" charset="2"/>
              </a:rPr>
              <a:t>unsimplifying</a:t>
            </a:r>
            <a:r>
              <a:rPr lang="en-US" altLang="ko-KR" sz="2400">
                <a:latin typeface="Comic Sans MS"/>
                <a:ea typeface="굴림" charset="-127"/>
                <a:sym typeface="Symbol" pitchFamily="18" charset="2"/>
              </a:rPr>
              <a:t>”</a:t>
            </a:r>
            <a:r>
              <a:rPr lang="en-US" altLang="ko-KR" sz="2400">
                <a:ea typeface="굴림" charset="-127"/>
                <a:sym typeface="Symbol" pitchFamily="18" charset="2"/>
              </a:rPr>
              <a:t> our example expression.</a:t>
            </a:r>
          </a:p>
          <a:p>
            <a:pPr marL="742950" lvl="1" indent="-285750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The resulting expression is larger than the original one!</a:t>
            </a:r>
          </a:p>
          <a:p>
            <a:pPr marL="742950" lvl="1" indent="-285750">
              <a:tabLst>
                <a:tab pos="803275" algn="l"/>
                <a:tab pos="1604963" algn="l"/>
                <a:tab pos="2165350" algn="l"/>
              </a:tabLst>
            </a:pPr>
            <a:r>
              <a:rPr lang="en-US" altLang="ko-KR" sz="2000">
                <a:ea typeface="굴림" charset="-127"/>
                <a:sym typeface="Symbol" pitchFamily="18" charset="2"/>
              </a:rPr>
              <a:t>But having all the individual minterms makes it easy to combine them together with the K-map.</a:t>
            </a:r>
            <a:endParaRPr lang="en-US" altLang="ko-KR" sz="2000">
              <a:ea typeface="굴림" charset="-127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371600" y="2924944"/>
            <a:ext cx="6372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1370013" latinLnBrk="1"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defTabSz="1370013" latinLnBrk="1"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defTabSz="1370013" latinLnBrk="1"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defTabSz="1370013" latinLnBrk="1"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defTabSz="1370013" latinLnBrk="1"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1370013" fontAlgn="base">
              <a:spcBef>
                <a:spcPct val="0"/>
              </a:spcBef>
              <a:spcAft>
                <a:spcPct val="0"/>
              </a:spcAft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1370013" fontAlgn="base">
              <a:spcBef>
                <a:spcPct val="0"/>
              </a:spcBef>
              <a:spcAft>
                <a:spcPct val="0"/>
              </a:spcAft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1370013" fontAlgn="base">
              <a:spcBef>
                <a:spcPct val="0"/>
              </a:spcBef>
              <a:spcAft>
                <a:spcPct val="0"/>
              </a:spcAft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1370013" fontAlgn="base">
              <a:spcBef>
                <a:spcPct val="0"/>
              </a:spcBef>
              <a:spcAft>
                <a:spcPct val="0"/>
              </a:spcAft>
              <a:tabLst>
                <a:tab pos="137001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xy + y’z + xz = (xy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1) + (y’z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1) + (xz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1)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(xy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(z’ + z)) + (y’z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(x’ + x)) + (xz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</a:t>
            </a:r>
            <a:r>
              <a:rPr kumimoji="0" lang="en-US" altLang="ko-KR" sz="1800">
                <a:latin typeface="Comic Sans MS" pitchFamily="66" charset="0"/>
              </a:rPr>
              <a:t> (y’ + y))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(xyz’ + xyz) + (x’y’z + xy’z) + (xy’z + xyz)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xyz’ + xyz + x’y’z + xy’z</a:t>
            </a:r>
            <a:endParaRPr kumimoji="0" lang="en-US" altLang="ko-KR" sz="18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  <p:bldP spid="23962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6C42927-5E82-49CB-98C2-C085D76E825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Making the example K-map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>
                <a:ea typeface="굴림" charset="-127"/>
              </a:rPr>
              <a:t>Next up is drawing and filling in the K-map.</a:t>
            </a:r>
          </a:p>
          <a:p>
            <a:pPr lvl="1"/>
            <a:r>
              <a:rPr lang="en-US" altLang="ko-KR" sz="2000" dirty="0">
                <a:ea typeface="굴림" charset="-127"/>
              </a:rPr>
              <a:t>Put 1s in the map for each </a:t>
            </a:r>
            <a:r>
              <a:rPr lang="en-US" altLang="ko-KR" sz="2000" dirty="0" err="1">
                <a:ea typeface="굴림" charset="-127"/>
              </a:rPr>
              <a:t>minterm</a:t>
            </a:r>
            <a:r>
              <a:rPr lang="en-US" altLang="ko-KR" sz="2000" dirty="0">
                <a:ea typeface="굴림" charset="-127"/>
              </a:rPr>
              <a:t>, and 0s in the other squares.</a:t>
            </a:r>
          </a:p>
          <a:p>
            <a:pPr lvl="1"/>
            <a:r>
              <a:rPr lang="en-US" altLang="ko-KR" sz="2000" dirty="0">
                <a:ea typeface="굴림" charset="-127"/>
              </a:rPr>
              <a:t>You can use either the </a:t>
            </a:r>
            <a:r>
              <a:rPr lang="en-US" altLang="ko-KR" sz="2000" dirty="0" err="1">
                <a:ea typeface="굴림" charset="-127"/>
              </a:rPr>
              <a:t>minterm</a:t>
            </a:r>
            <a:r>
              <a:rPr lang="en-US" altLang="ko-KR" sz="2000" dirty="0">
                <a:ea typeface="굴림" charset="-127"/>
              </a:rPr>
              <a:t> products or the shorthand to show you where the 1s and 0s belong.</a:t>
            </a:r>
          </a:p>
          <a:p>
            <a:r>
              <a:rPr lang="en-US" altLang="ko-KR" sz="2400" dirty="0">
                <a:ea typeface="굴림" charset="-127"/>
              </a:rPr>
              <a:t>In our example, we can write f(</a:t>
            </a:r>
            <a:r>
              <a:rPr lang="en-US" altLang="ko-KR" sz="2400" dirty="0" err="1">
                <a:ea typeface="굴림" charset="-127"/>
              </a:rPr>
              <a:t>x,y,z</a:t>
            </a:r>
            <a:r>
              <a:rPr lang="en-US" altLang="ko-KR" sz="2400" dirty="0">
                <a:ea typeface="굴림" charset="-127"/>
              </a:rPr>
              <a:t>) in two equivalent ways.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In either case, the resulting K-map is shown below.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240644" name="Object 4"/>
          <p:cNvGraphicFramePr>
            <a:graphicFrameLocks/>
          </p:cNvGraphicFramePr>
          <p:nvPr/>
        </p:nvGraphicFramePr>
        <p:xfrm>
          <a:off x="2743200" y="5262563"/>
          <a:ext cx="36258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ocument" r:id="rId3" imgW="3630240" imgH="1409760" progId="Word.Document.8">
                  <p:embed/>
                </p:oleObj>
              </mc:Choice>
              <mc:Fallback>
                <p:oleObj name="Document" r:id="rId3" imgW="3630240" imgH="1409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62563"/>
                        <a:ext cx="36258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45" name="Group 5"/>
          <p:cNvGrpSpPr>
            <a:grpSpLocks/>
          </p:cNvGrpSpPr>
          <p:nvPr/>
        </p:nvGrpSpPr>
        <p:grpSpPr bwMode="auto">
          <a:xfrm>
            <a:off x="1143000" y="3140968"/>
            <a:ext cx="3660775" cy="1846262"/>
            <a:chOff x="627" y="1632"/>
            <a:chExt cx="2306" cy="1163"/>
          </a:xfrm>
        </p:grpSpPr>
        <p:graphicFrame>
          <p:nvGraphicFramePr>
            <p:cNvPr id="240646" name="Object 6"/>
            <p:cNvGraphicFramePr>
              <a:graphicFrameLocks/>
            </p:cNvGraphicFramePr>
            <p:nvPr/>
          </p:nvGraphicFramePr>
          <p:xfrm>
            <a:off x="627" y="1920"/>
            <a:ext cx="2306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Document" r:id="rId5" imgW="3648600" imgH="1386720" progId="Word.Document.8">
                    <p:embed/>
                  </p:oleObj>
                </mc:Choice>
                <mc:Fallback>
                  <p:oleObj name="Document" r:id="rId5" imgW="3648600" imgH="138672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1920"/>
                          <a:ext cx="2306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636" y="1632"/>
              <a:ext cx="2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f(x,y,z) = </a:t>
              </a:r>
              <a:r>
                <a:rPr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x’y’z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xy’z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xyz’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xyz</a:t>
              </a:r>
            </a:p>
          </p:txBody>
        </p:sp>
      </p:grpSp>
      <p:grpSp>
        <p:nvGrpSpPr>
          <p:cNvPr id="240648" name="Group 8"/>
          <p:cNvGrpSpPr>
            <a:grpSpLocks/>
          </p:cNvGrpSpPr>
          <p:nvPr/>
        </p:nvGrpSpPr>
        <p:grpSpPr bwMode="auto">
          <a:xfrm>
            <a:off x="5257800" y="3140968"/>
            <a:ext cx="3022600" cy="1803400"/>
            <a:chOff x="3120" y="1632"/>
            <a:chExt cx="1904" cy="1136"/>
          </a:xfrm>
        </p:grpSpPr>
        <p:graphicFrame>
          <p:nvGraphicFramePr>
            <p:cNvPr id="240649" name="Object 9"/>
            <p:cNvGraphicFramePr>
              <a:graphicFrameLocks/>
            </p:cNvGraphicFramePr>
            <p:nvPr/>
          </p:nvGraphicFramePr>
          <p:xfrm>
            <a:off x="3164" y="1920"/>
            <a:ext cx="181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Document" r:id="rId7" imgW="2889360" imgH="1342800" progId="Word.Document.8">
                    <p:embed/>
                  </p:oleObj>
                </mc:Choice>
                <mc:Fallback>
                  <p:oleObj name="Document" r:id="rId7" imgW="2889360" imgH="13428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920"/>
                          <a:ext cx="1817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50" name="Text Box 10"/>
            <p:cNvSpPr txBox="1">
              <a:spLocks noChangeArrowheads="1"/>
            </p:cNvSpPr>
            <p:nvPr/>
          </p:nvSpPr>
          <p:spPr bwMode="auto">
            <a:xfrm>
              <a:off x="3120" y="1632"/>
              <a:ext cx="19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f(x,y,z) = </a:t>
              </a:r>
              <a:r>
                <a:rPr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m</a:t>
              </a:r>
              <a:r>
                <a:rPr lang="en-US" altLang="ko-KR" sz="1800" baseline="-2500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m</a:t>
              </a:r>
              <a:r>
                <a:rPr lang="en-US" altLang="ko-KR" sz="1800" baseline="-25000">
                  <a:solidFill>
                    <a:srgbClr val="FF33CC"/>
                  </a:solidFill>
                  <a:latin typeface="Comic Sans MS" pitchFamily="66" charset="0"/>
                </a:rPr>
                <a:t>5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FF0033"/>
                  </a:solidFill>
                  <a:latin typeface="Comic Sans MS" pitchFamily="66" charset="0"/>
                </a:rPr>
                <a:t>m</a:t>
              </a:r>
              <a:r>
                <a:rPr lang="en-US" altLang="ko-KR" sz="1800" baseline="-25000">
                  <a:solidFill>
                    <a:srgbClr val="FF0033"/>
                  </a:solidFill>
                  <a:latin typeface="Comic Sans MS" pitchFamily="66" charset="0"/>
                </a:rPr>
                <a:t>6</a:t>
              </a:r>
              <a:r>
                <a:rPr lang="en-US" altLang="ko-KR" sz="1800">
                  <a:latin typeface="Comic Sans MS" pitchFamily="66" charset="0"/>
                </a:rPr>
                <a:t> + </a:t>
              </a:r>
              <a:r>
                <a:rPr lang="en-US" altLang="ko-KR" sz="1800">
                  <a:solidFill>
                    <a:srgbClr val="336600"/>
                  </a:solidFill>
                  <a:latin typeface="Comic Sans MS" pitchFamily="66" charset="0"/>
                </a:rPr>
                <a:t>m</a:t>
              </a:r>
              <a:r>
                <a:rPr lang="en-US" altLang="ko-KR" sz="1800" baseline="-25000">
                  <a:solidFill>
                    <a:srgbClr val="336600"/>
                  </a:solidFill>
                  <a:latin typeface="Comic Sans MS" pitchFamily="66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B7E4F14-0359-42D9-9F67-CABDBDF2E2B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K-maps from truth tables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You can also fill in the K-map directly from a truth table.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output in row </a:t>
            </a:r>
            <a:r>
              <a:rPr lang="en-US" altLang="ko-KR" sz="2000" i="1" dirty="0" err="1">
                <a:ea typeface="굴림" charset="-127"/>
              </a:rPr>
              <a:t>i</a:t>
            </a:r>
            <a:r>
              <a:rPr lang="en-US" altLang="ko-KR" sz="2000" dirty="0">
                <a:ea typeface="굴림" charset="-127"/>
              </a:rPr>
              <a:t> of the table goes into square </a:t>
            </a:r>
            <a:r>
              <a:rPr lang="en-US" altLang="ko-KR" sz="2000" i="1" dirty="0">
                <a:ea typeface="굴림" charset="-127"/>
              </a:rPr>
              <a:t>m</a:t>
            </a:r>
            <a:r>
              <a:rPr lang="en-US" altLang="ko-KR" sz="2000" i="1" baseline="-25000" dirty="0">
                <a:ea typeface="굴림" charset="-127"/>
              </a:rPr>
              <a:t>i</a:t>
            </a:r>
            <a:r>
              <a:rPr lang="en-US" altLang="ko-KR" sz="2000" dirty="0">
                <a:ea typeface="굴림" charset="-127"/>
              </a:rPr>
              <a:t> of the K-map.</a:t>
            </a:r>
          </a:p>
          <a:p>
            <a:pPr lvl="1"/>
            <a:r>
              <a:rPr lang="en-US" altLang="ko-KR" sz="2000" dirty="0">
                <a:ea typeface="굴림" charset="-127"/>
              </a:rPr>
              <a:t>Remember that the rightmost columns of the K-map are </a:t>
            </a:r>
            <a:r>
              <a:rPr lang="en-US" altLang="ko-KR" sz="2000" dirty="0">
                <a:latin typeface="Comic Sans MS"/>
                <a:ea typeface="굴림" charset="-127"/>
              </a:rPr>
              <a:t>“</a:t>
            </a:r>
            <a:r>
              <a:rPr lang="en-US" altLang="ko-KR" sz="2000" dirty="0">
                <a:ea typeface="굴림" charset="-127"/>
              </a:rPr>
              <a:t>switched.</a:t>
            </a:r>
            <a:r>
              <a:rPr lang="en-US" altLang="ko-KR" sz="2000" dirty="0">
                <a:latin typeface="Comic Sans MS"/>
                <a:ea typeface="굴림" charset="-127"/>
              </a:rPr>
              <a:t>”</a:t>
            </a:r>
            <a:endParaRPr lang="en-US" altLang="ko-KR" sz="2000" dirty="0">
              <a:ea typeface="굴림" charset="-127"/>
            </a:endParaRPr>
          </a:p>
        </p:txBody>
      </p:sp>
      <p:graphicFrame>
        <p:nvGraphicFramePr>
          <p:cNvPr id="241668" name="Object 4"/>
          <p:cNvGraphicFramePr>
            <a:graphicFrameLocks/>
          </p:cNvGraphicFramePr>
          <p:nvPr/>
        </p:nvGraphicFramePr>
        <p:xfrm>
          <a:off x="5867400" y="2636838"/>
          <a:ext cx="288448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문서" r:id="rId3" imgW="2886613" imgH="1344581" progId="Word.Document.8">
                  <p:embed/>
                </p:oleObj>
              </mc:Choice>
              <mc:Fallback>
                <p:oleObj name="문서" r:id="rId3" imgW="2886613" imgH="134458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36838"/>
                        <a:ext cx="2884488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1223963" y="2724150"/>
          <a:ext cx="23241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Document" r:id="rId5" imgW="2325240" imgH="4133880" progId="Word.Document.8">
                  <p:embed/>
                </p:oleObj>
              </mc:Choice>
              <mc:Fallback>
                <p:oleObj name="Document" r:id="rId5" imgW="2325240" imgH="4133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724150"/>
                        <a:ext cx="23241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/>
          </p:cNvGraphicFramePr>
          <p:nvPr/>
        </p:nvGraphicFramePr>
        <p:xfrm>
          <a:off x="3505200" y="4173538"/>
          <a:ext cx="36258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문서" r:id="rId7" imgW="3607368" imgH="1414532" progId="Word.Document.8">
                  <p:embed/>
                </p:oleObj>
              </mc:Choice>
              <mc:Fallback>
                <p:oleObj name="문서" r:id="rId7" imgW="3607368" imgH="141453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73538"/>
                        <a:ext cx="36258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71" name="Group 7"/>
          <p:cNvGrpSpPr>
            <a:grpSpLocks/>
          </p:cNvGrpSpPr>
          <p:nvPr/>
        </p:nvGrpSpPr>
        <p:grpSpPr bwMode="auto">
          <a:xfrm>
            <a:off x="3429000" y="3182938"/>
            <a:ext cx="990600" cy="1219200"/>
            <a:chOff x="2256" y="1872"/>
            <a:chExt cx="624" cy="768"/>
          </a:xfrm>
        </p:grpSpPr>
        <p:sp>
          <p:nvSpPr>
            <p:cNvPr id="241672" name="Line 8"/>
            <p:cNvSpPr>
              <a:spLocks noChangeShapeType="1"/>
            </p:cNvSpPr>
            <p:nvPr/>
          </p:nvSpPr>
          <p:spPr bwMode="auto">
            <a:xfrm>
              <a:off x="2256" y="1872"/>
              <a:ext cx="62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1673" name="Line 9"/>
            <p:cNvSpPr>
              <a:spLocks noChangeShapeType="1"/>
            </p:cNvSpPr>
            <p:nvPr/>
          </p:nvSpPr>
          <p:spPr bwMode="auto">
            <a:xfrm>
              <a:off x="2880" y="1872"/>
              <a:ext cx="0" cy="76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1674" name="Group 10"/>
          <p:cNvGrpSpPr>
            <a:grpSpLocks/>
          </p:cNvGrpSpPr>
          <p:nvPr/>
        </p:nvGrpSpPr>
        <p:grpSpPr bwMode="auto">
          <a:xfrm>
            <a:off x="3429000" y="3487738"/>
            <a:ext cx="1752600" cy="914400"/>
            <a:chOff x="2256" y="2064"/>
            <a:chExt cx="1104" cy="576"/>
          </a:xfrm>
        </p:grpSpPr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2256" y="2064"/>
              <a:ext cx="110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>
              <a:off x="3360" y="2064"/>
              <a:ext cx="0" cy="57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3429000" y="3792538"/>
            <a:ext cx="320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6629400" y="3792538"/>
            <a:ext cx="0" cy="609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3429000" y="4097338"/>
            <a:ext cx="2438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5867400" y="4097338"/>
            <a:ext cx="0" cy="3048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>
            <a:off x="3429000" y="5468938"/>
            <a:ext cx="990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 flipV="1">
            <a:off x="4419600" y="5087938"/>
            <a:ext cx="0" cy="3810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>
            <a:off x="3429000" y="5773738"/>
            <a:ext cx="1752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4" name="Line 20"/>
          <p:cNvSpPr>
            <a:spLocks noChangeShapeType="1"/>
          </p:cNvSpPr>
          <p:nvPr/>
        </p:nvSpPr>
        <p:spPr bwMode="auto">
          <a:xfrm flipV="1">
            <a:off x="5181600" y="5087938"/>
            <a:ext cx="0" cy="6858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>
            <a:off x="3429000" y="6078538"/>
            <a:ext cx="3200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 flipV="1">
            <a:off x="6629400" y="5087938"/>
            <a:ext cx="0" cy="9906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7" name="Line 23"/>
          <p:cNvSpPr>
            <a:spLocks noChangeShapeType="1"/>
          </p:cNvSpPr>
          <p:nvPr/>
        </p:nvSpPr>
        <p:spPr bwMode="auto">
          <a:xfrm>
            <a:off x="3429000" y="6383338"/>
            <a:ext cx="2438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 flipV="1">
            <a:off x="5867400" y="5087938"/>
            <a:ext cx="0" cy="129540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7" grpId="0" animBg="1"/>
      <p:bldP spid="241678" grpId="0" animBg="1"/>
      <p:bldP spid="241679" grpId="0" animBg="1"/>
      <p:bldP spid="241680" grpId="0" animBg="1"/>
      <p:bldP spid="241681" grpId="0" animBg="1"/>
      <p:bldP spid="241682" grpId="0" animBg="1"/>
      <p:bldP spid="241683" grpId="0" animBg="1"/>
      <p:bldP spid="241684" grpId="0" animBg="1"/>
      <p:bldP spid="241685" grpId="0" animBg="1"/>
      <p:bldP spid="241686" grpId="0" animBg="1"/>
      <p:bldP spid="241687" grpId="0" animBg="1"/>
      <p:bldP spid="2416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8CD5C05-4259-4DF6-9FBA-938BF10F68B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Grouping the minterms together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550000"/>
              </a:spcBef>
            </a:pPr>
            <a:r>
              <a:rPr lang="en-US" altLang="ko-KR" sz="2400" dirty="0">
                <a:ea typeface="굴림" charset="-127"/>
              </a:rPr>
              <a:t>The most difficult step is grouping together all the 1s in the K-map.</a:t>
            </a:r>
          </a:p>
          <a:p>
            <a:pPr lvl="1"/>
            <a:r>
              <a:rPr lang="en-US" altLang="ko-KR" sz="2000" dirty="0">
                <a:ea typeface="굴림" charset="-127"/>
              </a:rPr>
              <a:t>Make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rectangles</a:t>
            </a:r>
            <a:r>
              <a:rPr lang="en-US" altLang="ko-KR" sz="2000" dirty="0">
                <a:ea typeface="굴림" charset="-127"/>
              </a:rPr>
              <a:t> around groups of one, two, four or eight 1s.</a:t>
            </a:r>
          </a:p>
          <a:p>
            <a:pPr lvl="1"/>
            <a:r>
              <a:rPr lang="en-US" altLang="ko-KR" sz="2000" dirty="0">
                <a:ea typeface="굴림" charset="-127"/>
              </a:rPr>
              <a:t>All of the 1s in the map should be included in at least one rectangle. </a:t>
            </a:r>
          </a:p>
          <a:p>
            <a:pPr lvl="1"/>
            <a:r>
              <a:rPr lang="en-US" altLang="ko-KR" sz="2000" dirty="0">
                <a:ea typeface="굴림" charset="-127"/>
              </a:rPr>
              <a:t>Do </a:t>
            </a:r>
            <a:r>
              <a:rPr lang="en-US" altLang="ko-KR" sz="2000" i="1" dirty="0">
                <a:ea typeface="굴림" charset="-127"/>
              </a:rPr>
              <a:t>not </a:t>
            </a:r>
            <a:r>
              <a:rPr lang="en-US" altLang="ko-KR" sz="2000" dirty="0">
                <a:ea typeface="굴림" charset="-127"/>
              </a:rPr>
              <a:t>include any of the 0s.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Each group corresponds to one product term. For the simplest result:</a:t>
            </a:r>
          </a:p>
          <a:p>
            <a:pPr lvl="1"/>
            <a:r>
              <a:rPr lang="en-US" altLang="ko-KR" sz="2000" dirty="0">
                <a:ea typeface="굴림" charset="-127"/>
              </a:rPr>
              <a:t>Make as few rectangles as possible, to minimize the number of products in the final expression.</a:t>
            </a:r>
          </a:p>
          <a:p>
            <a:pPr lvl="1"/>
            <a:r>
              <a:rPr lang="en-US" altLang="ko-KR" sz="2000" dirty="0">
                <a:ea typeface="굴림" charset="-127"/>
              </a:rPr>
              <a:t>Make each rectangle as large as possible, to minimize the number of literals in each term.</a:t>
            </a:r>
          </a:p>
          <a:p>
            <a:pPr lvl="1"/>
            <a:r>
              <a:rPr lang="en-US" altLang="ko-KR" sz="2000" dirty="0">
                <a:ea typeface="굴림" charset="-127"/>
              </a:rPr>
              <a:t>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all right for rectangles to overlap, if that makes them larger.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2843213" y="2967038"/>
            <a:ext cx="3644900" cy="1398587"/>
            <a:chOff x="1728" y="1632"/>
            <a:chExt cx="2296" cy="881"/>
          </a:xfrm>
        </p:grpSpPr>
        <p:graphicFrame>
          <p:nvGraphicFramePr>
            <p:cNvPr id="242693" name="Object 5"/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Document" r:id="rId3" imgW="3669840" imgH="1411200" progId="Word.Document.8">
                    <p:embed/>
                  </p:oleObj>
                </mc:Choice>
                <mc:Fallback>
                  <p:oleObj name="Document" r:id="rId3" imgW="3669840" imgH="14112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2694" name="Rectangle 6"/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25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74A37F95-C0FD-4A01-8F7B-98E682963AE1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Reading the MSP from the K-map</a:t>
            </a:r>
            <a:endParaRPr lang="en-US" altLang="ko-KR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550000"/>
              </a:spcBef>
            </a:pPr>
            <a:r>
              <a:rPr lang="en-US" altLang="ko-KR" sz="2400" dirty="0">
                <a:ea typeface="굴림" charset="-127"/>
              </a:rPr>
              <a:t>Finally, you can find the MSP.</a:t>
            </a:r>
          </a:p>
          <a:p>
            <a:pPr lvl="1"/>
            <a:r>
              <a:rPr lang="en-US" altLang="ko-KR" sz="2000" dirty="0">
                <a:ea typeface="굴림" charset="-127"/>
              </a:rPr>
              <a:t>Each rectangle corresponds to one product term.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product is determined by finding the common literals in that rectangle.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For our example, we find that </a:t>
            </a:r>
            <a:r>
              <a:rPr lang="en-US" altLang="ko-KR" sz="2400" dirty="0" err="1">
                <a:ea typeface="굴림" charset="-127"/>
              </a:rPr>
              <a:t>xy</a:t>
            </a:r>
            <a:r>
              <a:rPr lang="en-US" altLang="ko-KR" sz="2400" dirty="0">
                <a:ea typeface="굴림" charset="-127"/>
              </a:rPr>
              <a:t> + </a:t>
            </a:r>
            <a:r>
              <a:rPr lang="en-US" altLang="ko-KR" sz="2400" dirty="0" err="1">
                <a:ea typeface="굴림" charset="-127"/>
              </a:rPr>
              <a:t>y</a:t>
            </a:r>
            <a:r>
              <a:rPr lang="en-US" altLang="ko-KR" sz="2400" dirty="0" err="1"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ea typeface="굴림" charset="-127"/>
              </a:rPr>
              <a:t>z</a:t>
            </a:r>
            <a:r>
              <a:rPr lang="en-US" altLang="ko-KR" sz="2400" dirty="0">
                <a:ea typeface="굴림" charset="-127"/>
              </a:rPr>
              <a:t> + </a:t>
            </a:r>
            <a:r>
              <a:rPr lang="en-US" altLang="ko-KR" sz="2400" dirty="0" err="1">
                <a:ea typeface="굴림" charset="-127"/>
              </a:rPr>
              <a:t>xz</a:t>
            </a:r>
            <a:r>
              <a:rPr lang="en-US" altLang="ko-KR" sz="2400" dirty="0">
                <a:ea typeface="굴림" charset="-127"/>
              </a:rPr>
              <a:t> = </a:t>
            </a:r>
            <a:r>
              <a:rPr lang="en-US" altLang="ko-KR" sz="2400" dirty="0" err="1">
                <a:solidFill>
                  <a:srgbClr val="FF33CC"/>
                </a:solidFill>
                <a:ea typeface="굴림" charset="-127"/>
              </a:rPr>
              <a:t>y</a:t>
            </a:r>
            <a:r>
              <a:rPr lang="en-US" altLang="ko-KR" sz="2400" dirty="0" err="1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solidFill>
                  <a:srgbClr val="FF33CC"/>
                </a:solidFill>
                <a:ea typeface="굴림" charset="-127"/>
              </a:rPr>
              <a:t>z</a:t>
            </a:r>
            <a:r>
              <a:rPr lang="en-US" altLang="ko-KR" sz="2400" dirty="0">
                <a:solidFill>
                  <a:srgbClr val="FF33CC"/>
                </a:solidFill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+</a:t>
            </a:r>
            <a:r>
              <a:rPr lang="en-US" altLang="ko-KR" sz="2400" dirty="0">
                <a:solidFill>
                  <a:srgbClr val="FF33CC"/>
                </a:solidFill>
                <a:ea typeface="굴림" charset="-127"/>
              </a:rPr>
              <a:t> </a:t>
            </a:r>
            <a:r>
              <a:rPr lang="en-US" altLang="ko-KR" sz="2400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sz="2400" dirty="0">
                <a:ea typeface="굴림" charset="-127"/>
              </a:rPr>
              <a:t>. (This is one of the additional algebraic laws from last time.)</a:t>
            </a:r>
          </a:p>
        </p:txBody>
      </p:sp>
      <p:grpSp>
        <p:nvGrpSpPr>
          <p:cNvPr id="243716" name="Group 4"/>
          <p:cNvGrpSpPr>
            <a:grpSpLocks/>
          </p:cNvGrpSpPr>
          <p:nvPr/>
        </p:nvGrpSpPr>
        <p:grpSpPr bwMode="auto">
          <a:xfrm>
            <a:off x="2587625" y="4116388"/>
            <a:ext cx="3643313" cy="1328737"/>
            <a:chOff x="1580" y="2400"/>
            <a:chExt cx="2295" cy="837"/>
          </a:xfrm>
        </p:grpSpPr>
        <p:graphicFrame>
          <p:nvGraphicFramePr>
            <p:cNvPr id="243717" name="Object 5"/>
            <p:cNvGraphicFramePr>
              <a:graphicFrameLocks/>
            </p:cNvGraphicFramePr>
            <p:nvPr/>
          </p:nvGraphicFramePr>
          <p:xfrm>
            <a:off x="1580" y="2400"/>
            <a:ext cx="229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Document" r:id="rId3" imgW="3650040" imgH="1336680" progId="Word.Document.8">
                    <p:embed/>
                  </p:oleObj>
                </mc:Choice>
                <mc:Fallback>
                  <p:oleObj name="Document" r:id="rId3" imgW="3650040" imgH="13366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400"/>
                          <a:ext cx="229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718" name="Rectangle 6"/>
            <p:cNvSpPr>
              <a:spLocks noChangeArrowheads="1"/>
            </p:cNvSpPr>
            <p:nvPr/>
          </p:nvSpPr>
          <p:spPr bwMode="auto">
            <a:xfrm>
              <a:off x="2423" y="2602"/>
              <a:ext cx="389" cy="338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19" name="Rectangle 7"/>
            <p:cNvSpPr>
              <a:spLocks noChangeArrowheads="1"/>
            </p:cNvSpPr>
            <p:nvPr/>
          </p:nvSpPr>
          <p:spPr bwMode="auto">
            <a:xfrm>
              <a:off x="2883" y="2790"/>
              <a:ext cx="820" cy="144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3720" name="Group 8"/>
          <p:cNvGrpSpPr>
            <a:grpSpLocks/>
          </p:cNvGrpSpPr>
          <p:nvPr/>
        </p:nvGrpSpPr>
        <p:grpSpPr bwMode="auto">
          <a:xfrm>
            <a:off x="2587625" y="2592388"/>
            <a:ext cx="3644900" cy="1398587"/>
            <a:chOff x="1728" y="1632"/>
            <a:chExt cx="2296" cy="881"/>
          </a:xfrm>
        </p:grpSpPr>
        <p:graphicFrame>
          <p:nvGraphicFramePr>
            <p:cNvPr id="243721" name="Object 9"/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Document" r:id="rId5" imgW="3669840" imgH="1411200" progId="Word.Document.8">
                    <p:embed/>
                  </p:oleObj>
                </mc:Choice>
                <mc:Fallback>
                  <p:oleObj name="Document" r:id="rId5" imgW="3669840" imgH="14112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3722" name="Rectangle 10"/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4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914DAB6-D843-446B-B897-7BEEFF1D5F44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Practice K-map 1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dirty="0">
                <a:ea typeface="굴림" charset="-127"/>
              </a:rPr>
              <a:t>Simplify the sum of </a:t>
            </a:r>
            <a:r>
              <a:rPr lang="en-US" altLang="ko-KR" dirty="0" err="1">
                <a:ea typeface="굴림" charset="-127"/>
              </a:rPr>
              <a:t>minterms</a:t>
            </a:r>
            <a:r>
              <a:rPr lang="en-US" altLang="ko-KR" dirty="0">
                <a:ea typeface="굴림" charset="-127"/>
              </a:rPr>
              <a:t> m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 + m</a:t>
            </a:r>
            <a:r>
              <a:rPr lang="en-US" altLang="ko-KR" baseline="-25000" dirty="0">
                <a:ea typeface="굴림" charset="-127"/>
              </a:rPr>
              <a:t>3</a:t>
            </a:r>
            <a:r>
              <a:rPr lang="en-US" altLang="ko-KR" dirty="0">
                <a:ea typeface="굴림" charset="-127"/>
              </a:rPr>
              <a:t> + m</a:t>
            </a:r>
            <a:r>
              <a:rPr lang="en-US" altLang="ko-KR" baseline="-25000" dirty="0">
                <a:ea typeface="굴림" charset="-127"/>
              </a:rPr>
              <a:t>5</a:t>
            </a:r>
            <a:r>
              <a:rPr lang="en-US" altLang="ko-KR" dirty="0">
                <a:ea typeface="굴림" charset="-127"/>
              </a:rPr>
              <a:t> + m</a:t>
            </a:r>
            <a:r>
              <a:rPr lang="en-US" altLang="ko-KR" baseline="-25000" dirty="0">
                <a:ea typeface="굴림" charset="-127"/>
              </a:rPr>
              <a:t>6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graphicFrame>
        <p:nvGraphicFramePr>
          <p:cNvPr id="244740" name="Object 4"/>
          <p:cNvGraphicFramePr>
            <a:graphicFrameLocks/>
          </p:cNvGraphicFramePr>
          <p:nvPr/>
        </p:nvGraphicFramePr>
        <p:xfrm>
          <a:off x="2771775" y="2349500"/>
          <a:ext cx="34829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Document" r:id="rId3" imgW="3482640" imgH="1500120" progId="Word.Document.6">
                  <p:embed/>
                </p:oleObj>
              </mc:Choice>
              <mc:Fallback>
                <p:oleObj name="Document" r:id="rId3" imgW="3482640" imgH="15001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49500"/>
                        <a:ext cx="34829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/>
          </p:cNvGraphicFramePr>
          <p:nvPr/>
        </p:nvGraphicFramePr>
        <p:xfrm>
          <a:off x="2627313" y="4437063"/>
          <a:ext cx="402907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5" imgW="4015800" imgH="1563480" progId="Word.Document.8">
                  <p:embed/>
                </p:oleObj>
              </mc:Choice>
              <mc:Fallback>
                <p:oleObj name="Document" r:id="rId5" imgW="4015800" imgH="1563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4029075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43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1836DEB-3A55-4488-B7A3-056607382460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Solutions for practice K-map 1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>
                <a:ea typeface="굴림" charset="-127"/>
              </a:rPr>
              <a:t>Here is the filled in K-map, with all groups shown.</a:t>
            </a:r>
          </a:p>
          <a:p>
            <a:pPr lvl="1"/>
            <a:r>
              <a:rPr lang="en-US" altLang="ko-KR" sz="2000">
                <a:ea typeface="굴림" charset="-127"/>
              </a:rPr>
              <a:t>The magenta and green groups overlap, which makes each of them as large as possible.</a:t>
            </a:r>
          </a:p>
          <a:p>
            <a:pPr lvl="1"/>
            <a:r>
              <a:rPr lang="en-US" altLang="ko-KR" sz="2000">
                <a:ea typeface="굴림" charset="-127"/>
              </a:rPr>
              <a:t>Minterm m</a:t>
            </a:r>
            <a:r>
              <a:rPr lang="en-US" altLang="ko-KR" sz="2000" baseline="-25000">
                <a:ea typeface="굴림" charset="-127"/>
              </a:rPr>
              <a:t>6</a:t>
            </a:r>
            <a:r>
              <a:rPr lang="en-US" altLang="ko-KR" sz="2000">
                <a:ea typeface="굴림" charset="-127"/>
              </a:rPr>
              <a:t> is in a group all by its lonesome.</a:t>
            </a: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  <a:p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</a:rPr>
              <a:t>The final MSP here is </a:t>
            </a:r>
            <a:r>
              <a:rPr lang="en-US" altLang="ko-KR" sz="2400">
                <a:solidFill>
                  <a:srgbClr val="336600"/>
                </a:solidFill>
                <a:ea typeface="굴림" charset="-127"/>
              </a:rPr>
              <a:t>x</a:t>
            </a:r>
            <a:r>
              <a:rPr lang="en-US" altLang="ko-KR" sz="2400">
                <a:solidFill>
                  <a:srgbClr val="336600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>
                <a:solidFill>
                  <a:srgbClr val="336600"/>
                </a:solidFill>
                <a:ea typeface="굴림" charset="-127"/>
              </a:rPr>
              <a:t>z </a:t>
            </a:r>
            <a:r>
              <a:rPr lang="en-US" altLang="ko-KR" sz="2400">
                <a:ea typeface="굴림" charset="-127"/>
              </a:rPr>
              <a:t>+ </a:t>
            </a:r>
            <a:r>
              <a:rPr lang="en-US" altLang="ko-KR" sz="2400">
                <a:solidFill>
                  <a:srgbClr val="FF33CC"/>
                </a:solidFill>
                <a:ea typeface="굴림" charset="-127"/>
              </a:rPr>
              <a:t>y</a:t>
            </a:r>
            <a:r>
              <a:rPr lang="en-US" altLang="ko-KR" sz="2400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>
                <a:solidFill>
                  <a:srgbClr val="FF33CC"/>
                </a:solidFill>
                <a:ea typeface="굴림" charset="-127"/>
              </a:rPr>
              <a:t>z </a:t>
            </a:r>
            <a:r>
              <a:rPr lang="en-US" altLang="ko-KR" sz="2400">
                <a:ea typeface="굴림" charset="-127"/>
              </a:rPr>
              <a:t>+</a:t>
            </a:r>
            <a:r>
              <a:rPr lang="en-US" altLang="ko-KR" sz="2400">
                <a:solidFill>
                  <a:srgbClr val="336600"/>
                </a:solidFill>
                <a:ea typeface="굴림" charset="-127"/>
              </a:rPr>
              <a:t> </a:t>
            </a:r>
            <a:r>
              <a:rPr lang="en-US" altLang="ko-KR" sz="2400">
                <a:solidFill>
                  <a:srgbClr val="3333FF"/>
                </a:solidFill>
                <a:ea typeface="굴림" charset="-127"/>
              </a:rPr>
              <a:t>xyz</a:t>
            </a:r>
            <a:r>
              <a:rPr lang="en-US" altLang="ko-KR" sz="240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>
                <a:ea typeface="굴림" charset="-127"/>
              </a:rPr>
              <a:t>.</a:t>
            </a:r>
            <a:endParaRPr lang="en-US" altLang="ko-KR" sz="1800">
              <a:ea typeface="굴림" charset="-127"/>
            </a:endParaRPr>
          </a:p>
          <a:p>
            <a:pPr lvl="1"/>
            <a:endParaRPr lang="en-US" altLang="ko-KR" sz="2000">
              <a:ea typeface="굴림" charset="-127"/>
            </a:endParaRP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2743200" y="3284538"/>
            <a:ext cx="3482975" cy="1479550"/>
            <a:chOff x="1680" y="960"/>
            <a:chExt cx="2194" cy="932"/>
          </a:xfrm>
        </p:grpSpPr>
        <p:graphicFrame>
          <p:nvGraphicFramePr>
            <p:cNvPr id="245765" name="Object 5"/>
            <p:cNvGraphicFramePr>
              <a:graphicFrameLocks/>
            </p:cNvGraphicFramePr>
            <p:nvPr/>
          </p:nvGraphicFramePr>
          <p:xfrm>
            <a:off x="1680" y="960"/>
            <a:ext cx="2194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Document" r:id="rId3" imgW="3480840" imgH="1504080" progId="Word.Document.8">
                    <p:embed/>
                  </p:oleObj>
                </mc:Choice>
                <mc:Fallback>
                  <p:oleObj name="Document" r:id="rId3" imgW="3480840" imgH="15040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60"/>
                          <a:ext cx="2194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766" name="Rectangle 6"/>
            <p:cNvSpPr>
              <a:spLocks noChangeArrowheads="1"/>
            </p:cNvSpPr>
            <p:nvPr/>
          </p:nvSpPr>
          <p:spPr bwMode="auto">
            <a:xfrm>
              <a:off x="2544" y="1176"/>
              <a:ext cx="816" cy="178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2592" y="1183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ko-KR" altLang="ko-KR" sz="1800">
                <a:latin typeface="Comic Sans MS" pitchFamily="66" charset="0"/>
              </a:endParaRPr>
            </a:p>
          </p:txBody>
        </p:sp>
        <p:sp>
          <p:nvSpPr>
            <p:cNvPr id="245768" name="Rectangle 8"/>
            <p:cNvSpPr>
              <a:spLocks noChangeArrowheads="1"/>
            </p:cNvSpPr>
            <p:nvPr/>
          </p:nvSpPr>
          <p:spPr bwMode="auto">
            <a:xfrm>
              <a:off x="2592" y="1138"/>
              <a:ext cx="260" cy="470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769" name="Rectangle 9"/>
            <p:cNvSpPr>
              <a:spLocks noChangeArrowheads="1"/>
            </p:cNvSpPr>
            <p:nvPr/>
          </p:nvSpPr>
          <p:spPr bwMode="auto">
            <a:xfrm>
              <a:off x="3419" y="1398"/>
              <a:ext cx="396" cy="165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1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F726318-6750-4CC4-96EB-AF9CD3CE0BC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3-4</a:t>
            </a:r>
          </a:p>
        </p:txBody>
      </p:sp>
      <p:pic>
        <p:nvPicPr>
          <p:cNvPr id="246787" name="Picture 3" descr="03-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162175"/>
            <a:ext cx="7632700" cy="3937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887663" y="1382713"/>
            <a:ext cx="3649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A’C + A’B + AB’C + BC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378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buFontTx/>
              <a:buAutoNum type="alphaLcParenBoth"/>
            </a:pPr>
            <a:r>
              <a:rPr kumimoji="0" lang="en-US" altLang="ko-KR" sz="1800">
                <a:latin typeface="Comic Sans MS" pitchFamily="66" charset="0"/>
              </a:rPr>
              <a:t>Express it in sum of products</a:t>
            </a:r>
          </a:p>
          <a:p>
            <a:pPr latinLnBrk="0">
              <a:buFontTx/>
              <a:buAutoNum type="alphaLcParenBoth"/>
            </a:pPr>
            <a:r>
              <a:rPr kumimoji="0" lang="en-US" altLang="ko-KR" sz="1800">
                <a:latin typeface="Comic Sans MS" pitchFamily="66" charset="0"/>
              </a:rPr>
              <a:t>Find the minimal SOP</a:t>
            </a:r>
          </a:p>
        </p:txBody>
      </p:sp>
    </p:spTree>
    <p:extLst>
      <p:ext uri="{BB962C8B-B14F-4D97-AF65-F5344CB8AC3E}">
        <p14:creationId xmlns:p14="http://schemas.microsoft.com/office/powerpoint/2010/main" val="241798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F41EEB8-6628-4490-8A33-C05D8573971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Review: Standard forms of expressions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We can write expressions in many ways, but some ways are more useful than others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A </a:t>
            </a:r>
            <a:r>
              <a:rPr lang="en-US" altLang="ko-KR" sz="2400">
                <a:solidFill>
                  <a:srgbClr val="FF0033"/>
                </a:solidFill>
                <a:ea typeface="굴림" charset="-127"/>
              </a:rPr>
              <a:t>sum of products (SOP)</a:t>
            </a:r>
            <a:r>
              <a:rPr lang="en-US" altLang="ko-KR" sz="2400">
                <a:ea typeface="굴림" charset="-127"/>
              </a:rPr>
              <a:t> expression contains: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Only OR (sum) operations at the </a:t>
            </a:r>
            <a:r>
              <a:rPr lang="en-US" altLang="ko-KR" sz="2000">
                <a:latin typeface="Comic Sans MS"/>
                <a:ea typeface="굴림" charset="-127"/>
              </a:rPr>
              <a:t>“</a:t>
            </a:r>
            <a:r>
              <a:rPr lang="en-US" altLang="ko-KR" sz="2000">
                <a:ea typeface="굴림" charset="-127"/>
              </a:rPr>
              <a:t>outermost</a:t>
            </a:r>
            <a:r>
              <a:rPr lang="en-US" altLang="ko-KR" sz="2000">
                <a:latin typeface="Comic Sans MS"/>
                <a:ea typeface="굴림" charset="-127"/>
              </a:rPr>
              <a:t>”</a:t>
            </a:r>
            <a:r>
              <a:rPr lang="en-US" altLang="ko-KR" sz="2000">
                <a:ea typeface="굴림" charset="-127"/>
              </a:rPr>
              <a:t> level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Each term that is summed must be a product of literals</a:t>
            </a:r>
          </a:p>
          <a:p>
            <a:pPr marL="742950" lvl="1" indent="-285750">
              <a:lnSpc>
                <a:spcPct val="80000"/>
              </a:lnSpc>
              <a:spcBef>
                <a:spcPct val="200000"/>
              </a:spcBef>
            </a:pPr>
            <a:r>
              <a:rPr lang="en-US" altLang="ko-KR" sz="2000">
                <a:ea typeface="굴림" charset="-127"/>
              </a:rPr>
              <a:t>The advantage is that any sum of products expression can be implemented using a </a:t>
            </a:r>
            <a:r>
              <a:rPr lang="en-US" altLang="ko-KR" sz="2000">
                <a:solidFill>
                  <a:srgbClr val="FF0033"/>
                </a:solidFill>
                <a:ea typeface="굴림" charset="-127"/>
              </a:rPr>
              <a:t>two-level circuit</a:t>
            </a:r>
            <a:endParaRPr lang="en-US" altLang="ko-KR" sz="2000">
              <a:ea typeface="굴림" charset="-127"/>
            </a:endParaRPr>
          </a:p>
          <a:p>
            <a:pPr marL="1085850" lvl="2" indent="-228600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literals and their complements at the </a:t>
            </a:r>
            <a:r>
              <a:rPr lang="en-US" altLang="ko-KR" sz="1800">
                <a:latin typeface="Comic Sans MS"/>
                <a:ea typeface="굴림" charset="-127"/>
              </a:rPr>
              <a:t>“</a:t>
            </a:r>
            <a:r>
              <a:rPr lang="en-US" altLang="ko-KR" sz="1800">
                <a:ea typeface="굴림" charset="-127"/>
              </a:rPr>
              <a:t>0th</a:t>
            </a:r>
            <a:r>
              <a:rPr lang="en-US" altLang="ko-KR" sz="1800">
                <a:latin typeface="Comic Sans MS"/>
                <a:ea typeface="굴림" charset="-127"/>
              </a:rPr>
              <a:t>”</a:t>
            </a:r>
            <a:r>
              <a:rPr lang="en-US" altLang="ko-KR" sz="1800">
                <a:ea typeface="굴림" charset="-127"/>
              </a:rPr>
              <a:t> level</a:t>
            </a:r>
          </a:p>
          <a:p>
            <a:pPr marL="1085850" lvl="2" indent="-228600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AND gates at the first level</a:t>
            </a:r>
          </a:p>
          <a:p>
            <a:pPr marL="1085850" lvl="2" indent="-228600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a single OR gate at the second level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ko-KR" sz="2000">
                <a:ea typeface="굴림" charset="-127"/>
              </a:rPr>
              <a:t>This diagram uses some shorthands</a:t>
            </a:r>
            <a:r>
              <a:rPr lang="en-US" altLang="ko-KR" sz="2000">
                <a:latin typeface="Comic Sans MS"/>
                <a:ea typeface="굴림" charset="-127"/>
              </a:rPr>
              <a:t>…</a:t>
            </a:r>
            <a:endParaRPr lang="en-US" altLang="ko-KR" sz="2000">
              <a:ea typeface="굴림" charset="-127"/>
            </a:endParaRPr>
          </a:p>
          <a:p>
            <a:pPr marL="1085850" lvl="2" indent="-228600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NOT gates are implicit</a:t>
            </a:r>
          </a:p>
          <a:p>
            <a:pPr marL="1085850" lvl="2" indent="-228600">
              <a:lnSpc>
                <a:spcPct val="80000"/>
              </a:lnSpc>
            </a:pPr>
            <a:r>
              <a:rPr lang="en-US" altLang="ko-KR" sz="1800">
                <a:ea typeface="굴림" charset="-127"/>
              </a:rPr>
              <a:t>literals are reused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sz="2400">
                <a:ea typeface="굴림" charset="-127"/>
              </a:rPr>
              <a:t>A </a:t>
            </a:r>
            <a:r>
              <a:rPr lang="en-US" altLang="ko-KR" sz="2400">
                <a:solidFill>
                  <a:srgbClr val="FF0000"/>
                </a:solidFill>
                <a:ea typeface="굴림" charset="-127"/>
              </a:rPr>
              <a:t>product of sums</a:t>
            </a:r>
            <a:r>
              <a:rPr lang="en-US" altLang="ko-KR" sz="2400">
                <a:ea typeface="굴림" charset="-127"/>
              </a:rPr>
              <a:t> expressing </a:t>
            </a:r>
            <a:r>
              <a:rPr lang="en-US" altLang="ko-KR" sz="2400">
                <a:ea typeface="굴림" charset="-127"/>
                <a:sym typeface="Wingdings" pitchFamily="2" charset="2"/>
              </a:rPr>
              <a:t> duality</a:t>
            </a:r>
            <a:endParaRPr lang="en-US" altLang="ko-KR" sz="2400">
              <a:ea typeface="굴림" charset="-127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258888" y="2852936"/>
            <a:ext cx="259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 dirty="0">
                <a:solidFill>
                  <a:schemeClr val="accent2"/>
                </a:solidFill>
                <a:latin typeface="Comic Sans MS" pitchFamily="66" charset="0"/>
              </a:rPr>
              <a:t>f(</a:t>
            </a:r>
            <a:r>
              <a:rPr lang="en-US" altLang="ko-KR" sz="1800" dirty="0" err="1">
                <a:solidFill>
                  <a:schemeClr val="accent2"/>
                </a:solidFill>
                <a:latin typeface="Comic Sans MS" pitchFamily="66" charset="0"/>
              </a:rPr>
              <a:t>x,y,z</a:t>
            </a:r>
            <a:r>
              <a:rPr lang="en-US" altLang="ko-KR" sz="1800" dirty="0">
                <a:solidFill>
                  <a:schemeClr val="accent2"/>
                </a:solidFill>
                <a:latin typeface="Comic Sans MS" pitchFamily="66" charset="0"/>
              </a:rPr>
              <a:t>) = y’ + </a:t>
            </a:r>
            <a:r>
              <a:rPr lang="en-US" altLang="ko-KR" sz="1800" dirty="0" err="1">
                <a:solidFill>
                  <a:schemeClr val="accent2"/>
                </a:solidFill>
                <a:latin typeface="Comic Sans MS" pitchFamily="66" charset="0"/>
              </a:rPr>
              <a:t>x’yz</a:t>
            </a:r>
            <a:r>
              <a:rPr lang="en-US" altLang="ko-KR" sz="1800" dirty="0">
                <a:solidFill>
                  <a:schemeClr val="accent2"/>
                </a:solidFill>
                <a:latin typeface="Comic Sans MS" pitchFamily="66" charset="0"/>
              </a:rPr>
              <a:t>’ + </a:t>
            </a:r>
            <a:r>
              <a:rPr lang="en-US" altLang="ko-KR" sz="1800" dirty="0" err="1">
                <a:solidFill>
                  <a:schemeClr val="accent2"/>
                </a:solidFill>
                <a:latin typeface="Comic Sans MS" pitchFamily="66" charset="0"/>
              </a:rPr>
              <a:t>xz</a:t>
            </a:r>
            <a:endParaRPr lang="en-US" altLang="ko-KR" sz="1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6350000" y="4221163"/>
          <a:ext cx="25431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3" imgW="2542857" imgH="1733333" progId="Paint.Picture">
                  <p:embed/>
                </p:oleObj>
              </mc:Choice>
              <mc:Fallback>
                <p:oleObj name="Bitmap Image" r:id="rId3" imgW="2542857" imgH="17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221163"/>
                        <a:ext cx="25431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08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Four-variable K-maps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>
                <a:ea typeface="굴림" charset="-127"/>
              </a:rPr>
              <a:t>We can do four-variable expressions too!</a:t>
            </a:r>
          </a:p>
          <a:p>
            <a:pPr lvl="1"/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in the third and fourth columns, </a:t>
            </a:r>
            <a:r>
              <a:rPr lang="en-US" altLang="ko-KR" sz="2000" i="1" dirty="0">
                <a:ea typeface="굴림" charset="-127"/>
              </a:rPr>
              <a:t>and</a:t>
            </a:r>
            <a:r>
              <a:rPr lang="en-US" altLang="ko-KR" sz="2000" dirty="0">
                <a:ea typeface="굴림" charset="-127"/>
              </a:rPr>
              <a:t> in the third and fourth rows, are switched around.</a:t>
            </a:r>
          </a:p>
          <a:p>
            <a:pPr lvl="1"/>
            <a:r>
              <a:rPr lang="en-US" altLang="ko-KR" sz="2000" dirty="0">
                <a:ea typeface="굴림" charset="-127"/>
              </a:rPr>
              <a:t>Again, this ensures that adjacent squares have common literals</a:t>
            </a: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Grouping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 is similar to the three-variable case, but:</a:t>
            </a:r>
          </a:p>
          <a:p>
            <a:pPr lvl="1"/>
            <a:r>
              <a:rPr lang="en-US" altLang="ko-KR" sz="2000" dirty="0">
                <a:ea typeface="굴림" charset="-127"/>
              </a:rPr>
              <a:t>You can have rectangular groups of 1, 2, 4, 8 or 16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/>
            <a:r>
              <a:rPr lang="en-US" altLang="ko-KR" sz="2000" dirty="0">
                <a:ea typeface="굴림" charset="-127"/>
              </a:rPr>
              <a:t>You can wrap around </a:t>
            </a:r>
            <a:r>
              <a:rPr lang="en-US" altLang="ko-KR" sz="2000" i="1" dirty="0">
                <a:ea typeface="굴림" charset="-127"/>
              </a:rPr>
              <a:t>all four</a:t>
            </a:r>
            <a:r>
              <a:rPr lang="en-US" altLang="ko-KR" sz="2000" dirty="0">
                <a:ea typeface="굴림" charset="-127"/>
              </a:rPr>
              <a:t> sides.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B0A5B17-1928-40CF-AF5E-EA731C931CE6}" type="slidenum">
              <a:rPr lang="en-US" altLang="ko-KR"/>
              <a:pPr/>
              <a:t>20</a:t>
            </a:fld>
            <a:endParaRPr lang="en-US" altLang="ko-KR"/>
          </a:p>
        </p:txBody>
      </p:sp>
      <p:graphicFrame>
        <p:nvGraphicFramePr>
          <p:cNvPr id="247812" name="Object 4"/>
          <p:cNvGraphicFramePr>
            <a:graphicFrameLocks/>
          </p:cNvGraphicFramePr>
          <p:nvPr/>
        </p:nvGraphicFramePr>
        <p:xfrm>
          <a:off x="5181600" y="2990850"/>
          <a:ext cx="35099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3" imgW="3520440" imgH="2165760" progId="Word.Document.8">
                  <p:embed/>
                </p:oleObj>
              </mc:Choice>
              <mc:Fallback>
                <p:oleObj name="Document" r:id="rId3" imgW="3520440" imgH="2165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90850"/>
                        <a:ext cx="3509963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/>
          </p:cNvGraphicFramePr>
          <p:nvPr/>
        </p:nvGraphicFramePr>
        <p:xfrm>
          <a:off x="609600" y="2990850"/>
          <a:ext cx="4614863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Document" r:id="rId5" imgW="4614840" imgH="2057400" progId="Word.Document.8">
                  <p:embed/>
                </p:oleObj>
              </mc:Choice>
              <mc:Fallback>
                <p:oleObj name="Document" r:id="rId5" imgW="4614840" imgH="2057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90850"/>
                        <a:ext cx="4614863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4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6CC74DF-0522-48A1-BE04-4ACAD477EA3B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Example: Simplify m</a:t>
            </a:r>
            <a:r>
              <a:rPr lang="en-US" altLang="ko-KR" baseline="-25000">
                <a:ea typeface="굴림" charset="-127"/>
              </a:rPr>
              <a:t>0</a:t>
            </a:r>
            <a:r>
              <a:rPr lang="en-US" altLang="ko-KR">
                <a:ea typeface="굴림" charset="-127"/>
              </a:rPr>
              <a:t>+m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+m</a:t>
            </a:r>
            <a:r>
              <a:rPr lang="en-US" altLang="ko-KR" baseline="-25000">
                <a:ea typeface="굴림" charset="-127"/>
              </a:rPr>
              <a:t>5</a:t>
            </a:r>
            <a:r>
              <a:rPr lang="en-US" altLang="ko-KR">
                <a:ea typeface="굴림" charset="-127"/>
              </a:rPr>
              <a:t>+m</a:t>
            </a:r>
            <a:r>
              <a:rPr lang="en-US" altLang="ko-KR" baseline="-25000">
                <a:ea typeface="굴림" charset="-127"/>
              </a:rPr>
              <a:t>8</a:t>
            </a:r>
            <a:r>
              <a:rPr lang="en-US" altLang="ko-KR">
                <a:ea typeface="굴림" charset="-127"/>
              </a:rPr>
              <a:t>+m</a:t>
            </a:r>
            <a:r>
              <a:rPr lang="en-US" altLang="ko-KR" baseline="-25000">
                <a:ea typeface="굴림" charset="-127"/>
              </a:rPr>
              <a:t>10</a:t>
            </a:r>
            <a:r>
              <a:rPr lang="en-US" altLang="ko-KR">
                <a:ea typeface="굴림" charset="-127"/>
              </a:rPr>
              <a:t>+m</a:t>
            </a:r>
            <a:r>
              <a:rPr lang="en-US" altLang="ko-KR" baseline="-25000">
                <a:ea typeface="굴림" charset="-127"/>
              </a:rPr>
              <a:t>13</a:t>
            </a:r>
            <a:r>
              <a:rPr lang="en-US" altLang="ko-KR">
                <a:ea typeface="굴림" charset="-127"/>
              </a:rPr>
              <a:t>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>
                <a:ea typeface="굴림" charset="-127"/>
              </a:rPr>
              <a:t>The expression is already a sum of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, so here</a:t>
            </a:r>
            <a:r>
              <a:rPr lang="en-US" altLang="ko-KR" sz="2400" dirty="0"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s the K-map: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pPr marL="0" indent="0">
              <a:buNone/>
            </a:pPr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We can make the following groups, resulting in the MSP </a:t>
            </a:r>
            <a:r>
              <a:rPr lang="en-US" altLang="ko-KR" sz="2400" dirty="0" err="1">
                <a:solidFill>
                  <a:srgbClr val="FF33CC"/>
                </a:solidFill>
                <a:ea typeface="굴림" charset="-127"/>
              </a:rPr>
              <a:t>x</a:t>
            </a:r>
            <a:r>
              <a:rPr lang="en-US" altLang="ko-KR" sz="2400" dirty="0" err="1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solidFill>
                  <a:srgbClr val="FF33CC"/>
                </a:solidFill>
                <a:ea typeface="굴림" charset="-127"/>
              </a:rPr>
              <a:t>z</a:t>
            </a:r>
            <a:r>
              <a:rPr lang="en-US" altLang="ko-KR" sz="2400" dirty="0">
                <a:solidFill>
                  <a:srgbClr val="FF33CC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>
                <a:ea typeface="굴림" charset="-127"/>
              </a:rPr>
              <a:t> + </a:t>
            </a:r>
            <a:r>
              <a:rPr lang="en-US" altLang="ko-KR" sz="2400" dirty="0" err="1">
                <a:solidFill>
                  <a:srgbClr val="999933"/>
                </a:solidFill>
                <a:ea typeface="굴림" charset="-127"/>
              </a:rPr>
              <a:t>xy</a:t>
            </a:r>
            <a:r>
              <a:rPr lang="en-US" altLang="ko-KR" sz="2400" dirty="0" err="1">
                <a:solidFill>
                  <a:srgbClr val="9999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>
                <a:solidFill>
                  <a:srgbClr val="999933"/>
                </a:solidFill>
                <a:ea typeface="굴림" charset="-127"/>
              </a:rPr>
              <a:t>z</a:t>
            </a:r>
            <a:r>
              <a:rPr lang="en-US" altLang="ko-KR" sz="2400" dirty="0">
                <a:ea typeface="굴림" charset="-127"/>
              </a:rPr>
              <a:t>.</a:t>
            </a:r>
          </a:p>
        </p:txBody>
      </p:sp>
      <p:graphicFrame>
        <p:nvGraphicFramePr>
          <p:cNvPr id="248836" name="Object 4"/>
          <p:cNvGraphicFramePr>
            <a:graphicFrameLocks/>
          </p:cNvGraphicFramePr>
          <p:nvPr/>
        </p:nvGraphicFramePr>
        <p:xfrm>
          <a:off x="838200" y="1989138"/>
          <a:ext cx="29273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Document" r:id="rId3" imgW="2919960" imgH="2010240" progId="Word.Document.8">
                  <p:embed/>
                </p:oleObj>
              </mc:Choice>
              <mc:Fallback>
                <p:oleObj name="Document" r:id="rId3" imgW="2919960" imgH="201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9138"/>
                        <a:ext cx="29273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/>
          </p:cNvGraphicFramePr>
          <p:nvPr/>
        </p:nvGraphicFramePr>
        <p:xfrm>
          <a:off x="4419600" y="1989138"/>
          <a:ext cx="36607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Document" r:id="rId5" imgW="3666600" imgH="1961280" progId="Word.Document.8">
                  <p:embed/>
                </p:oleObj>
              </mc:Choice>
              <mc:Fallback>
                <p:oleObj name="Document" r:id="rId5" imgW="3666600" imgH="19612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9138"/>
                        <a:ext cx="3660775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38" name="Group 6"/>
          <p:cNvGrpSpPr>
            <a:grpSpLocks/>
          </p:cNvGrpSpPr>
          <p:nvPr/>
        </p:nvGrpSpPr>
        <p:grpSpPr bwMode="auto">
          <a:xfrm>
            <a:off x="833438" y="4567238"/>
            <a:ext cx="2909887" cy="1957387"/>
            <a:chOff x="539" y="2345"/>
            <a:chExt cx="1833" cy="1233"/>
          </a:xfrm>
        </p:grpSpPr>
        <p:graphicFrame>
          <p:nvGraphicFramePr>
            <p:cNvPr id="248839" name="Object 7"/>
            <p:cNvGraphicFramePr>
              <a:graphicFrameLocks/>
            </p:cNvGraphicFramePr>
            <p:nvPr/>
          </p:nvGraphicFramePr>
          <p:xfrm>
            <a:off x="539" y="2345"/>
            <a:ext cx="1833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Document" r:id="rId7" imgW="2913840" imgH="1961280" progId="Word.Document.8">
                    <p:embed/>
                  </p:oleObj>
                </mc:Choice>
                <mc:Fallback>
                  <p:oleObj name="Document" r:id="rId7" imgW="2913840" imgH="19612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345"/>
                          <a:ext cx="1833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8840" name="Group 8"/>
            <p:cNvGrpSpPr>
              <a:grpSpLocks/>
            </p:cNvGrpSpPr>
            <p:nvPr/>
          </p:nvGrpSpPr>
          <p:grpSpPr bwMode="auto">
            <a:xfrm>
              <a:off x="881" y="2448"/>
              <a:ext cx="240" cy="240"/>
              <a:chOff x="864" y="2496"/>
              <a:chExt cx="240" cy="240"/>
            </a:xfrm>
          </p:grpSpPr>
          <p:sp>
            <p:nvSpPr>
              <p:cNvPr id="248841" name="Line 9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42" name="Line 10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43" name="Group 11"/>
            <p:cNvGrpSpPr>
              <a:grpSpLocks/>
            </p:cNvGrpSpPr>
            <p:nvPr/>
          </p:nvGrpSpPr>
          <p:grpSpPr bwMode="auto">
            <a:xfrm flipH="1">
              <a:off x="1764" y="2447"/>
              <a:ext cx="240" cy="240"/>
              <a:chOff x="864" y="2496"/>
              <a:chExt cx="240" cy="240"/>
            </a:xfrm>
          </p:grpSpPr>
          <p:sp>
            <p:nvSpPr>
              <p:cNvPr id="248844" name="Line 12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45" name="Line 13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46" name="Group 14"/>
            <p:cNvGrpSpPr>
              <a:grpSpLocks/>
            </p:cNvGrpSpPr>
            <p:nvPr/>
          </p:nvGrpSpPr>
          <p:grpSpPr bwMode="auto">
            <a:xfrm flipH="1" flipV="1">
              <a:off x="1764" y="3123"/>
              <a:ext cx="240" cy="240"/>
              <a:chOff x="864" y="2496"/>
              <a:chExt cx="240" cy="240"/>
            </a:xfrm>
          </p:grpSpPr>
          <p:sp>
            <p:nvSpPr>
              <p:cNvPr id="248847" name="Line 15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48" name="Line 16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49" name="Group 17"/>
            <p:cNvGrpSpPr>
              <a:grpSpLocks/>
            </p:cNvGrpSpPr>
            <p:nvPr/>
          </p:nvGrpSpPr>
          <p:grpSpPr bwMode="auto">
            <a:xfrm flipV="1">
              <a:off x="882" y="3127"/>
              <a:ext cx="240" cy="240"/>
              <a:chOff x="864" y="2496"/>
              <a:chExt cx="240" cy="240"/>
            </a:xfrm>
          </p:grpSpPr>
          <p:sp>
            <p:nvSpPr>
              <p:cNvPr id="248850" name="Line 18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51" name="Line 19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8852" name="Rectangle 20"/>
            <p:cNvSpPr>
              <a:spLocks noChangeArrowheads="1"/>
            </p:cNvSpPr>
            <p:nvPr/>
          </p:nvSpPr>
          <p:spPr bwMode="auto">
            <a:xfrm>
              <a:off x="1200" y="2743"/>
              <a:ext cx="214" cy="326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3962400" y="4567238"/>
            <a:ext cx="4543425" cy="1957387"/>
            <a:chOff x="2499" y="2400"/>
            <a:chExt cx="2862" cy="1233"/>
          </a:xfrm>
        </p:grpSpPr>
        <p:graphicFrame>
          <p:nvGraphicFramePr>
            <p:cNvPr id="248854" name="Object 22"/>
            <p:cNvGraphicFramePr>
              <a:graphicFrameLocks/>
            </p:cNvGraphicFramePr>
            <p:nvPr/>
          </p:nvGraphicFramePr>
          <p:xfrm>
            <a:off x="2499" y="2400"/>
            <a:ext cx="2862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Document" r:id="rId9" imgW="4547520" imgH="1961280" progId="Word.Document.8">
                    <p:embed/>
                  </p:oleObj>
                </mc:Choice>
                <mc:Fallback>
                  <p:oleObj name="Document" r:id="rId9" imgW="4547520" imgH="19612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2400"/>
                          <a:ext cx="2862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8855" name="Group 23"/>
            <p:cNvGrpSpPr>
              <a:grpSpLocks/>
            </p:cNvGrpSpPr>
            <p:nvPr/>
          </p:nvGrpSpPr>
          <p:grpSpPr bwMode="auto">
            <a:xfrm flipH="1" flipV="1">
              <a:off x="4491" y="3182"/>
              <a:ext cx="528" cy="240"/>
              <a:chOff x="864" y="2496"/>
              <a:chExt cx="240" cy="240"/>
            </a:xfrm>
          </p:grpSpPr>
          <p:sp>
            <p:nvSpPr>
              <p:cNvPr id="248856" name="Line 2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57" name="Line 25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58" name="Group 26"/>
            <p:cNvGrpSpPr>
              <a:grpSpLocks/>
            </p:cNvGrpSpPr>
            <p:nvPr/>
          </p:nvGrpSpPr>
          <p:grpSpPr bwMode="auto">
            <a:xfrm flipV="1">
              <a:off x="2808" y="3182"/>
              <a:ext cx="528" cy="240"/>
              <a:chOff x="864" y="2496"/>
              <a:chExt cx="240" cy="240"/>
            </a:xfrm>
          </p:grpSpPr>
          <p:sp>
            <p:nvSpPr>
              <p:cNvPr id="248859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60" name="Line 28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61" name="Group 29"/>
            <p:cNvGrpSpPr>
              <a:grpSpLocks/>
            </p:cNvGrpSpPr>
            <p:nvPr/>
          </p:nvGrpSpPr>
          <p:grpSpPr bwMode="auto">
            <a:xfrm>
              <a:off x="2807" y="2512"/>
              <a:ext cx="528" cy="240"/>
              <a:chOff x="864" y="2496"/>
              <a:chExt cx="240" cy="240"/>
            </a:xfrm>
          </p:grpSpPr>
          <p:sp>
            <p:nvSpPr>
              <p:cNvPr id="248862" name="Line 30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63" name="Line 31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8864" name="Group 32"/>
            <p:cNvGrpSpPr>
              <a:grpSpLocks/>
            </p:cNvGrpSpPr>
            <p:nvPr/>
          </p:nvGrpSpPr>
          <p:grpSpPr bwMode="auto">
            <a:xfrm flipH="1">
              <a:off x="4489" y="2512"/>
              <a:ext cx="528" cy="240"/>
              <a:chOff x="864" y="2496"/>
              <a:chExt cx="240" cy="240"/>
            </a:xfrm>
          </p:grpSpPr>
          <p:sp>
            <p:nvSpPr>
              <p:cNvPr id="248865" name="Line 33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8866" name="Line 34"/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48867" name="Rectangle 35"/>
            <p:cNvSpPr>
              <a:spLocks noChangeArrowheads="1"/>
            </p:cNvSpPr>
            <p:nvPr/>
          </p:nvSpPr>
          <p:spPr bwMode="auto">
            <a:xfrm>
              <a:off x="3427" y="2791"/>
              <a:ext cx="487" cy="34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1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361AD28-CE3F-4E36-98A4-884DFA4C128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Prime Implicants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Prime </a:t>
            </a:r>
            <a:r>
              <a:rPr lang="en-US" altLang="ko-KR" sz="2000" dirty="0" err="1">
                <a:solidFill>
                  <a:schemeClr val="accent2"/>
                </a:solidFill>
                <a:ea typeface="굴림" charset="-127"/>
              </a:rPr>
              <a:t>implicant</a:t>
            </a:r>
            <a:r>
              <a:rPr lang="en-US" altLang="ko-KR" sz="2000" dirty="0">
                <a:ea typeface="굴림" charset="-127"/>
              </a:rPr>
              <a:t>: a product term obtained by combining the maximum possible number of adjacent </a:t>
            </a:r>
            <a:r>
              <a:rPr lang="en-US" altLang="ko-KR" sz="2000" dirty="0" smtClean="0">
                <a:ea typeface="굴림" charset="-127"/>
              </a:rPr>
              <a:t>squares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Wingdings" pitchFamily="2" charset="2"/>
              </a:rPr>
              <a:t>Essential prime </a:t>
            </a:r>
            <a:r>
              <a:rPr lang="en-US" altLang="ko-KR" sz="2000" dirty="0" err="1">
                <a:solidFill>
                  <a:schemeClr val="accent2"/>
                </a:solidFill>
                <a:ea typeface="굴림" charset="-127"/>
                <a:sym typeface="Wingdings" pitchFamily="2" charset="2"/>
              </a:rPr>
              <a:t>implicant</a:t>
            </a:r>
            <a:r>
              <a:rPr lang="en-US" altLang="ko-KR" sz="2000" dirty="0">
                <a:ea typeface="굴림" charset="-127"/>
                <a:sym typeface="Wingdings" pitchFamily="2" charset="2"/>
              </a:rPr>
              <a:t>: a 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minterm</a:t>
            </a:r>
            <a:r>
              <a:rPr lang="en-US" altLang="ko-KR" sz="2000" dirty="0">
                <a:ea typeface="굴림" charset="-127"/>
                <a:sym typeface="Wingdings" pitchFamily="2" charset="2"/>
              </a:rPr>
              <a:t> in a </a:t>
            </a:r>
            <a:r>
              <a:rPr lang="en-US" altLang="ko-KR" sz="2000" dirty="0" smtClean="0">
                <a:ea typeface="굴림" charset="-127"/>
                <a:sym typeface="Wingdings" pitchFamily="2" charset="2"/>
              </a:rPr>
              <a:t>square </a:t>
            </a:r>
            <a:r>
              <a:rPr lang="en-US" altLang="ko-KR" sz="2000" dirty="0">
                <a:ea typeface="굴림" charset="-127"/>
                <a:sym typeface="Wingdings" pitchFamily="2" charset="2"/>
              </a:rPr>
              <a:t>is covered by only one prime </a:t>
            </a:r>
            <a:r>
              <a:rPr lang="en-US" altLang="ko-KR" sz="2000" dirty="0" err="1">
                <a:ea typeface="굴림" charset="-127"/>
              </a:rPr>
              <a:t>implicant</a:t>
            </a:r>
            <a:endParaRPr lang="en-US" altLang="ko-KR" sz="20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There may not necessarily be a </a:t>
            </a:r>
            <a:r>
              <a:rPr lang="en-US" altLang="ko-KR" sz="2000" i="1" dirty="0">
                <a:ea typeface="굴림" charset="-127"/>
              </a:rPr>
              <a:t>unique</a:t>
            </a:r>
            <a:r>
              <a:rPr lang="en-US" altLang="ko-KR" sz="2000" dirty="0">
                <a:ea typeface="굴림" charset="-127"/>
              </a:rPr>
              <a:t> MSP. The K-map below yields two valid and equivalent MSPs, because there are two possible ways to include </a:t>
            </a:r>
            <a:r>
              <a:rPr lang="en-US" altLang="ko-KR" sz="2000" dirty="0" err="1">
                <a:ea typeface="굴림" charset="-127"/>
              </a:rPr>
              <a:t>minterm</a:t>
            </a:r>
            <a:r>
              <a:rPr lang="en-US" altLang="ko-KR" sz="2000" dirty="0">
                <a:ea typeface="굴림" charset="-127"/>
              </a:rPr>
              <a:t> m</a:t>
            </a:r>
            <a:r>
              <a:rPr lang="en-US" altLang="ko-KR" sz="2000" baseline="-25000" dirty="0">
                <a:ea typeface="굴림" charset="-127"/>
              </a:rPr>
              <a:t>7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ea typeface="굴림" charset="-127"/>
              </a:rPr>
              <a:t>Remember that overlapping groups is possible, as shown above.</a:t>
            </a:r>
          </a:p>
        </p:txBody>
      </p:sp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611188" y="2204864"/>
            <a:ext cx="7593012" cy="3109913"/>
            <a:chOff x="479" y="1728"/>
            <a:chExt cx="4783" cy="1959"/>
          </a:xfrm>
        </p:grpSpPr>
        <p:graphicFrame>
          <p:nvGraphicFramePr>
            <p:cNvPr id="249861" name="Object 5"/>
            <p:cNvGraphicFramePr>
              <a:graphicFrameLocks/>
            </p:cNvGraphicFramePr>
            <p:nvPr/>
          </p:nvGraphicFramePr>
          <p:xfrm>
            <a:off x="1728" y="1728"/>
            <a:ext cx="2329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Document" r:id="rId3" imgW="3686400" imgH="1362600" progId="Word.Document.8">
                    <p:embed/>
                  </p:oleObj>
                </mc:Choice>
                <mc:Fallback>
                  <p:oleObj name="Document" r:id="rId3" imgW="3686400" imgH="13626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28"/>
                          <a:ext cx="2329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862" name="Text Box 6"/>
            <p:cNvSpPr txBox="1">
              <a:spLocks noChangeArrowheads="1"/>
            </p:cNvSpPr>
            <p:nvPr/>
          </p:nvSpPr>
          <p:spPr bwMode="auto">
            <a:xfrm>
              <a:off x="1296" y="345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y’z + yz’ + </a:t>
              </a:r>
              <a:r>
                <a:rPr lang="en-US" altLang="ko-KR" sz="1800">
                  <a:solidFill>
                    <a:srgbClr val="3333FF"/>
                  </a:solidFill>
                  <a:latin typeface="Comic Sans MS" pitchFamily="66" charset="0"/>
                </a:rPr>
                <a:t>xy</a:t>
              </a:r>
              <a:endParaRPr lang="en-US" altLang="ko-KR"/>
            </a:p>
          </p:txBody>
        </p:sp>
        <p:sp>
          <p:nvSpPr>
            <p:cNvPr id="249863" name="Text Box 7"/>
            <p:cNvSpPr txBox="1">
              <a:spLocks noChangeArrowheads="1"/>
            </p:cNvSpPr>
            <p:nvPr/>
          </p:nvSpPr>
          <p:spPr bwMode="auto">
            <a:xfrm>
              <a:off x="3792" y="3456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ko-KR" sz="1800">
                  <a:latin typeface="Comic Sans MS" pitchFamily="66" charset="0"/>
                </a:rPr>
                <a:t>y’z + yz’ + </a:t>
              </a:r>
              <a:r>
                <a:rPr lang="en-US" altLang="ko-KR" sz="1800">
                  <a:solidFill>
                    <a:srgbClr val="FF33CC"/>
                  </a:solidFill>
                  <a:latin typeface="Comic Sans MS" pitchFamily="66" charset="0"/>
                </a:rPr>
                <a:t>xz</a:t>
              </a:r>
              <a:endParaRPr lang="en-US" altLang="ko-KR"/>
            </a:p>
          </p:txBody>
        </p:sp>
        <p:sp>
          <p:nvSpPr>
            <p:cNvPr id="249864" name="Line 8"/>
            <p:cNvSpPr>
              <a:spLocks noChangeShapeType="1"/>
            </p:cNvSpPr>
            <p:nvPr/>
          </p:nvSpPr>
          <p:spPr bwMode="auto">
            <a:xfrm flipH="1">
              <a:off x="1824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9865" name="Line 9"/>
            <p:cNvSpPr>
              <a:spLocks noChangeShapeType="1"/>
            </p:cNvSpPr>
            <p:nvPr/>
          </p:nvSpPr>
          <p:spPr bwMode="auto">
            <a:xfrm>
              <a:off x="3696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9866" name="Group 10"/>
            <p:cNvGrpSpPr>
              <a:grpSpLocks/>
            </p:cNvGrpSpPr>
            <p:nvPr/>
          </p:nvGrpSpPr>
          <p:grpSpPr bwMode="auto">
            <a:xfrm>
              <a:off x="2978" y="2686"/>
              <a:ext cx="2284" cy="875"/>
              <a:chOff x="2978" y="2686"/>
              <a:chExt cx="2284" cy="875"/>
            </a:xfrm>
          </p:grpSpPr>
          <p:graphicFrame>
            <p:nvGraphicFramePr>
              <p:cNvPr id="249867" name="Object 11"/>
              <p:cNvGraphicFramePr>
                <a:graphicFrameLocks/>
              </p:cNvGraphicFramePr>
              <p:nvPr/>
            </p:nvGraphicFramePr>
            <p:xfrm>
              <a:off x="2978" y="2686"/>
              <a:ext cx="2284" cy="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4" name="Document" r:id="rId5" imgW="3614760" imgH="1388520" progId="Word.Document.8">
                      <p:embed/>
                    </p:oleObj>
                  </mc:Choice>
                  <mc:Fallback>
                    <p:oleObj name="Document" r:id="rId5" imgW="3614760" imgH="1388520" progId="Word.Documen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8" y="2686"/>
                            <a:ext cx="2284" cy="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3822" y="2846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9869" name="Rectangle 13"/>
              <p:cNvSpPr>
                <a:spLocks noChangeArrowheads="1"/>
              </p:cNvSpPr>
              <p:nvPr/>
            </p:nvSpPr>
            <p:spPr bwMode="auto">
              <a:xfrm>
                <a:off x="4716" y="2844"/>
                <a:ext cx="408" cy="4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9870" name="Rectangle 14"/>
              <p:cNvSpPr>
                <a:spLocks noChangeArrowheads="1"/>
              </p:cNvSpPr>
              <p:nvPr/>
            </p:nvSpPr>
            <p:spPr bwMode="auto">
              <a:xfrm>
                <a:off x="3834" y="3078"/>
                <a:ext cx="838" cy="150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9871" name="Group 15"/>
            <p:cNvGrpSpPr>
              <a:grpSpLocks/>
            </p:cNvGrpSpPr>
            <p:nvPr/>
          </p:nvGrpSpPr>
          <p:grpSpPr bwMode="auto">
            <a:xfrm>
              <a:off x="479" y="2686"/>
              <a:ext cx="2284" cy="881"/>
              <a:chOff x="479" y="2686"/>
              <a:chExt cx="2284" cy="881"/>
            </a:xfrm>
          </p:grpSpPr>
          <p:graphicFrame>
            <p:nvGraphicFramePr>
              <p:cNvPr id="249872" name="Object 16"/>
              <p:cNvGraphicFramePr>
                <a:graphicFrameLocks/>
              </p:cNvGraphicFramePr>
              <p:nvPr/>
            </p:nvGraphicFramePr>
            <p:xfrm>
              <a:off x="479" y="2686"/>
              <a:ext cx="2284" cy="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5" name="Document" r:id="rId7" imgW="3614760" imgH="1397520" progId="Word.Document.8">
                      <p:embed/>
                    </p:oleObj>
                  </mc:Choice>
                  <mc:Fallback>
                    <p:oleObj name="Document" r:id="rId7" imgW="3614760" imgH="1397520" progId="Word.Documen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" y="2686"/>
                            <a:ext cx="2284" cy="8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873" name="Rectangle 17"/>
              <p:cNvSpPr>
                <a:spLocks noChangeArrowheads="1"/>
              </p:cNvSpPr>
              <p:nvPr/>
            </p:nvSpPr>
            <p:spPr bwMode="auto">
              <a:xfrm>
                <a:off x="1321" y="2843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9874" name="Rectangle 18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ko-KR" altLang="ko-KR"/>
              </a:p>
            </p:txBody>
          </p:sp>
          <p:sp>
            <p:nvSpPr>
              <p:cNvPr id="249875" name="Rectangle 19"/>
              <p:cNvSpPr>
                <a:spLocks noChangeArrowheads="1"/>
              </p:cNvSpPr>
              <p:nvPr/>
            </p:nvSpPr>
            <p:spPr bwMode="auto">
              <a:xfrm>
                <a:off x="2215" y="2847"/>
                <a:ext cx="408" cy="4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9876" name="Rectangle 20"/>
              <p:cNvSpPr>
                <a:spLocks noChangeArrowheads="1"/>
              </p:cNvSpPr>
              <p:nvPr/>
            </p:nvSpPr>
            <p:spPr bwMode="auto">
              <a:xfrm>
                <a:off x="1772" y="3078"/>
                <a:ext cx="831" cy="150"/>
              </a:xfrm>
              <a:prstGeom prst="rect">
                <a:avLst/>
              </a:prstGeom>
              <a:noFill/>
              <a:ln w="254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49877" name="Group 21"/>
          <p:cNvGrpSpPr>
            <a:grpSpLocks/>
          </p:cNvGrpSpPr>
          <p:nvPr/>
        </p:nvGrpSpPr>
        <p:grpSpPr bwMode="auto">
          <a:xfrm>
            <a:off x="6227763" y="3068464"/>
            <a:ext cx="2428875" cy="865188"/>
            <a:chOff x="3923" y="2024"/>
            <a:chExt cx="1530" cy="545"/>
          </a:xfrm>
        </p:grpSpPr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3923" y="2024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Arial" charset="0"/>
                </a:rPr>
                <a:t>Essential prime </a:t>
              </a:r>
              <a:r>
                <a:rPr lang="en-US" altLang="ko-KR" sz="1600" dirty="0" err="1">
                  <a:latin typeface="Arial" charset="0"/>
                </a:rPr>
                <a:t>implicant</a:t>
              </a:r>
              <a:endParaRPr lang="en-US" altLang="ko-KR" sz="1600" dirty="0">
                <a:latin typeface="Arial" charset="0"/>
              </a:endParaRPr>
            </a:p>
          </p:txBody>
        </p:sp>
        <p:sp>
          <p:nvSpPr>
            <p:cNvPr id="249879" name="Line 23"/>
            <p:cNvSpPr>
              <a:spLocks noChangeShapeType="1"/>
            </p:cNvSpPr>
            <p:nvPr/>
          </p:nvSpPr>
          <p:spPr bwMode="auto">
            <a:xfrm flipV="1">
              <a:off x="4104" y="2206"/>
              <a:ext cx="409" cy="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49880" name="Line 24"/>
            <p:cNvSpPr>
              <a:spLocks noChangeShapeType="1"/>
            </p:cNvSpPr>
            <p:nvPr/>
          </p:nvSpPr>
          <p:spPr bwMode="auto">
            <a:xfrm flipH="1" flipV="1">
              <a:off x="4603" y="2206"/>
              <a:ext cx="136" cy="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69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1BF2DE6-529C-47C9-B59C-9A770CC970B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3-5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341438"/>
            <a:ext cx="3106737" cy="5118100"/>
          </a:xfrm>
        </p:spPr>
        <p:txBody>
          <a:bodyPr/>
          <a:lstStyle/>
          <a:p>
            <a:r>
              <a:rPr kumimoji="1" lang="en-US" altLang="ko-KR" sz="2400">
                <a:latin typeface="Comic Sans MS" pitchFamily="66" charset="0"/>
                <a:ea typeface="굴림" charset="-127"/>
              </a:rPr>
              <a:t>F(w, x, y, z) </a:t>
            </a:r>
          </a:p>
          <a:p>
            <a:pPr>
              <a:buFont typeface="Wingdings" pitchFamily="2" charset="2"/>
              <a:buNone/>
            </a:pPr>
            <a:r>
              <a:rPr kumimoji="1" lang="en-US" altLang="ko-KR" sz="2400">
                <a:latin typeface="Comic Sans MS" pitchFamily="66" charset="0"/>
                <a:ea typeface="굴림" charset="-127"/>
              </a:rPr>
              <a:t>	= Σ(0, 1, 2, 4, 5, 6, 8, 9, 12, 13, 14)</a:t>
            </a:r>
          </a:p>
          <a:p>
            <a:pPr>
              <a:buFont typeface="Wingdings" pitchFamily="2" charset="2"/>
              <a:buNone/>
            </a:pPr>
            <a:endParaRPr kumimoji="1" lang="en-US" altLang="ko-KR" sz="2400">
              <a:latin typeface="Comic Sans MS" pitchFamily="66" charset="0"/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ko-KR" sz="2400">
                <a:latin typeface="Comic Sans MS" pitchFamily="66" charset="0"/>
                <a:ea typeface="굴림" charset="-127"/>
              </a:rPr>
              <a:t>F = y'+ w'z' + xz'</a:t>
            </a:r>
          </a:p>
        </p:txBody>
      </p:sp>
      <p:pic>
        <p:nvPicPr>
          <p:cNvPr id="250885" name="Picture 5" descr="AACFLN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84313"/>
            <a:ext cx="55721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7078663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rgbClr val="FF3300"/>
                </a:solidFill>
                <a:latin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114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5011B19-B2C9-4517-BFF9-CA414EFBD80B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Prime Implicants</a:t>
            </a:r>
          </a:p>
        </p:txBody>
      </p:sp>
      <p:pic>
        <p:nvPicPr>
          <p:cNvPr id="251907" name="Picture 3" descr="AACFLNI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322513"/>
            <a:ext cx="6048375" cy="3633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77888" y="1536700"/>
            <a:ext cx="488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itchFamily="66" charset="0"/>
              </a:rPr>
              <a:t>F(A,B,C,D) = Σ(0,2,3,5,7,8,9,10,11,13,15)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6516688" y="3357563"/>
            <a:ext cx="2305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600">
                <a:latin typeface="Comic Sans MS" pitchFamily="66" charset="0"/>
              </a:rPr>
              <a:t>F = BD+B'D'+CD+AD </a:t>
            </a:r>
          </a:p>
          <a:p>
            <a:pPr algn="l"/>
            <a:r>
              <a:rPr lang="en-US" altLang="ko-KR" sz="1600">
                <a:latin typeface="Comic Sans MS" pitchFamily="66" charset="0"/>
              </a:rPr>
              <a:t>   = BD+B'D'+CD+AB' </a:t>
            </a:r>
          </a:p>
          <a:p>
            <a:pPr algn="l"/>
            <a:r>
              <a:rPr lang="en-US" altLang="ko-KR" sz="1600">
                <a:latin typeface="Comic Sans MS" pitchFamily="66" charset="0"/>
              </a:rPr>
              <a:t>   = BD+B'D'+B'C+AD </a:t>
            </a:r>
          </a:p>
          <a:p>
            <a:pPr algn="l"/>
            <a:r>
              <a:rPr lang="en-US" altLang="ko-KR" sz="1600">
                <a:latin typeface="Comic Sans MS" pitchFamily="66" charset="0"/>
              </a:rPr>
              <a:t>   = BD+B'D'+B’C+AB'</a:t>
            </a:r>
          </a:p>
        </p:txBody>
      </p:sp>
    </p:spTree>
    <p:extLst>
      <p:ext uri="{BB962C8B-B14F-4D97-AF65-F5344CB8AC3E}">
        <p14:creationId xmlns:p14="http://schemas.microsoft.com/office/powerpoint/2010/main" val="97777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DDBD9E6-333D-48AC-86EF-3D9AB9CCEEE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Five-variable Map</a:t>
            </a:r>
          </a:p>
        </p:txBody>
      </p:sp>
      <p:pic>
        <p:nvPicPr>
          <p:cNvPr id="252931" name="Picture 3" descr="03-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50963"/>
            <a:ext cx="8228012" cy="4948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29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5491163"/>
            <a:ext cx="8537575" cy="9683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Maps with six or more variables </a:t>
            </a:r>
            <a:r>
              <a:rPr lang="en-US" altLang="ko-KR" sz="2400">
                <a:ea typeface="굴림" charset="-127"/>
                <a:sym typeface="Wingdings" pitchFamily="2" charset="2"/>
              </a:rPr>
              <a:t> impractical to use</a:t>
            </a:r>
            <a:endParaRPr lang="en-US" altLang="ko-KR" sz="24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96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F45D700-11C1-4FB5-8851-9FBC2CF50235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Adjacent Squares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124744"/>
            <a:ext cx="8537575" cy="1193800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Any </a:t>
            </a:r>
            <a:r>
              <a:rPr lang="en-US" altLang="ko-KR" sz="2400" i="1" dirty="0">
                <a:latin typeface="Times New Roman" pitchFamily="18" charset="0"/>
                <a:ea typeface="굴림" charset="-127"/>
              </a:rPr>
              <a:t>2</a:t>
            </a:r>
            <a:r>
              <a:rPr lang="en-US" altLang="ko-KR" sz="2400" i="1" baseline="30000" dirty="0">
                <a:latin typeface="Times New Roman" pitchFamily="18" charset="0"/>
                <a:ea typeface="굴림" charset="-127"/>
              </a:rPr>
              <a:t>k</a:t>
            </a:r>
            <a:r>
              <a:rPr lang="en-US" altLang="ko-KR" sz="2400" dirty="0">
                <a:ea typeface="굴림" charset="-127"/>
              </a:rPr>
              <a:t> adjacent squares for </a:t>
            </a:r>
            <a:r>
              <a:rPr lang="en-US" altLang="ko-KR" sz="2400" i="1" dirty="0">
                <a:latin typeface="Times New Roman" pitchFamily="18" charset="0"/>
                <a:ea typeface="굴림" charset="-127"/>
              </a:rPr>
              <a:t>k = (0, 1, …, n)</a:t>
            </a:r>
            <a:r>
              <a:rPr lang="en-US" altLang="ko-KR" sz="2400" dirty="0">
                <a:ea typeface="굴림" charset="-127"/>
              </a:rPr>
              <a:t> in an n-variable </a:t>
            </a:r>
            <a:r>
              <a:rPr lang="en-US" altLang="ko-KR" sz="2400" dirty="0">
                <a:ea typeface="굴림" charset="-127"/>
                <a:sym typeface="Wingdings" pitchFamily="2" charset="2"/>
              </a:rPr>
              <a:t> </a:t>
            </a:r>
            <a:r>
              <a:rPr lang="en-US" altLang="ko-KR" sz="2400" i="1" dirty="0">
                <a:latin typeface="Times New Roman" pitchFamily="18" charset="0"/>
                <a:ea typeface="굴림" charset="-127"/>
                <a:sym typeface="Wingdings" pitchFamily="2" charset="2"/>
              </a:rPr>
              <a:t>n – k</a:t>
            </a:r>
            <a:r>
              <a:rPr lang="en-US" altLang="ko-KR" sz="2400" i="1" u="sng" dirty="0">
                <a:latin typeface="Times New Roman" pitchFamily="18" charset="0"/>
                <a:ea typeface="굴림" charset="-127"/>
                <a:sym typeface="Wingdings" pitchFamily="2" charset="2"/>
              </a:rPr>
              <a:t> </a:t>
            </a:r>
            <a:r>
              <a:rPr lang="en-US" altLang="ko-KR" sz="2400" dirty="0">
                <a:ea typeface="굴림" charset="-127"/>
                <a:sym typeface="Wingdings" pitchFamily="2" charset="2"/>
              </a:rPr>
              <a:t> literals</a:t>
            </a:r>
            <a:r>
              <a:rPr lang="en-US" altLang="ko-KR" sz="2400" dirty="0">
                <a:ea typeface="굴림" charset="-127"/>
              </a:rPr>
              <a:t> </a:t>
            </a:r>
          </a:p>
        </p:txBody>
      </p:sp>
      <p:pic>
        <p:nvPicPr>
          <p:cNvPr id="253956" name="Picture 4" descr="03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276475"/>
            <a:ext cx="7127875" cy="428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8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FC6337D-8844-40A3-9313-A66B97FA6F2F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Five-variable Map</a:t>
            </a:r>
          </a:p>
        </p:txBody>
      </p:sp>
      <p:graphicFrame>
        <p:nvGraphicFramePr>
          <p:cNvPr id="254979" name="Object 3"/>
          <p:cNvGraphicFramePr>
            <a:graphicFrameLocks noGrp="1"/>
          </p:cNvGraphicFramePr>
          <p:nvPr>
            <p:ph sz="half" idx="1"/>
          </p:nvPr>
        </p:nvGraphicFramePr>
        <p:xfrm>
          <a:off x="971550" y="2165350"/>
          <a:ext cx="3635375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문서" r:id="rId3" imgW="2912470" imgH="2013086" progId="Word.Document.8">
                  <p:embed/>
                </p:oleObj>
              </mc:Choice>
              <mc:Fallback>
                <p:oleObj name="문서" r:id="rId3" imgW="2912470" imgH="20130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65350"/>
                        <a:ext cx="3635375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Grp="1"/>
          </p:cNvGraphicFramePr>
          <p:nvPr>
            <p:ph sz="half" idx="2"/>
          </p:nvPr>
        </p:nvGraphicFramePr>
        <p:xfrm>
          <a:off x="4859338" y="2165350"/>
          <a:ext cx="3630612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문서" r:id="rId5" imgW="2912470" imgH="2013086" progId="Word.Document.8">
                  <p:embed/>
                </p:oleObj>
              </mc:Choice>
              <mc:Fallback>
                <p:oleObj name="문서" r:id="rId5" imgW="2912470" imgH="201308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65350"/>
                        <a:ext cx="3630612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2195513" y="1700213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u="sng">
                <a:latin typeface="Comic Sans MS" pitchFamily="66" charset="0"/>
              </a:rPr>
              <a:t>A = 0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6108700" y="1700213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u="sng">
                <a:latin typeface="Comic Sans MS" pitchFamily="66" charset="0"/>
              </a:rPr>
              <a:t>A = 1</a:t>
            </a:r>
          </a:p>
        </p:txBody>
      </p:sp>
      <p:sp>
        <p:nvSpPr>
          <p:cNvPr id="254983" name="AutoShape 7"/>
          <p:cNvSpPr>
            <a:spLocks noChangeArrowheads="1"/>
          </p:cNvSpPr>
          <p:nvPr/>
        </p:nvSpPr>
        <p:spPr bwMode="auto">
          <a:xfrm>
            <a:off x="6156325" y="3068638"/>
            <a:ext cx="1008063" cy="6477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solidFill>
                <a:schemeClr val="accent1"/>
              </a:solidFill>
            </a:endParaRPr>
          </a:p>
        </p:txBody>
      </p:sp>
      <p:grpSp>
        <p:nvGrpSpPr>
          <p:cNvPr id="254984" name="Group 8"/>
          <p:cNvGrpSpPr>
            <a:grpSpLocks/>
          </p:cNvGrpSpPr>
          <p:nvPr/>
        </p:nvGrpSpPr>
        <p:grpSpPr bwMode="auto">
          <a:xfrm>
            <a:off x="1597025" y="2636838"/>
            <a:ext cx="2351088" cy="766762"/>
            <a:chOff x="1006" y="1661"/>
            <a:chExt cx="1481" cy="483"/>
          </a:xfrm>
        </p:grpSpPr>
        <p:sp>
          <p:nvSpPr>
            <p:cNvPr id="254985" name="Freeform 9"/>
            <p:cNvSpPr>
              <a:spLocks/>
            </p:cNvSpPr>
            <p:nvPr/>
          </p:nvSpPr>
          <p:spPr bwMode="auto">
            <a:xfrm>
              <a:off x="2064" y="1661"/>
              <a:ext cx="423" cy="483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4986" name="Freeform 10"/>
            <p:cNvSpPr>
              <a:spLocks/>
            </p:cNvSpPr>
            <p:nvPr/>
          </p:nvSpPr>
          <p:spPr bwMode="auto">
            <a:xfrm flipH="1">
              <a:off x="1006" y="1661"/>
              <a:ext cx="423" cy="483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54987" name="Group 11"/>
          <p:cNvGrpSpPr>
            <a:grpSpLocks/>
          </p:cNvGrpSpPr>
          <p:nvPr/>
        </p:nvGrpSpPr>
        <p:grpSpPr bwMode="auto">
          <a:xfrm>
            <a:off x="347663" y="2200275"/>
            <a:ext cx="1271587" cy="508000"/>
            <a:chOff x="219" y="1386"/>
            <a:chExt cx="801" cy="320"/>
          </a:xfrm>
        </p:grpSpPr>
        <p:sp>
          <p:nvSpPr>
            <p:cNvPr id="254988" name="Text Box 12"/>
            <p:cNvSpPr txBox="1">
              <a:spLocks noChangeArrowheads="1"/>
            </p:cNvSpPr>
            <p:nvPr/>
          </p:nvSpPr>
          <p:spPr bwMode="auto">
            <a:xfrm>
              <a:off x="219" y="1386"/>
              <a:ext cx="5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mic Sans MS" pitchFamily="66" charset="0"/>
                </a:rPr>
                <a:t>A’B’E’</a:t>
              </a:r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 flipH="1" flipV="1">
              <a:off x="703" y="1570"/>
              <a:ext cx="317" cy="136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7092950" y="2133600"/>
            <a:ext cx="1473200" cy="935038"/>
            <a:chOff x="4468" y="1344"/>
            <a:chExt cx="928" cy="589"/>
          </a:xfrm>
        </p:grpSpPr>
        <p:sp>
          <p:nvSpPr>
            <p:cNvPr id="254991" name="Text Box 15"/>
            <p:cNvSpPr txBox="1">
              <a:spLocks noChangeArrowheads="1"/>
            </p:cNvSpPr>
            <p:nvPr/>
          </p:nvSpPr>
          <p:spPr bwMode="auto">
            <a:xfrm>
              <a:off x="4967" y="1344"/>
              <a:ext cx="4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>
                  <a:latin typeface="Comic Sans MS" pitchFamily="66" charset="0"/>
                </a:rPr>
                <a:t>ACE</a:t>
              </a:r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 flipV="1">
              <a:off x="4468" y="1570"/>
              <a:ext cx="544" cy="363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54993" name="Group 17"/>
          <p:cNvGrpSpPr>
            <a:grpSpLocks/>
          </p:cNvGrpSpPr>
          <p:nvPr/>
        </p:nvGrpSpPr>
        <p:grpSpPr bwMode="auto">
          <a:xfrm>
            <a:off x="2268538" y="3429000"/>
            <a:ext cx="4391025" cy="647700"/>
            <a:chOff x="1429" y="2160"/>
            <a:chExt cx="2766" cy="408"/>
          </a:xfrm>
        </p:grpSpPr>
        <p:sp>
          <p:nvSpPr>
            <p:cNvPr id="254994" name="AutoShape 18"/>
            <p:cNvSpPr>
              <a:spLocks noChangeArrowheads="1"/>
            </p:cNvSpPr>
            <p:nvPr/>
          </p:nvSpPr>
          <p:spPr bwMode="auto">
            <a:xfrm>
              <a:off x="3878" y="2160"/>
              <a:ext cx="317" cy="40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>
                <a:solidFill>
                  <a:schemeClr val="accent1"/>
                </a:solidFill>
              </a:endParaRPr>
            </a:p>
          </p:txBody>
        </p:sp>
        <p:sp>
          <p:nvSpPr>
            <p:cNvPr id="254995" name="AutoShape 19"/>
            <p:cNvSpPr>
              <a:spLocks noChangeArrowheads="1"/>
            </p:cNvSpPr>
            <p:nvPr/>
          </p:nvSpPr>
          <p:spPr bwMode="auto">
            <a:xfrm>
              <a:off x="1429" y="2160"/>
              <a:ext cx="317" cy="40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ko-KR">
                <a:solidFill>
                  <a:schemeClr val="accent1"/>
                </a:solidFill>
              </a:endParaRPr>
            </a:p>
          </p:txBody>
        </p:sp>
      </p:grpSp>
      <p:sp>
        <p:nvSpPr>
          <p:cNvPr id="254996" name="Line 20"/>
          <p:cNvSpPr>
            <a:spLocks noChangeShapeType="1"/>
          </p:cNvSpPr>
          <p:nvPr/>
        </p:nvSpPr>
        <p:spPr bwMode="auto">
          <a:xfrm>
            <a:off x="2700338" y="4076700"/>
            <a:ext cx="1727200" cy="720725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4997" name="Line 21"/>
          <p:cNvSpPr>
            <a:spLocks noChangeShapeType="1"/>
          </p:cNvSpPr>
          <p:nvPr/>
        </p:nvSpPr>
        <p:spPr bwMode="auto">
          <a:xfrm flipH="1">
            <a:off x="4572000" y="4076700"/>
            <a:ext cx="1655763" cy="720725"/>
          </a:xfrm>
          <a:prstGeom prst="line">
            <a:avLst/>
          </a:prstGeom>
          <a:noFill/>
          <a:ln w="158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4114800" y="4797425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mic Sans MS" pitchFamily="66" charset="0"/>
              </a:rPr>
              <a:t>BD’E</a:t>
            </a:r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2525713" y="5541963"/>
            <a:ext cx="338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A’B’E’ + BD’E + ACE</a:t>
            </a:r>
          </a:p>
        </p:txBody>
      </p:sp>
    </p:spTree>
    <p:extLst>
      <p:ext uri="{BB962C8B-B14F-4D97-AF65-F5344CB8AC3E}">
        <p14:creationId xmlns:p14="http://schemas.microsoft.com/office/powerpoint/2010/main" val="339454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  <p:bldP spid="254996" grpId="0" animBg="1"/>
      <p:bldP spid="254997" grpId="0" animBg="1"/>
      <p:bldP spid="254998" grpId="0"/>
      <p:bldP spid="2549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EB352C6-B34A-4BF5-8952-9149A7A24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Product of Sums Simplification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Considering the generalized DeMorgan’s Theorem</a:t>
            </a:r>
          </a:p>
          <a:p>
            <a:pPr lvl="1"/>
            <a:r>
              <a:rPr lang="en-US" altLang="ko-KR">
                <a:ea typeface="굴림" charset="-127"/>
              </a:rPr>
              <a:t>1 – 0 </a:t>
            </a:r>
            <a:endParaRPr lang="en-US" altLang="ko-KR">
              <a:ea typeface="굴림" charset="-127"/>
              <a:sym typeface="Wingdings" pitchFamily="2" charset="2"/>
            </a:endParaRPr>
          </a:p>
          <a:p>
            <a:pPr lvl="1"/>
            <a:r>
              <a:rPr lang="en-US" altLang="ko-KR">
                <a:ea typeface="굴림" charset="-127"/>
                <a:sym typeface="Wingdings" pitchFamily="2" charset="2"/>
              </a:rPr>
              <a:t>AND – OR</a:t>
            </a:r>
          </a:p>
          <a:p>
            <a:pPr lvl="1"/>
            <a:r>
              <a:rPr lang="en-US" altLang="ko-KR">
                <a:ea typeface="굴림" charset="-127"/>
                <a:sym typeface="Wingdings" pitchFamily="2" charset="2"/>
              </a:rPr>
              <a:t>Minterms – Maxterms </a:t>
            </a:r>
          </a:p>
          <a:p>
            <a:pPr lvl="1"/>
            <a:r>
              <a:rPr lang="en-US" altLang="ko-KR">
                <a:ea typeface="굴림" charset="-127"/>
                <a:sym typeface="Wingdings" pitchFamily="2" charset="2"/>
              </a:rPr>
              <a:t>Product of sums – sum of products</a:t>
            </a:r>
          </a:p>
          <a:p>
            <a:pPr lvl="1">
              <a:buFontTx/>
              <a:buNone/>
            </a:pPr>
            <a:endParaRPr lang="en-US" altLang="ko-KR">
              <a:ea typeface="굴림" charset="-127"/>
              <a:sym typeface="Wingdings" pitchFamily="2" charset="2"/>
            </a:endParaRPr>
          </a:p>
          <a:p>
            <a:pPr lvl="1"/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2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BB4B7B1-E53B-4D8E-B426-A514BE77F20C}" type="slidenum">
              <a:rPr lang="en-US" altLang="ko-KR"/>
              <a:pPr/>
              <a:t>29</a:t>
            </a:fld>
            <a:endParaRPr lang="en-US" altLang="ko-KR"/>
          </a:p>
        </p:txBody>
      </p:sp>
      <p:graphicFrame>
        <p:nvGraphicFramePr>
          <p:cNvPr id="257026" name="Object 2"/>
          <p:cNvGraphicFramePr>
            <a:graphicFrameLocks/>
          </p:cNvGraphicFramePr>
          <p:nvPr/>
        </p:nvGraphicFramePr>
        <p:xfrm>
          <a:off x="4859338" y="2671763"/>
          <a:ext cx="36353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문서" r:id="rId3" imgW="2883740" imgH="2022100" progId="Word.Document.8">
                  <p:embed/>
                </p:oleObj>
              </mc:Choice>
              <mc:Fallback>
                <p:oleObj name="문서" r:id="rId3" imgW="2883740" imgH="2022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71763"/>
                        <a:ext cx="36353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3-8</a:t>
            </a:r>
          </a:p>
        </p:txBody>
      </p:sp>
      <p:graphicFrame>
        <p:nvGraphicFramePr>
          <p:cNvPr id="257028" name="Object 4"/>
          <p:cNvGraphicFramePr>
            <a:graphicFrameLocks/>
          </p:cNvGraphicFramePr>
          <p:nvPr/>
        </p:nvGraphicFramePr>
        <p:xfrm>
          <a:off x="971550" y="2671763"/>
          <a:ext cx="36353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문서" r:id="rId5" imgW="2892718" imgH="2019215" progId="Word.Document.8">
                  <p:embed/>
                </p:oleObj>
              </mc:Choice>
              <mc:Fallback>
                <p:oleObj name="문서" r:id="rId5" imgW="2892718" imgH="201921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71763"/>
                        <a:ext cx="36353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1514475" y="1382713"/>
            <a:ext cx="6373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F(A,B,C,D) = ∑(0,1,2,5,8,9,10) </a:t>
            </a:r>
          </a:p>
          <a:p>
            <a:r>
              <a:rPr lang="en-US" altLang="ko-KR">
                <a:latin typeface="Comic Sans MS" pitchFamily="66" charset="0"/>
              </a:rPr>
              <a:t>                            = ∏(3,4,6,7,11,12,13,14,15)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5651500" y="3825875"/>
            <a:ext cx="2016125" cy="3587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solidFill>
                <a:schemeClr val="accent1"/>
              </a:solidFill>
            </a:endParaRPr>
          </a:p>
        </p:txBody>
      </p: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5508625" y="3392488"/>
            <a:ext cx="2376488" cy="792162"/>
            <a:chOff x="1006" y="1661"/>
            <a:chExt cx="1481" cy="483"/>
          </a:xfrm>
        </p:grpSpPr>
        <p:sp>
          <p:nvSpPr>
            <p:cNvPr id="257032" name="Freeform 8"/>
            <p:cNvSpPr>
              <a:spLocks/>
            </p:cNvSpPr>
            <p:nvPr/>
          </p:nvSpPr>
          <p:spPr bwMode="auto">
            <a:xfrm>
              <a:off x="2064" y="1661"/>
              <a:ext cx="423" cy="483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7033" name="Freeform 9"/>
            <p:cNvSpPr>
              <a:spLocks/>
            </p:cNvSpPr>
            <p:nvPr/>
          </p:nvSpPr>
          <p:spPr bwMode="auto">
            <a:xfrm flipH="1">
              <a:off x="1006" y="1661"/>
              <a:ext cx="423" cy="483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449263" y="2595563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9933"/>
                </a:solidFill>
                <a:latin typeface="Comic Sans MS" pitchFamily="66" charset="0"/>
              </a:rPr>
              <a:t>B’D’</a:t>
            </a:r>
          </a:p>
        </p:txBody>
      </p:sp>
      <p:sp>
        <p:nvSpPr>
          <p:cNvPr id="257035" name="Line 11"/>
          <p:cNvSpPr>
            <a:spLocks noChangeShapeType="1"/>
          </p:cNvSpPr>
          <p:nvPr/>
        </p:nvSpPr>
        <p:spPr bwMode="auto">
          <a:xfrm flipH="1" flipV="1">
            <a:off x="971550" y="2887663"/>
            <a:ext cx="647700" cy="431800"/>
          </a:xfrm>
          <a:prstGeom prst="line">
            <a:avLst/>
          </a:prstGeom>
          <a:noFill/>
          <a:ln w="15875">
            <a:solidFill>
              <a:srgbClr val="FF99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36" name="AutoShape 12"/>
          <p:cNvSpPr>
            <a:spLocks noChangeArrowheads="1"/>
          </p:cNvSpPr>
          <p:nvPr/>
        </p:nvSpPr>
        <p:spPr bwMode="auto">
          <a:xfrm>
            <a:off x="6732588" y="3032125"/>
            <a:ext cx="431800" cy="15128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solidFill>
                <a:srgbClr val="FF9933"/>
              </a:solidFill>
            </a:endParaRPr>
          </a:p>
        </p:txBody>
      </p:sp>
      <p:grpSp>
        <p:nvGrpSpPr>
          <p:cNvPr id="257037" name="Group 13"/>
          <p:cNvGrpSpPr>
            <a:grpSpLocks/>
          </p:cNvGrpSpPr>
          <p:nvPr/>
        </p:nvGrpSpPr>
        <p:grpSpPr bwMode="auto">
          <a:xfrm>
            <a:off x="1606550" y="2887663"/>
            <a:ext cx="2317750" cy="1800225"/>
            <a:chOff x="1012" y="1819"/>
            <a:chExt cx="1460" cy="1134"/>
          </a:xfrm>
        </p:grpSpPr>
        <p:sp>
          <p:nvSpPr>
            <p:cNvPr id="257038" name="Freeform 14"/>
            <p:cNvSpPr>
              <a:spLocks/>
            </p:cNvSpPr>
            <p:nvPr/>
          </p:nvSpPr>
          <p:spPr bwMode="auto">
            <a:xfrm>
              <a:off x="2101" y="2636"/>
              <a:ext cx="371" cy="317"/>
            </a:xfrm>
            <a:custGeom>
              <a:avLst/>
              <a:gdLst>
                <a:gd name="T0" fmla="*/ 371 w 371"/>
                <a:gd name="T1" fmla="*/ 45 h 317"/>
                <a:gd name="T2" fmla="*/ 53 w 371"/>
                <a:gd name="T3" fmla="*/ 45 h 317"/>
                <a:gd name="T4" fmla="*/ 53 w 371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" h="317">
                  <a:moveTo>
                    <a:pt x="371" y="45"/>
                  </a:moveTo>
                  <a:cubicBezTo>
                    <a:pt x="238" y="22"/>
                    <a:pt x="106" y="0"/>
                    <a:pt x="53" y="45"/>
                  </a:cubicBezTo>
                  <a:cubicBezTo>
                    <a:pt x="0" y="90"/>
                    <a:pt x="26" y="203"/>
                    <a:pt x="53" y="317"/>
                  </a:cubicBezTo>
                </a:path>
              </a:pathLst>
            </a:custGeom>
            <a:noFill/>
            <a:ln w="28575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 flipV="1">
              <a:off x="2101" y="1820"/>
              <a:ext cx="371" cy="317"/>
            </a:xfrm>
            <a:custGeom>
              <a:avLst/>
              <a:gdLst>
                <a:gd name="T0" fmla="*/ 371 w 371"/>
                <a:gd name="T1" fmla="*/ 45 h 317"/>
                <a:gd name="T2" fmla="*/ 53 w 371"/>
                <a:gd name="T3" fmla="*/ 45 h 317"/>
                <a:gd name="T4" fmla="*/ 53 w 371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" h="317">
                  <a:moveTo>
                    <a:pt x="371" y="45"/>
                  </a:moveTo>
                  <a:cubicBezTo>
                    <a:pt x="238" y="22"/>
                    <a:pt x="106" y="0"/>
                    <a:pt x="53" y="45"/>
                  </a:cubicBezTo>
                  <a:cubicBezTo>
                    <a:pt x="0" y="90"/>
                    <a:pt x="26" y="203"/>
                    <a:pt x="53" y="317"/>
                  </a:cubicBezTo>
                </a:path>
              </a:pathLst>
            </a:custGeom>
            <a:noFill/>
            <a:ln w="28575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7040" name="Freeform 16"/>
            <p:cNvSpPr>
              <a:spLocks/>
            </p:cNvSpPr>
            <p:nvPr/>
          </p:nvSpPr>
          <p:spPr bwMode="auto">
            <a:xfrm flipH="1">
              <a:off x="1012" y="2635"/>
              <a:ext cx="371" cy="317"/>
            </a:xfrm>
            <a:custGeom>
              <a:avLst/>
              <a:gdLst>
                <a:gd name="T0" fmla="*/ 371 w 371"/>
                <a:gd name="T1" fmla="*/ 45 h 317"/>
                <a:gd name="T2" fmla="*/ 53 w 371"/>
                <a:gd name="T3" fmla="*/ 45 h 317"/>
                <a:gd name="T4" fmla="*/ 53 w 371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" h="317">
                  <a:moveTo>
                    <a:pt x="371" y="45"/>
                  </a:moveTo>
                  <a:cubicBezTo>
                    <a:pt x="238" y="22"/>
                    <a:pt x="106" y="0"/>
                    <a:pt x="53" y="45"/>
                  </a:cubicBezTo>
                  <a:cubicBezTo>
                    <a:pt x="0" y="90"/>
                    <a:pt x="26" y="203"/>
                    <a:pt x="53" y="317"/>
                  </a:cubicBezTo>
                </a:path>
              </a:pathLst>
            </a:custGeom>
            <a:noFill/>
            <a:ln w="28575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7041" name="Freeform 17"/>
            <p:cNvSpPr>
              <a:spLocks/>
            </p:cNvSpPr>
            <p:nvPr/>
          </p:nvSpPr>
          <p:spPr bwMode="auto">
            <a:xfrm flipH="1" flipV="1">
              <a:off x="1012" y="1819"/>
              <a:ext cx="371" cy="317"/>
            </a:xfrm>
            <a:custGeom>
              <a:avLst/>
              <a:gdLst>
                <a:gd name="T0" fmla="*/ 371 w 371"/>
                <a:gd name="T1" fmla="*/ 45 h 317"/>
                <a:gd name="T2" fmla="*/ 53 w 371"/>
                <a:gd name="T3" fmla="*/ 45 h 317"/>
                <a:gd name="T4" fmla="*/ 53 w 371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1" h="317">
                  <a:moveTo>
                    <a:pt x="371" y="45"/>
                  </a:moveTo>
                  <a:cubicBezTo>
                    <a:pt x="238" y="22"/>
                    <a:pt x="106" y="0"/>
                    <a:pt x="53" y="45"/>
                  </a:cubicBezTo>
                  <a:cubicBezTo>
                    <a:pt x="0" y="90"/>
                    <a:pt x="26" y="203"/>
                    <a:pt x="53" y="317"/>
                  </a:cubicBezTo>
                </a:path>
              </a:pathLst>
            </a:custGeom>
            <a:noFill/>
            <a:ln w="28575" cap="flat" cmpd="sng">
              <a:solidFill>
                <a:srgbClr val="FF99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257042" name="Group 18"/>
          <p:cNvGrpSpPr>
            <a:grpSpLocks/>
          </p:cNvGrpSpPr>
          <p:nvPr/>
        </p:nvGrpSpPr>
        <p:grpSpPr bwMode="auto">
          <a:xfrm>
            <a:off x="1763713" y="2887663"/>
            <a:ext cx="1008062" cy="1800225"/>
            <a:chOff x="1111" y="1819"/>
            <a:chExt cx="635" cy="1134"/>
          </a:xfrm>
        </p:grpSpPr>
        <p:sp>
          <p:nvSpPr>
            <p:cNvPr id="257043" name="Freeform 19"/>
            <p:cNvSpPr>
              <a:spLocks/>
            </p:cNvSpPr>
            <p:nvPr/>
          </p:nvSpPr>
          <p:spPr bwMode="auto">
            <a:xfrm rot="5400000">
              <a:off x="1270" y="2477"/>
              <a:ext cx="317" cy="635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57044" name="Freeform 20"/>
            <p:cNvSpPr>
              <a:spLocks/>
            </p:cNvSpPr>
            <p:nvPr/>
          </p:nvSpPr>
          <p:spPr bwMode="auto">
            <a:xfrm rot="16200000" flipV="1">
              <a:off x="1270" y="1660"/>
              <a:ext cx="317" cy="635"/>
            </a:xfrm>
            <a:custGeom>
              <a:avLst/>
              <a:gdLst>
                <a:gd name="T0" fmla="*/ 423 w 423"/>
                <a:gd name="T1" fmla="*/ 60 h 483"/>
                <a:gd name="T2" fmla="*/ 60 w 423"/>
                <a:gd name="T3" fmla="*/ 60 h 483"/>
                <a:gd name="T4" fmla="*/ 60 w 423"/>
                <a:gd name="T5" fmla="*/ 423 h 483"/>
                <a:gd name="T6" fmla="*/ 423 w 423"/>
                <a:gd name="T7" fmla="*/ 42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83">
                  <a:moveTo>
                    <a:pt x="423" y="60"/>
                  </a:moveTo>
                  <a:cubicBezTo>
                    <a:pt x="271" y="30"/>
                    <a:pt x="120" y="0"/>
                    <a:pt x="60" y="60"/>
                  </a:cubicBezTo>
                  <a:cubicBezTo>
                    <a:pt x="0" y="120"/>
                    <a:pt x="0" y="363"/>
                    <a:pt x="60" y="423"/>
                  </a:cubicBezTo>
                  <a:cubicBezTo>
                    <a:pt x="120" y="483"/>
                    <a:pt x="271" y="453"/>
                    <a:pt x="423" y="423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sp>
        <p:nvSpPr>
          <p:cNvPr id="257045" name="AutoShape 21"/>
          <p:cNvSpPr>
            <a:spLocks noChangeArrowheads="1"/>
          </p:cNvSpPr>
          <p:nvPr/>
        </p:nvSpPr>
        <p:spPr bwMode="auto">
          <a:xfrm>
            <a:off x="2268538" y="3103563"/>
            <a:ext cx="431800" cy="6477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solidFill>
                <a:schemeClr val="accent1"/>
              </a:solidFill>
            </a:endParaRPr>
          </a:p>
        </p:txBody>
      </p: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1314450" y="2239963"/>
            <a:ext cx="79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1"/>
                </a:solidFill>
                <a:latin typeface="Comic Sans MS" pitchFamily="66" charset="0"/>
              </a:rPr>
              <a:t>A’C’D</a:t>
            </a: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 flipH="1" flipV="1">
            <a:off x="1908175" y="2528888"/>
            <a:ext cx="431800" cy="574675"/>
          </a:xfrm>
          <a:prstGeom prst="line">
            <a:avLst/>
          </a:prstGeom>
          <a:noFill/>
          <a:ln w="1587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714625" y="5013325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99FF"/>
                </a:solidFill>
                <a:latin typeface="Comic Sans MS" pitchFamily="66" charset="0"/>
              </a:rPr>
              <a:t>B’C’</a:t>
            </a:r>
          </a:p>
        </p:txBody>
      </p:sp>
      <p:sp>
        <p:nvSpPr>
          <p:cNvPr id="257049" name="Line 25"/>
          <p:cNvSpPr>
            <a:spLocks noChangeShapeType="1"/>
          </p:cNvSpPr>
          <p:nvPr/>
        </p:nvSpPr>
        <p:spPr bwMode="auto">
          <a:xfrm>
            <a:off x="2627313" y="4652963"/>
            <a:ext cx="215900" cy="431800"/>
          </a:xfrm>
          <a:prstGeom prst="line">
            <a:avLst/>
          </a:prstGeom>
          <a:noFill/>
          <a:ln w="15875">
            <a:solidFill>
              <a:srgbClr val="FF9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50" name="Text Box 26"/>
          <p:cNvSpPr txBox="1">
            <a:spLocks noChangeArrowheads="1"/>
          </p:cNvSpPr>
          <p:nvPr/>
        </p:nvSpPr>
        <p:spPr bwMode="auto">
          <a:xfrm>
            <a:off x="1187450" y="5661025"/>
            <a:ext cx="310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B’D’ + B’C’ + A’C’D</a:t>
            </a:r>
          </a:p>
        </p:txBody>
      </p:sp>
      <p:sp>
        <p:nvSpPr>
          <p:cNvPr id="257051" name="Text Box 27"/>
          <p:cNvSpPr txBox="1">
            <a:spLocks noChangeArrowheads="1"/>
          </p:cNvSpPr>
          <p:nvPr/>
        </p:nvSpPr>
        <p:spPr bwMode="auto">
          <a:xfrm>
            <a:off x="5181600" y="48688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99FF"/>
                </a:solidFill>
                <a:latin typeface="Comic Sans MS" pitchFamily="66" charset="0"/>
              </a:rPr>
              <a:t>B’+D</a:t>
            </a:r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 flipH="1">
            <a:off x="5364163" y="4076700"/>
            <a:ext cx="215900" cy="863600"/>
          </a:xfrm>
          <a:prstGeom prst="line">
            <a:avLst/>
          </a:prstGeom>
          <a:noFill/>
          <a:ln w="15875">
            <a:solidFill>
              <a:srgbClr val="FF9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53" name="Text Box 29"/>
          <p:cNvSpPr txBox="1">
            <a:spLocks noChangeArrowheads="1"/>
          </p:cNvSpPr>
          <p:nvPr/>
        </p:nvSpPr>
        <p:spPr bwMode="auto">
          <a:xfrm>
            <a:off x="6181725" y="4941888"/>
            <a:ext cx="74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1"/>
                </a:solidFill>
                <a:latin typeface="Comic Sans MS" pitchFamily="66" charset="0"/>
              </a:rPr>
              <a:t>A’+B’</a:t>
            </a:r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>
            <a:off x="6372225" y="4149725"/>
            <a:ext cx="144463" cy="792163"/>
          </a:xfrm>
          <a:prstGeom prst="line">
            <a:avLst/>
          </a:prstGeom>
          <a:noFill/>
          <a:ln w="1587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55" name="Text Box 31"/>
          <p:cNvSpPr txBox="1">
            <a:spLocks noChangeArrowheads="1"/>
          </p:cNvSpPr>
          <p:nvPr/>
        </p:nvSpPr>
        <p:spPr bwMode="auto">
          <a:xfrm>
            <a:off x="7591425" y="4792663"/>
            <a:ext cx="73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9933"/>
                </a:solidFill>
                <a:latin typeface="Comic Sans MS" pitchFamily="66" charset="0"/>
              </a:rPr>
              <a:t>C’+D’</a:t>
            </a:r>
          </a:p>
        </p:txBody>
      </p:sp>
      <p:sp>
        <p:nvSpPr>
          <p:cNvPr id="257056" name="Line 32"/>
          <p:cNvSpPr>
            <a:spLocks noChangeShapeType="1"/>
          </p:cNvSpPr>
          <p:nvPr/>
        </p:nvSpPr>
        <p:spPr bwMode="auto">
          <a:xfrm>
            <a:off x="7164388" y="4508500"/>
            <a:ext cx="503237" cy="360363"/>
          </a:xfrm>
          <a:prstGeom prst="line">
            <a:avLst/>
          </a:prstGeom>
          <a:noFill/>
          <a:ln w="15875">
            <a:solidFill>
              <a:srgbClr val="FF99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57057" name="Text Box 33"/>
          <p:cNvSpPr txBox="1">
            <a:spLocks noChangeArrowheads="1"/>
          </p:cNvSpPr>
          <p:nvPr/>
        </p:nvSpPr>
        <p:spPr bwMode="auto">
          <a:xfrm>
            <a:off x="5076825" y="5635625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(A’+B’)(C’+D’)(B’+D)</a:t>
            </a:r>
          </a:p>
        </p:txBody>
      </p:sp>
    </p:spTree>
    <p:extLst>
      <p:ext uri="{BB962C8B-B14F-4D97-AF65-F5344CB8AC3E}">
        <p14:creationId xmlns:p14="http://schemas.microsoft.com/office/powerpoint/2010/main" val="375582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0" grpId="0" animBg="1"/>
      <p:bldP spid="257034" grpId="0"/>
      <p:bldP spid="257035" grpId="0" animBg="1"/>
      <p:bldP spid="257036" grpId="0" animBg="1"/>
      <p:bldP spid="257045" grpId="0" animBg="1"/>
      <p:bldP spid="257046" grpId="0"/>
      <p:bldP spid="257047" grpId="0" animBg="1"/>
      <p:bldP spid="257048" grpId="0"/>
      <p:bldP spid="257049" grpId="0" animBg="1"/>
      <p:bldP spid="257050" grpId="0"/>
      <p:bldP spid="257051" grpId="0"/>
      <p:bldP spid="257052" grpId="0" animBg="1"/>
      <p:bldP spid="257053" grpId="0"/>
      <p:bldP spid="257054" grpId="0" animBg="1"/>
      <p:bldP spid="257055" grpId="0"/>
      <p:bldP spid="257056" grpId="0" animBg="1"/>
      <p:bldP spid="2570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52FFEE1-5368-490D-AAFA-E14585F6B1D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Terminology: Minterms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1800" dirty="0">
                <a:ea typeface="굴림" charset="-127"/>
              </a:rPr>
              <a:t>A </a:t>
            </a:r>
            <a:r>
              <a:rPr lang="en-US" altLang="ko-KR" sz="1800" dirty="0" err="1">
                <a:solidFill>
                  <a:srgbClr val="FF0033"/>
                </a:solidFill>
                <a:ea typeface="굴림" charset="-127"/>
              </a:rPr>
              <a:t>minterm</a:t>
            </a:r>
            <a:r>
              <a:rPr lang="en-US" altLang="ko-KR" sz="1800" dirty="0">
                <a:ea typeface="굴림" charset="-127"/>
              </a:rPr>
              <a:t> is a special product of literals, in which each input variable appears exactly once.</a:t>
            </a:r>
          </a:p>
          <a:p>
            <a:pPr marL="342900" indent="-342900"/>
            <a:r>
              <a:rPr lang="en-US" altLang="ko-KR" sz="1800" dirty="0">
                <a:ea typeface="굴림" charset="-127"/>
              </a:rPr>
              <a:t>A function with n variables has 2</a:t>
            </a:r>
            <a:r>
              <a:rPr lang="en-US" altLang="ko-KR" sz="1800" baseline="50000" dirty="0">
                <a:ea typeface="굴림" charset="-127"/>
              </a:rPr>
              <a:t>n</a:t>
            </a: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dirty="0" err="1">
                <a:ea typeface="굴림" charset="-127"/>
              </a:rPr>
              <a:t>minterms</a:t>
            </a:r>
            <a:r>
              <a:rPr lang="en-US" altLang="ko-KR" sz="1800" dirty="0">
                <a:ea typeface="굴림" charset="-127"/>
              </a:rPr>
              <a:t> (since each variable can appear complemented or not)</a:t>
            </a:r>
          </a:p>
          <a:p>
            <a:pPr marL="342900" indent="-342900"/>
            <a:r>
              <a:rPr lang="en-US" altLang="ko-KR" sz="1800" dirty="0">
                <a:ea typeface="굴림" charset="-127"/>
              </a:rPr>
              <a:t>A three-variable function, such as f(</a:t>
            </a:r>
            <a:r>
              <a:rPr lang="en-US" altLang="ko-KR" sz="1800" dirty="0" err="1">
                <a:ea typeface="굴림" charset="-127"/>
              </a:rPr>
              <a:t>x,y,z</a:t>
            </a:r>
            <a:r>
              <a:rPr lang="en-US" altLang="ko-KR" sz="1800" dirty="0">
                <a:ea typeface="굴림" charset="-127"/>
              </a:rPr>
              <a:t>), has 2</a:t>
            </a:r>
            <a:r>
              <a:rPr lang="en-US" altLang="ko-KR" sz="1800" baseline="30000" dirty="0">
                <a:ea typeface="굴림" charset="-127"/>
              </a:rPr>
              <a:t>3 </a:t>
            </a:r>
            <a:r>
              <a:rPr lang="en-US" altLang="ko-KR" sz="1800" dirty="0">
                <a:ea typeface="굴림" charset="-127"/>
              </a:rPr>
              <a:t>= 8 </a:t>
            </a:r>
            <a:r>
              <a:rPr lang="en-US" altLang="ko-KR" sz="1800" dirty="0" err="1">
                <a:ea typeface="굴림" charset="-127"/>
              </a:rPr>
              <a:t>minterms</a:t>
            </a:r>
            <a:r>
              <a:rPr lang="en-US" altLang="ko-KR" sz="1800" dirty="0">
                <a:ea typeface="굴림" charset="-127"/>
              </a:rPr>
              <a:t>:</a:t>
            </a:r>
          </a:p>
          <a:p>
            <a:pPr marL="342900" indent="-342900">
              <a:spcBef>
                <a:spcPct val="275000"/>
              </a:spcBef>
            </a:pPr>
            <a:r>
              <a:rPr lang="en-US" altLang="ko-KR" sz="1800" dirty="0">
                <a:ea typeface="굴림" charset="-127"/>
              </a:rPr>
              <a:t>Each </a:t>
            </a:r>
            <a:r>
              <a:rPr lang="en-US" altLang="ko-KR" sz="1800" dirty="0" err="1">
                <a:ea typeface="굴림" charset="-127"/>
              </a:rPr>
              <a:t>minterm</a:t>
            </a:r>
            <a:r>
              <a:rPr lang="en-US" altLang="ko-KR" sz="1800" dirty="0">
                <a:ea typeface="굴림" charset="-127"/>
              </a:rPr>
              <a:t> is true for exactly one combination of inputs: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676400" y="2815803"/>
            <a:ext cx="334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 dirty="0" err="1">
                <a:latin typeface="Comic Sans MS" pitchFamily="66" charset="0"/>
              </a:rPr>
              <a:t>x’y’z</a:t>
            </a:r>
            <a:r>
              <a:rPr lang="en-US" altLang="ko-KR" sz="1800" dirty="0">
                <a:latin typeface="Comic Sans MS" pitchFamily="66" charset="0"/>
              </a:rPr>
              <a:t>’	</a:t>
            </a:r>
            <a:r>
              <a:rPr lang="en-US" altLang="ko-KR" sz="1800" dirty="0" err="1">
                <a:latin typeface="Comic Sans MS" pitchFamily="66" charset="0"/>
              </a:rPr>
              <a:t>x’y’z</a:t>
            </a:r>
            <a:r>
              <a:rPr lang="en-US" altLang="ko-KR" sz="1800" dirty="0">
                <a:latin typeface="Comic Sans MS" pitchFamily="66" charset="0"/>
              </a:rPr>
              <a:t>	</a:t>
            </a:r>
            <a:r>
              <a:rPr lang="en-US" altLang="ko-KR" sz="1800" dirty="0" err="1">
                <a:latin typeface="Comic Sans MS" pitchFamily="66" charset="0"/>
              </a:rPr>
              <a:t>x’yz</a:t>
            </a:r>
            <a:r>
              <a:rPr lang="en-US" altLang="ko-KR" sz="1800" dirty="0">
                <a:latin typeface="Comic Sans MS" pitchFamily="66" charset="0"/>
              </a:rPr>
              <a:t>’	</a:t>
            </a:r>
            <a:r>
              <a:rPr lang="en-US" altLang="ko-KR" sz="1800" dirty="0" err="1">
                <a:latin typeface="Comic Sans MS" pitchFamily="66" charset="0"/>
              </a:rPr>
              <a:t>x’yz</a:t>
            </a:r>
            <a:endParaRPr lang="en-US" altLang="ko-KR" sz="1800" dirty="0">
              <a:latin typeface="Comic Sans MS" pitchFamily="66" charset="0"/>
            </a:endParaRPr>
          </a:p>
          <a:p>
            <a:pPr algn="l" eaLnBrk="0" hangingPunct="0"/>
            <a:r>
              <a:rPr lang="en-US" altLang="ko-KR" sz="1800" dirty="0" err="1">
                <a:latin typeface="Comic Sans MS" pitchFamily="66" charset="0"/>
              </a:rPr>
              <a:t>xy’z</a:t>
            </a:r>
            <a:r>
              <a:rPr lang="en-US" altLang="ko-KR" sz="1800" dirty="0">
                <a:latin typeface="Comic Sans MS" pitchFamily="66" charset="0"/>
              </a:rPr>
              <a:t>’	</a:t>
            </a:r>
            <a:r>
              <a:rPr lang="en-US" altLang="ko-KR" sz="1800" dirty="0" err="1">
                <a:latin typeface="Comic Sans MS" pitchFamily="66" charset="0"/>
              </a:rPr>
              <a:t>xy’z</a:t>
            </a:r>
            <a:r>
              <a:rPr lang="en-US" altLang="ko-KR" sz="1800" dirty="0">
                <a:latin typeface="Comic Sans MS" pitchFamily="66" charset="0"/>
              </a:rPr>
              <a:t>	xyz’	xyz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403350" y="3817515"/>
            <a:ext cx="4572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15963" latinLnBrk="1"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defTabSz="715963" latinLnBrk="1"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defTabSz="715963" latinLnBrk="1"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defTabSz="715963" latinLnBrk="1"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defTabSz="715963" latinLnBrk="1"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715963" fontAlgn="base">
              <a:spcBef>
                <a:spcPct val="0"/>
              </a:spcBef>
              <a:spcAft>
                <a:spcPct val="0"/>
              </a:spcAft>
              <a:tabLst>
                <a:tab pos="169863" algn="l"/>
                <a:tab pos="1147763" algn="l"/>
                <a:tab pos="2909888" algn="l"/>
                <a:tab pos="331470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 dirty="0" err="1">
                <a:latin typeface="Comic Sans MS" pitchFamily="66" charset="0"/>
              </a:rPr>
              <a:t>Minterm</a:t>
            </a:r>
            <a:r>
              <a:rPr kumimoji="0" lang="en-US" altLang="ko-KR" sz="1800" dirty="0">
                <a:latin typeface="Comic Sans MS" pitchFamily="66" charset="0"/>
              </a:rPr>
              <a:t>	Is true when…	Shorthand</a:t>
            </a: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x’y’z</a:t>
            </a:r>
            <a:r>
              <a:rPr kumimoji="0" lang="en-US" altLang="ko-KR" sz="1800" dirty="0">
                <a:latin typeface="Comic Sans MS" pitchFamily="66" charset="0"/>
              </a:rPr>
              <a:t>’	x=0, y=0, z=0		m</a:t>
            </a:r>
            <a:r>
              <a:rPr kumimoji="0" lang="en-US" altLang="ko-KR" sz="1800" baseline="-25000" dirty="0">
                <a:latin typeface="Comic Sans MS" pitchFamily="66" charset="0"/>
              </a:rPr>
              <a:t>0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x’y’z</a:t>
            </a:r>
            <a:r>
              <a:rPr kumimoji="0" lang="en-US" altLang="ko-KR" sz="1800" dirty="0">
                <a:latin typeface="Comic Sans MS" pitchFamily="66" charset="0"/>
              </a:rPr>
              <a:t>	x=0, y=0, z=1		m</a:t>
            </a:r>
            <a:r>
              <a:rPr kumimoji="0" lang="en-US" altLang="ko-KR" sz="1800" baseline="-25000" dirty="0">
                <a:latin typeface="Comic Sans MS" pitchFamily="66" charset="0"/>
              </a:rPr>
              <a:t>1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x’yz</a:t>
            </a:r>
            <a:r>
              <a:rPr kumimoji="0" lang="en-US" altLang="ko-KR" sz="1800" dirty="0">
                <a:latin typeface="Comic Sans MS" pitchFamily="66" charset="0"/>
              </a:rPr>
              <a:t>’	x=0, y=1, z=0		m</a:t>
            </a:r>
            <a:r>
              <a:rPr kumimoji="0" lang="en-US" altLang="ko-KR" sz="1800" baseline="-25000" dirty="0">
                <a:latin typeface="Comic Sans MS" pitchFamily="66" charset="0"/>
              </a:rPr>
              <a:t>2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x’yz</a:t>
            </a:r>
            <a:r>
              <a:rPr kumimoji="0" lang="en-US" altLang="ko-KR" sz="1800" dirty="0">
                <a:latin typeface="Comic Sans MS" pitchFamily="66" charset="0"/>
              </a:rPr>
              <a:t>	x=0, y=1, z=1		m</a:t>
            </a:r>
            <a:r>
              <a:rPr kumimoji="0" lang="en-US" altLang="ko-KR" sz="1800" baseline="-25000" dirty="0">
                <a:latin typeface="Comic Sans MS" pitchFamily="66" charset="0"/>
              </a:rPr>
              <a:t>3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xy’z</a:t>
            </a:r>
            <a:r>
              <a:rPr kumimoji="0" lang="en-US" altLang="ko-KR" sz="1800" dirty="0">
                <a:latin typeface="Comic Sans MS" pitchFamily="66" charset="0"/>
              </a:rPr>
              <a:t>’	x=1, y=0, z=0		m</a:t>
            </a:r>
            <a:r>
              <a:rPr kumimoji="0" lang="en-US" altLang="ko-KR" sz="1800" baseline="-25000" dirty="0">
                <a:latin typeface="Comic Sans MS" pitchFamily="66" charset="0"/>
              </a:rPr>
              <a:t>4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</a:t>
            </a:r>
            <a:r>
              <a:rPr kumimoji="0" lang="en-US" altLang="ko-KR" sz="1800" dirty="0" err="1">
                <a:latin typeface="Comic Sans MS" pitchFamily="66" charset="0"/>
              </a:rPr>
              <a:t>xy’z</a:t>
            </a:r>
            <a:r>
              <a:rPr kumimoji="0" lang="en-US" altLang="ko-KR" sz="1800" dirty="0">
                <a:latin typeface="Comic Sans MS" pitchFamily="66" charset="0"/>
              </a:rPr>
              <a:t>	x=1, y=0, z=1		m</a:t>
            </a:r>
            <a:r>
              <a:rPr kumimoji="0" lang="en-US" altLang="ko-KR" sz="1800" baseline="-25000" dirty="0">
                <a:latin typeface="Comic Sans MS" pitchFamily="66" charset="0"/>
              </a:rPr>
              <a:t>5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xyz’	x=1, y=1, z=0		m</a:t>
            </a:r>
            <a:r>
              <a:rPr kumimoji="0" lang="en-US" altLang="ko-KR" sz="1800" baseline="-25000" dirty="0">
                <a:latin typeface="Comic Sans MS" pitchFamily="66" charset="0"/>
              </a:rPr>
              <a:t>6</a:t>
            </a:r>
            <a:endParaRPr kumimoji="0" lang="en-US" altLang="ko-KR" sz="1800" dirty="0">
              <a:latin typeface="Comic Sans MS" pitchFamily="66" charset="0"/>
            </a:endParaRPr>
          </a:p>
          <a:p>
            <a:pPr eaLnBrk="0" latinLnBrk="0" hangingPunct="0"/>
            <a:r>
              <a:rPr kumimoji="0" lang="en-US" altLang="ko-KR" sz="1800" dirty="0">
                <a:latin typeface="Comic Sans MS" pitchFamily="66" charset="0"/>
              </a:rPr>
              <a:t>	xyz	x=1, y=1, z=1		m</a:t>
            </a:r>
            <a:r>
              <a:rPr kumimoji="0" lang="en-US" altLang="ko-KR" sz="1800" baseline="-25000" dirty="0">
                <a:latin typeface="Comic Sans MS" pitchFamily="66" charset="0"/>
              </a:rPr>
              <a:t>7</a:t>
            </a:r>
            <a:endParaRPr kumimoji="0" lang="en-US" altLang="ko-KR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17DD239-5D00-4ACF-8BC5-475A989ABE8F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Gate Implementation</a:t>
            </a:r>
          </a:p>
        </p:txBody>
      </p:sp>
      <p:pic>
        <p:nvPicPr>
          <p:cNvPr id="258051" name="Picture 3" descr="03-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165350"/>
            <a:ext cx="7932737" cy="319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17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8DC50216-4469-43CA-AC95-C7E746574772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I don</a:t>
            </a:r>
            <a:r>
              <a:rPr lang="en-US" altLang="ko-KR">
                <a:latin typeface="Comic Sans MS"/>
                <a:ea typeface="굴림" charset="-127"/>
              </a:rPr>
              <a:t>’</a:t>
            </a:r>
            <a:r>
              <a:rPr lang="en-US" altLang="ko-KR">
                <a:ea typeface="굴림" charset="-127"/>
              </a:rPr>
              <a:t>t care!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Don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t always need all 2</a:t>
            </a:r>
            <a:r>
              <a:rPr lang="en-US" altLang="ko-KR" sz="2000" baseline="40000" dirty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 input combinations in an n-variable function.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If you can guarantee that certain input combinations never occur.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ko-KR" sz="1800" dirty="0">
                <a:ea typeface="굴림" charset="-127"/>
              </a:rPr>
              <a:t>If some outputs aren</a:t>
            </a:r>
            <a:r>
              <a:rPr lang="en-US" altLang="ko-KR" sz="1800" dirty="0">
                <a:latin typeface="Comic Sans MS"/>
                <a:ea typeface="굴림" charset="-127"/>
              </a:rPr>
              <a:t>’</a:t>
            </a:r>
            <a:r>
              <a:rPr lang="en-US" altLang="ko-KR" sz="1800" dirty="0">
                <a:ea typeface="굴림" charset="-127"/>
              </a:rPr>
              <a:t>t used in the rest of the circuit.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Mark don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t-care outputs in truth tables and K-maps with </a:t>
            </a:r>
            <a:r>
              <a:rPr lang="en-US" altLang="ko-KR" sz="2000" dirty="0" err="1">
                <a:ea typeface="굴림" charset="-127"/>
              </a:rPr>
              <a:t>Xs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 smtClean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Within a K-map, each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X</a:t>
            </a:r>
            <a:r>
              <a:rPr lang="en-US" altLang="ko-KR" sz="2000" dirty="0">
                <a:ea typeface="굴림" charset="-127"/>
              </a:rPr>
              <a:t> can be considered as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either 0 or 1. You should pick the interpretation that allows for the most simplification.</a:t>
            </a: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71784"/>
              </p:ext>
            </p:extLst>
          </p:nvPr>
        </p:nvGraphicFramePr>
        <p:xfrm>
          <a:off x="3419475" y="2708920"/>
          <a:ext cx="22209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3" imgW="2226240" imgH="2857680" progId="Word.Document.8">
                  <p:embed/>
                </p:oleObj>
              </mc:Choice>
              <mc:Fallback>
                <p:oleObj name="Document" r:id="rId3" imgW="2226240" imgH="2857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920"/>
                        <a:ext cx="2220913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9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F0637BE-EAEA-4661-95FD-D505A33206EA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Seven Segment Display</a:t>
            </a:r>
          </a:p>
        </p:txBody>
      </p:sp>
      <p:graphicFrame>
        <p:nvGraphicFramePr>
          <p:cNvPr id="260099" name="Group 3"/>
          <p:cNvGraphicFramePr>
            <a:graphicFrameLocks noGrp="1"/>
          </p:cNvGraphicFramePr>
          <p:nvPr/>
        </p:nvGraphicFramePr>
        <p:xfrm>
          <a:off x="6588125" y="1412875"/>
          <a:ext cx="2084388" cy="5178424"/>
        </p:xfrm>
        <a:graphic>
          <a:graphicData uri="http://schemas.openxmlformats.org/drawingml/2006/table">
            <a:tbl>
              <a:tblPr/>
              <a:tblGrid>
                <a:gridCol w="327025"/>
                <a:gridCol w="327025"/>
                <a:gridCol w="325438"/>
                <a:gridCol w="330200"/>
                <a:gridCol w="365125"/>
                <a:gridCol w="409575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0227" name="Text Box 131"/>
          <p:cNvSpPr txBox="1">
            <a:spLocks noChangeArrowheads="1"/>
          </p:cNvSpPr>
          <p:nvPr/>
        </p:nvSpPr>
        <p:spPr bwMode="auto">
          <a:xfrm>
            <a:off x="304800" y="3036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e</a:t>
            </a:r>
          </a:p>
        </p:txBody>
      </p:sp>
      <p:sp>
        <p:nvSpPr>
          <p:cNvPr id="260228" name="Text Box 132"/>
          <p:cNvSpPr txBox="1">
            <a:spLocks noChangeArrowheads="1"/>
          </p:cNvSpPr>
          <p:nvPr/>
        </p:nvSpPr>
        <p:spPr bwMode="auto">
          <a:xfrm>
            <a:off x="1447800" y="2503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b</a:t>
            </a:r>
          </a:p>
        </p:txBody>
      </p:sp>
      <p:grpSp>
        <p:nvGrpSpPr>
          <p:cNvPr id="260229" name="Group 133"/>
          <p:cNvGrpSpPr>
            <a:grpSpLocks/>
          </p:cNvGrpSpPr>
          <p:nvPr/>
        </p:nvGrpSpPr>
        <p:grpSpPr bwMode="auto">
          <a:xfrm>
            <a:off x="533400" y="2046288"/>
            <a:ext cx="1143000" cy="1371600"/>
            <a:chOff x="576" y="624"/>
            <a:chExt cx="816" cy="1008"/>
          </a:xfrm>
        </p:grpSpPr>
        <p:sp>
          <p:nvSpPr>
            <p:cNvPr id="260230" name="Line 134"/>
            <p:cNvSpPr>
              <a:spLocks noChangeShapeType="1"/>
            </p:cNvSpPr>
            <p:nvPr/>
          </p:nvSpPr>
          <p:spPr bwMode="auto">
            <a:xfrm flipH="1">
              <a:off x="816" y="912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1" name="Line 135"/>
            <p:cNvSpPr>
              <a:spLocks noChangeShapeType="1"/>
            </p:cNvSpPr>
            <p:nvPr/>
          </p:nvSpPr>
          <p:spPr bwMode="auto">
            <a:xfrm flipH="1">
              <a:off x="672" y="1296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2" name="Line 136"/>
            <p:cNvSpPr>
              <a:spLocks noChangeShapeType="1"/>
            </p:cNvSpPr>
            <p:nvPr/>
          </p:nvSpPr>
          <p:spPr bwMode="auto">
            <a:xfrm flipH="1">
              <a:off x="1200" y="912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3" name="Line 137"/>
            <p:cNvSpPr>
              <a:spLocks noChangeShapeType="1"/>
            </p:cNvSpPr>
            <p:nvPr/>
          </p:nvSpPr>
          <p:spPr bwMode="auto">
            <a:xfrm flipH="1">
              <a:off x="1056" y="1296"/>
              <a:ext cx="96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4" name="Line 138"/>
            <p:cNvSpPr>
              <a:spLocks noChangeShapeType="1"/>
            </p:cNvSpPr>
            <p:nvPr/>
          </p:nvSpPr>
          <p:spPr bwMode="auto">
            <a:xfrm>
              <a:off x="720" y="163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5" name="Line 139"/>
            <p:cNvSpPr>
              <a:spLocks noChangeShapeType="1"/>
            </p:cNvSpPr>
            <p:nvPr/>
          </p:nvSpPr>
          <p:spPr bwMode="auto">
            <a:xfrm>
              <a:off x="864" y="1248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6" name="Line 140"/>
            <p:cNvSpPr>
              <a:spLocks noChangeShapeType="1"/>
            </p:cNvSpPr>
            <p:nvPr/>
          </p:nvSpPr>
          <p:spPr bwMode="auto">
            <a:xfrm>
              <a:off x="960" y="86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37" name="Text Box 141"/>
            <p:cNvSpPr txBox="1">
              <a:spLocks noChangeArrowheads="1"/>
            </p:cNvSpPr>
            <p:nvPr/>
          </p:nvSpPr>
          <p:spPr bwMode="auto">
            <a:xfrm>
              <a:off x="1008" y="624"/>
              <a:ext cx="24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8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0238" name="Text Box 142"/>
            <p:cNvSpPr txBox="1">
              <a:spLocks noChangeArrowheads="1"/>
            </p:cNvSpPr>
            <p:nvPr/>
          </p:nvSpPr>
          <p:spPr bwMode="auto">
            <a:xfrm>
              <a:off x="576" y="912"/>
              <a:ext cx="24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8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0239" name="Text Box 143"/>
            <p:cNvSpPr txBox="1">
              <a:spLocks noChangeArrowheads="1"/>
            </p:cNvSpPr>
            <p:nvPr/>
          </p:nvSpPr>
          <p:spPr bwMode="auto">
            <a:xfrm>
              <a:off x="864" y="1200"/>
              <a:ext cx="24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800"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0240" name="Text Box 144"/>
            <p:cNvSpPr txBox="1">
              <a:spLocks noChangeArrowheads="1"/>
            </p:cNvSpPr>
            <p:nvPr/>
          </p:nvSpPr>
          <p:spPr bwMode="auto">
            <a:xfrm>
              <a:off x="1151" y="1344"/>
              <a:ext cx="24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ko-KR" sz="180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0241" name="Text Box 145"/>
          <p:cNvSpPr txBox="1">
            <a:spLocks noChangeArrowheads="1"/>
          </p:cNvSpPr>
          <p:nvPr/>
        </p:nvSpPr>
        <p:spPr bwMode="auto">
          <a:xfrm>
            <a:off x="762000" y="3494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</a:t>
            </a:r>
          </a:p>
        </p:txBody>
      </p:sp>
      <p:sp>
        <p:nvSpPr>
          <p:cNvPr id="260242" name="Text Box 146"/>
          <p:cNvSpPr txBox="1">
            <a:spLocks noChangeArrowheads="1"/>
          </p:cNvSpPr>
          <p:nvPr/>
        </p:nvSpPr>
        <p:spPr bwMode="auto">
          <a:xfrm>
            <a:off x="4916488" y="1838325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Table for e</a:t>
            </a:r>
          </a:p>
        </p:txBody>
      </p:sp>
      <p:graphicFrame>
        <p:nvGraphicFramePr>
          <p:cNvPr id="260243" name="Group 147"/>
          <p:cNvGraphicFramePr>
            <a:graphicFrameLocks noGrp="1"/>
          </p:cNvGraphicFramePr>
          <p:nvPr/>
        </p:nvGraphicFramePr>
        <p:xfrm>
          <a:off x="1524000" y="3619500"/>
          <a:ext cx="2543175" cy="2497519"/>
        </p:xfrm>
        <a:graphic>
          <a:graphicData uri="http://schemas.openxmlformats.org/drawingml/2006/table">
            <a:tbl>
              <a:tblPr/>
              <a:tblGrid>
                <a:gridCol w="481013"/>
                <a:gridCol w="534987"/>
                <a:gridCol w="511175"/>
                <a:gridCol w="508000"/>
                <a:gridCol w="5080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281" name="AutoShape 185"/>
          <p:cNvSpPr>
            <a:spLocks noChangeArrowheads="1"/>
          </p:cNvSpPr>
          <p:nvPr/>
        </p:nvSpPr>
        <p:spPr bwMode="auto">
          <a:xfrm>
            <a:off x="3656013" y="4337050"/>
            <a:ext cx="381000" cy="16843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0282" name="Group 186"/>
          <p:cNvGrpSpPr>
            <a:grpSpLocks/>
          </p:cNvGrpSpPr>
          <p:nvPr/>
        </p:nvGrpSpPr>
        <p:grpSpPr bwMode="auto">
          <a:xfrm>
            <a:off x="2166938" y="4337050"/>
            <a:ext cx="1757362" cy="1684338"/>
            <a:chOff x="1365" y="2732"/>
            <a:chExt cx="1107" cy="1061"/>
          </a:xfrm>
        </p:grpSpPr>
        <p:sp>
          <p:nvSpPr>
            <p:cNvPr id="260283" name="Freeform 187"/>
            <p:cNvSpPr>
              <a:spLocks/>
            </p:cNvSpPr>
            <p:nvPr/>
          </p:nvSpPr>
          <p:spPr bwMode="auto">
            <a:xfrm>
              <a:off x="1365" y="3593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84" name="Freeform 188"/>
            <p:cNvSpPr>
              <a:spLocks/>
            </p:cNvSpPr>
            <p:nvPr/>
          </p:nvSpPr>
          <p:spPr bwMode="auto">
            <a:xfrm rot="5400000">
              <a:off x="1365" y="2732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85" name="Freeform 189"/>
            <p:cNvSpPr>
              <a:spLocks/>
            </p:cNvSpPr>
            <p:nvPr/>
          </p:nvSpPr>
          <p:spPr bwMode="auto">
            <a:xfrm rot="16200000">
              <a:off x="2272" y="356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86" name="Freeform 190"/>
            <p:cNvSpPr>
              <a:spLocks/>
            </p:cNvSpPr>
            <p:nvPr/>
          </p:nvSpPr>
          <p:spPr bwMode="auto">
            <a:xfrm rot="10800000">
              <a:off x="2272" y="2732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0287" name="Text Box 191"/>
          <p:cNvSpPr txBox="1">
            <a:spLocks noChangeArrowheads="1"/>
          </p:cNvSpPr>
          <p:nvPr/>
        </p:nvSpPr>
        <p:spPr bwMode="auto">
          <a:xfrm>
            <a:off x="1981200" y="615791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solidFill>
                  <a:schemeClr val="accent2"/>
                </a:solidFill>
                <a:latin typeface="Comic Sans MS" pitchFamily="66" charset="0"/>
              </a:rPr>
              <a:t>CD’ </a:t>
            </a:r>
            <a:r>
              <a:rPr lang="en-US" altLang="ko-KR" sz="1800">
                <a:solidFill>
                  <a:srgbClr val="FF33CC"/>
                </a:solidFill>
                <a:latin typeface="Comic Sans MS" pitchFamily="66" charset="0"/>
              </a:rPr>
              <a:t>+ </a:t>
            </a:r>
            <a:r>
              <a:rPr lang="en-US" altLang="ko-KR" sz="1800">
                <a:solidFill>
                  <a:srgbClr val="FF3300"/>
                </a:solidFill>
                <a:latin typeface="Comic Sans MS" pitchFamily="66" charset="0"/>
              </a:rPr>
              <a:t>B’D’</a:t>
            </a:r>
          </a:p>
        </p:txBody>
      </p:sp>
      <p:sp>
        <p:nvSpPr>
          <p:cNvPr id="260288" name="Text Box 192"/>
          <p:cNvSpPr txBox="1">
            <a:spLocks noChangeArrowheads="1"/>
          </p:cNvSpPr>
          <p:nvPr/>
        </p:nvSpPr>
        <p:spPr bwMode="auto">
          <a:xfrm>
            <a:off x="3276600" y="2503488"/>
            <a:ext cx="2286000" cy="9159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Assumption: Input represents a legal digit (0-9)</a:t>
            </a:r>
          </a:p>
        </p:txBody>
      </p:sp>
      <p:sp>
        <p:nvSpPr>
          <p:cNvPr id="260289" name="Text Box 193"/>
          <p:cNvSpPr txBox="1">
            <a:spLocks noChangeArrowheads="1"/>
          </p:cNvSpPr>
          <p:nvPr/>
        </p:nvSpPr>
        <p:spPr bwMode="auto">
          <a:xfrm>
            <a:off x="228600" y="1589088"/>
            <a:ext cx="464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Input: digit encoded as 4 bits: ABCD</a:t>
            </a:r>
          </a:p>
        </p:txBody>
      </p:sp>
    </p:spTree>
    <p:extLst>
      <p:ext uri="{BB962C8B-B14F-4D97-AF65-F5344CB8AC3E}">
        <p14:creationId xmlns:p14="http://schemas.microsoft.com/office/powerpoint/2010/main" val="97629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6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242" grpId="0" autoUpdateAnimBg="0"/>
      <p:bldP spid="260281" grpId="0" animBg="1"/>
      <p:bldP spid="2602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B3DDFE3-7648-4F7C-A5BE-5D064823652F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Seven Segment Display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5943600" y="1412875"/>
          <a:ext cx="2743200" cy="5186362"/>
        </p:xfrm>
        <a:graphic>
          <a:graphicData uri="http://schemas.openxmlformats.org/drawingml/2006/table">
            <a:tbl>
              <a:tblPr/>
              <a:tblGrid>
                <a:gridCol w="428625"/>
                <a:gridCol w="431800"/>
                <a:gridCol w="428625"/>
                <a:gridCol w="433388"/>
                <a:gridCol w="481012"/>
                <a:gridCol w="53975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251" name="Line 131"/>
          <p:cNvSpPr>
            <a:spLocks noChangeShapeType="1"/>
          </p:cNvSpPr>
          <p:nvPr/>
        </p:nvSpPr>
        <p:spPr bwMode="auto">
          <a:xfrm flipH="1">
            <a:off x="860425" y="191135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2" name="Line 132"/>
          <p:cNvSpPr>
            <a:spLocks noChangeShapeType="1"/>
          </p:cNvSpPr>
          <p:nvPr/>
        </p:nvSpPr>
        <p:spPr bwMode="auto">
          <a:xfrm flipH="1">
            <a:off x="631825" y="252095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3" name="Line 133"/>
          <p:cNvSpPr>
            <a:spLocks noChangeShapeType="1"/>
          </p:cNvSpPr>
          <p:nvPr/>
        </p:nvSpPr>
        <p:spPr bwMode="auto">
          <a:xfrm flipH="1">
            <a:off x="1470025" y="191135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4" name="Line 134"/>
          <p:cNvSpPr>
            <a:spLocks noChangeShapeType="1"/>
          </p:cNvSpPr>
          <p:nvPr/>
        </p:nvSpPr>
        <p:spPr bwMode="auto">
          <a:xfrm flipH="1">
            <a:off x="1241425" y="2520950"/>
            <a:ext cx="1524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5" name="Line 135"/>
          <p:cNvSpPr>
            <a:spLocks noChangeShapeType="1"/>
          </p:cNvSpPr>
          <p:nvPr/>
        </p:nvSpPr>
        <p:spPr bwMode="auto">
          <a:xfrm>
            <a:off x="708025" y="305435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6" name="Line 136"/>
          <p:cNvSpPr>
            <a:spLocks noChangeShapeType="1"/>
          </p:cNvSpPr>
          <p:nvPr/>
        </p:nvSpPr>
        <p:spPr bwMode="auto">
          <a:xfrm>
            <a:off x="936625" y="244475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7" name="Line 137"/>
          <p:cNvSpPr>
            <a:spLocks noChangeShapeType="1"/>
          </p:cNvSpPr>
          <p:nvPr/>
        </p:nvSpPr>
        <p:spPr bwMode="auto">
          <a:xfrm>
            <a:off x="1089025" y="183515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1258" name="Text Box 138"/>
          <p:cNvSpPr txBox="1">
            <a:spLocks noChangeArrowheads="1"/>
          </p:cNvSpPr>
          <p:nvPr/>
        </p:nvSpPr>
        <p:spPr bwMode="auto">
          <a:xfrm>
            <a:off x="1165225" y="14541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a</a:t>
            </a:r>
          </a:p>
        </p:txBody>
      </p:sp>
      <p:sp>
        <p:nvSpPr>
          <p:cNvPr id="261259" name="Text Box 139"/>
          <p:cNvSpPr txBox="1">
            <a:spLocks noChangeArrowheads="1"/>
          </p:cNvSpPr>
          <p:nvPr/>
        </p:nvSpPr>
        <p:spPr bwMode="auto">
          <a:xfrm>
            <a:off x="479425" y="19113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f</a:t>
            </a:r>
          </a:p>
        </p:txBody>
      </p:sp>
      <p:sp>
        <p:nvSpPr>
          <p:cNvPr id="261260" name="Text Box 140"/>
          <p:cNvSpPr txBox="1">
            <a:spLocks noChangeArrowheads="1"/>
          </p:cNvSpPr>
          <p:nvPr/>
        </p:nvSpPr>
        <p:spPr bwMode="auto">
          <a:xfrm>
            <a:off x="936625" y="23685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g</a:t>
            </a:r>
          </a:p>
        </p:txBody>
      </p:sp>
      <p:sp>
        <p:nvSpPr>
          <p:cNvPr id="261261" name="Text Box 141"/>
          <p:cNvSpPr txBox="1">
            <a:spLocks noChangeArrowheads="1"/>
          </p:cNvSpPr>
          <p:nvPr/>
        </p:nvSpPr>
        <p:spPr bwMode="auto">
          <a:xfrm>
            <a:off x="250825" y="25209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e</a:t>
            </a:r>
          </a:p>
        </p:txBody>
      </p:sp>
      <p:sp>
        <p:nvSpPr>
          <p:cNvPr id="261262" name="Text Box 142"/>
          <p:cNvSpPr txBox="1">
            <a:spLocks noChangeArrowheads="1"/>
          </p:cNvSpPr>
          <p:nvPr/>
        </p:nvSpPr>
        <p:spPr bwMode="auto">
          <a:xfrm>
            <a:off x="1622425" y="19875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b</a:t>
            </a:r>
          </a:p>
        </p:txBody>
      </p:sp>
      <p:sp>
        <p:nvSpPr>
          <p:cNvPr id="261263" name="Text Box 143"/>
          <p:cNvSpPr txBox="1">
            <a:spLocks noChangeArrowheads="1"/>
          </p:cNvSpPr>
          <p:nvPr/>
        </p:nvSpPr>
        <p:spPr bwMode="auto">
          <a:xfrm>
            <a:off x="1393825" y="25971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c</a:t>
            </a:r>
          </a:p>
        </p:txBody>
      </p:sp>
      <p:sp>
        <p:nvSpPr>
          <p:cNvPr id="261264" name="Text Box 144"/>
          <p:cNvSpPr txBox="1">
            <a:spLocks noChangeArrowheads="1"/>
          </p:cNvSpPr>
          <p:nvPr/>
        </p:nvSpPr>
        <p:spPr bwMode="auto">
          <a:xfrm>
            <a:off x="708025" y="320675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d</a:t>
            </a:r>
          </a:p>
        </p:txBody>
      </p:sp>
      <p:sp>
        <p:nvSpPr>
          <p:cNvPr id="261265" name="Text Box 145"/>
          <p:cNvSpPr txBox="1">
            <a:spLocks noChangeArrowheads="1"/>
          </p:cNvSpPr>
          <p:nvPr/>
        </p:nvSpPr>
        <p:spPr bwMode="auto">
          <a:xfrm>
            <a:off x="4284663" y="2133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latin typeface="Comic Sans MS" pitchFamily="66" charset="0"/>
              </a:rPr>
              <a:t>Table for a</a:t>
            </a:r>
          </a:p>
        </p:txBody>
      </p:sp>
      <p:graphicFrame>
        <p:nvGraphicFramePr>
          <p:cNvPr id="261266" name="Group 146"/>
          <p:cNvGraphicFramePr>
            <a:graphicFrameLocks noGrp="1"/>
          </p:cNvGraphicFramePr>
          <p:nvPr/>
        </p:nvGraphicFramePr>
        <p:xfrm>
          <a:off x="2039938" y="2971800"/>
          <a:ext cx="2819400" cy="2692782"/>
        </p:xfrm>
        <a:graphic>
          <a:graphicData uri="http://schemas.openxmlformats.org/drawingml/2006/table">
            <a:tbl>
              <a:tblPr/>
              <a:tblGrid>
                <a:gridCol w="563562"/>
                <a:gridCol w="563563"/>
                <a:gridCol w="565150"/>
                <a:gridCol w="563562"/>
                <a:gridCol w="563563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304" name="AutoShape 184"/>
          <p:cNvSpPr>
            <a:spLocks noChangeArrowheads="1"/>
          </p:cNvSpPr>
          <p:nvPr/>
        </p:nvSpPr>
        <p:spPr bwMode="auto">
          <a:xfrm>
            <a:off x="3792538" y="3657600"/>
            <a:ext cx="9906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1305" name="Group 185"/>
          <p:cNvGrpSpPr>
            <a:grpSpLocks/>
          </p:cNvGrpSpPr>
          <p:nvPr/>
        </p:nvGrpSpPr>
        <p:grpSpPr bwMode="auto">
          <a:xfrm>
            <a:off x="2725738" y="3657600"/>
            <a:ext cx="1993900" cy="1828800"/>
            <a:chOff x="1392" y="2304"/>
            <a:chExt cx="1256" cy="1152"/>
          </a:xfrm>
        </p:grpSpPr>
        <p:sp>
          <p:nvSpPr>
            <p:cNvPr id="261306" name="Freeform 186"/>
            <p:cNvSpPr>
              <a:spLocks/>
            </p:cNvSpPr>
            <p:nvPr/>
          </p:nvSpPr>
          <p:spPr bwMode="auto">
            <a:xfrm>
              <a:off x="1392" y="325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307" name="Freeform 187"/>
            <p:cNvSpPr>
              <a:spLocks/>
            </p:cNvSpPr>
            <p:nvPr/>
          </p:nvSpPr>
          <p:spPr bwMode="auto">
            <a:xfrm rot="5400000">
              <a:off x="1392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308" name="Freeform 188"/>
            <p:cNvSpPr>
              <a:spLocks/>
            </p:cNvSpPr>
            <p:nvPr/>
          </p:nvSpPr>
          <p:spPr bwMode="auto">
            <a:xfrm rot="16200000">
              <a:off x="2448" y="321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309" name="Freeform 189"/>
            <p:cNvSpPr>
              <a:spLocks/>
            </p:cNvSpPr>
            <p:nvPr/>
          </p:nvSpPr>
          <p:spPr bwMode="auto">
            <a:xfrm rot="10800000">
              <a:off x="2448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1310" name="Text Box 190"/>
          <p:cNvSpPr txBox="1">
            <a:spLocks noChangeArrowheads="1"/>
          </p:cNvSpPr>
          <p:nvPr/>
        </p:nvSpPr>
        <p:spPr bwMode="auto">
          <a:xfrm>
            <a:off x="2344738" y="5638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ko-KR" sz="1800">
                <a:solidFill>
                  <a:srgbClr val="336600"/>
                </a:solidFill>
                <a:latin typeface="Comic Sans MS" pitchFamily="66" charset="0"/>
              </a:rPr>
              <a:t>A + </a:t>
            </a:r>
            <a:r>
              <a:rPr lang="en-US" altLang="ko-KR" sz="1800">
                <a:solidFill>
                  <a:srgbClr val="3333FF"/>
                </a:solidFill>
                <a:latin typeface="Comic Sans MS" pitchFamily="66" charset="0"/>
              </a:rPr>
              <a:t>C + </a:t>
            </a:r>
            <a:r>
              <a:rPr lang="en-US" altLang="ko-KR" sz="1800">
                <a:solidFill>
                  <a:srgbClr val="CC00FF"/>
                </a:solidFill>
                <a:latin typeface="Comic Sans MS" pitchFamily="66" charset="0"/>
              </a:rPr>
              <a:t>BD</a:t>
            </a:r>
            <a:r>
              <a:rPr lang="en-US" altLang="ko-KR" sz="1800">
                <a:solidFill>
                  <a:srgbClr val="FF33CC"/>
                </a:solidFill>
                <a:latin typeface="Comic Sans MS" pitchFamily="66" charset="0"/>
              </a:rPr>
              <a:t> + </a:t>
            </a:r>
            <a:r>
              <a:rPr lang="en-US" altLang="ko-KR" sz="1800">
                <a:solidFill>
                  <a:srgbClr val="FF3300"/>
                </a:solidFill>
                <a:latin typeface="Comic Sans MS" pitchFamily="66" charset="0"/>
              </a:rPr>
              <a:t>B’D’</a:t>
            </a:r>
          </a:p>
        </p:txBody>
      </p:sp>
      <p:sp>
        <p:nvSpPr>
          <p:cNvPr id="261311" name="AutoShape 191"/>
          <p:cNvSpPr>
            <a:spLocks noChangeArrowheads="1"/>
          </p:cNvSpPr>
          <p:nvPr/>
        </p:nvSpPr>
        <p:spPr bwMode="auto">
          <a:xfrm>
            <a:off x="2640013" y="4751388"/>
            <a:ext cx="22098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3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1312" name="AutoShape 192"/>
          <p:cNvSpPr>
            <a:spLocks noChangeArrowheads="1"/>
          </p:cNvSpPr>
          <p:nvPr/>
        </p:nvSpPr>
        <p:spPr bwMode="auto">
          <a:xfrm>
            <a:off x="3335338" y="4191000"/>
            <a:ext cx="8382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1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1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65" grpId="0"/>
      <p:bldP spid="261304" grpId="0" animBg="1"/>
      <p:bldP spid="261310" grpId="0" autoUpdateAnimBg="0"/>
      <p:bldP spid="261311" grpId="0" animBg="1"/>
      <p:bldP spid="2613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49A1D7B-D9A6-4D1A-BD42-DCE92F2E1A0A}" type="slidenum">
              <a:rPr lang="en-US" altLang="ko-KR"/>
              <a:pPr/>
              <a:t>34</a:t>
            </a:fld>
            <a:endParaRPr lang="en-US" altLang="ko-KR"/>
          </a:p>
        </p:txBody>
      </p:sp>
      <p:graphicFrame>
        <p:nvGraphicFramePr>
          <p:cNvPr id="262146" name="Object 2"/>
          <p:cNvGraphicFramePr>
            <a:graphicFrameLocks/>
          </p:cNvGraphicFramePr>
          <p:nvPr/>
        </p:nvGraphicFramePr>
        <p:xfrm>
          <a:off x="3124200" y="3673475"/>
          <a:ext cx="287496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3" imgW="2892600" imgH="2221920" progId="Word.Document.8">
                  <p:embed/>
                </p:oleObj>
              </mc:Choice>
              <mc:Fallback>
                <p:oleObj name="Document" r:id="rId3" imgW="2892600" imgH="22219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73475"/>
                        <a:ext cx="2874963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Practice K-map 3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>
                <a:ea typeface="굴림" charset="-127"/>
              </a:rPr>
              <a:t>Find a MSP for</a:t>
            </a:r>
          </a:p>
          <a:p>
            <a:pPr marL="342900" indent="-342900"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2000">
                <a:solidFill>
                  <a:srgbClr val="3333FF"/>
                </a:solidFill>
                <a:ea typeface="굴림" charset="-127"/>
              </a:rPr>
              <a:t>f(w,x,y,z) = 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m(0,2,4,5,8,14,15), d(w,x,y,z) = 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 sz="2000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m(7,10,13)</a:t>
            </a:r>
            <a:endParaRPr lang="en-US" altLang="ko-KR" sz="2000">
              <a:solidFill>
                <a:schemeClr val="accent2"/>
              </a:solidFill>
              <a:ea typeface="굴림" charset="-127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ko-KR" sz="2000">
                <a:ea typeface="굴림" charset="-127"/>
                <a:sym typeface="WP Greek Century" pitchFamily="2" charset="2"/>
              </a:rPr>
              <a:t>	This notation means that input combinations wxyz = 0111, 1010 and 1101 (corresponding to minterms m</a:t>
            </a:r>
            <a:r>
              <a:rPr lang="en-US" altLang="ko-KR" sz="2000" baseline="-25000">
                <a:ea typeface="굴림" charset="-127"/>
                <a:sym typeface="WP Greek Century" pitchFamily="2" charset="2"/>
              </a:rPr>
              <a:t>7</a:t>
            </a:r>
            <a:r>
              <a:rPr lang="en-US" altLang="ko-KR" sz="2000">
                <a:ea typeface="굴림" charset="-127"/>
                <a:sym typeface="WP Greek Century" pitchFamily="2" charset="2"/>
              </a:rPr>
              <a:t>, m</a:t>
            </a:r>
            <a:r>
              <a:rPr lang="en-US" altLang="ko-KR" sz="2000" baseline="-25000">
                <a:ea typeface="굴림" charset="-127"/>
                <a:sym typeface="WP Greek Century" pitchFamily="2" charset="2"/>
              </a:rPr>
              <a:t>10</a:t>
            </a:r>
            <a:r>
              <a:rPr lang="en-US" altLang="ko-KR" sz="2000">
                <a:ea typeface="굴림" charset="-127"/>
                <a:sym typeface="WP Greek Century" pitchFamily="2" charset="2"/>
              </a:rPr>
              <a:t> and m</a:t>
            </a:r>
            <a:r>
              <a:rPr lang="en-US" altLang="ko-KR" sz="2000" baseline="-25000">
                <a:ea typeface="굴림" charset="-127"/>
                <a:sym typeface="WP Greek Century" pitchFamily="2" charset="2"/>
              </a:rPr>
              <a:t>13</a:t>
            </a:r>
            <a:r>
              <a:rPr lang="en-US" altLang="ko-KR" sz="2000">
                <a:ea typeface="굴림" charset="-127"/>
                <a:sym typeface="WP Greek Century" pitchFamily="2" charset="2"/>
              </a:rPr>
              <a:t>) are unused.</a:t>
            </a:r>
          </a:p>
        </p:txBody>
      </p:sp>
    </p:spTree>
    <p:extLst>
      <p:ext uri="{BB962C8B-B14F-4D97-AF65-F5344CB8AC3E}">
        <p14:creationId xmlns:p14="http://schemas.microsoft.com/office/powerpoint/2010/main" val="402467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E0B2C7F-E6F0-497A-B2D0-63A22CCD8F70}" type="slidenum">
              <a:rPr lang="en-US" altLang="ko-KR"/>
              <a:pPr/>
              <a:t>35</a:t>
            </a:fld>
            <a:endParaRPr lang="en-US" altLang="ko-KR"/>
          </a:p>
        </p:txBody>
      </p:sp>
      <p:graphicFrame>
        <p:nvGraphicFramePr>
          <p:cNvPr id="263170" name="Object 2"/>
          <p:cNvGraphicFramePr>
            <a:graphicFrameLocks/>
          </p:cNvGraphicFramePr>
          <p:nvPr/>
        </p:nvGraphicFramePr>
        <p:xfrm>
          <a:off x="3124200" y="2276475"/>
          <a:ext cx="32750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3" imgW="3285720" imgH="2400480" progId="Word.Document.8">
                  <p:embed/>
                </p:oleObj>
              </mc:Choice>
              <mc:Fallback>
                <p:oleObj name="Document" r:id="rId3" imgW="3285720" imgH="24004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76475"/>
                        <a:ext cx="327501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Solutions for practice K-map 3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1800" dirty="0">
                <a:ea typeface="굴림" charset="-127"/>
              </a:rPr>
              <a:t>Find a MSP for:</a:t>
            </a:r>
          </a:p>
          <a:p>
            <a:pPr marL="342900" indent="-342900"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f(</a:t>
            </a:r>
            <a:r>
              <a:rPr lang="en-US" altLang="ko-KR" sz="1800" dirty="0" err="1">
                <a:solidFill>
                  <a:srgbClr val="3333FF"/>
                </a:solidFill>
                <a:ea typeface="굴림" charset="-127"/>
              </a:rPr>
              <a:t>w,x,y,z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</a:rPr>
              <a:t>) =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m(0,2,4,5,8,14,15), d(</a:t>
            </a:r>
            <a:r>
              <a:rPr lang="en-US" altLang="ko-KR" sz="1800" dirty="0" err="1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w,x,y,z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) = 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  <a:sym typeface="Symbol" pitchFamily="18" charset="2"/>
              </a:rPr>
              <a:t></a:t>
            </a:r>
            <a:r>
              <a:rPr lang="en-US" altLang="ko-KR" sz="1800" dirty="0">
                <a:solidFill>
                  <a:srgbClr val="3333FF"/>
                </a:solidFill>
                <a:ea typeface="굴림" charset="-127"/>
                <a:sym typeface="WP Greek Century" pitchFamily="2" charset="2"/>
              </a:rPr>
              <a:t>m(7,10,13)</a:t>
            </a:r>
            <a:endParaRPr lang="en-US" altLang="ko-KR" sz="1800" dirty="0">
              <a:solidFill>
                <a:schemeClr val="accent2"/>
              </a:solidFill>
              <a:ea typeface="굴림" charset="-127"/>
            </a:endParaRPr>
          </a:p>
          <a:p>
            <a:pPr marL="342900" indent="-342900"/>
            <a:endParaRPr lang="en-US" altLang="ko-KR" sz="1800" dirty="0">
              <a:ea typeface="굴림" charset="-127"/>
              <a:sym typeface="WP Greek Century" pitchFamily="2" charset="2"/>
            </a:endParaRPr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5029200" y="2439988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4083050" y="2439988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4071938" y="3679825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5040313" y="3659188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>
            <a:off x="5038725" y="2897188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3613150" y="2897188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5029200" y="36703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3614738" y="3668713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3667125" y="2973388"/>
            <a:ext cx="839788" cy="260350"/>
          </a:xfrm>
          <a:prstGeom prst="rect">
            <a:avLst/>
          </a:prstGeom>
          <a:noFill/>
          <a:ln w="25400">
            <a:solidFill>
              <a:srgbClr val="33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4168775" y="2897188"/>
            <a:ext cx="784225" cy="7620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3" name="Rectangle 15"/>
          <p:cNvSpPr>
            <a:spLocks noChangeArrowheads="1"/>
          </p:cNvSpPr>
          <p:nvPr/>
        </p:nvSpPr>
        <p:spPr bwMode="auto">
          <a:xfrm>
            <a:off x="4594225" y="3311525"/>
            <a:ext cx="771525" cy="282575"/>
          </a:xfrm>
          <a:prstGeom prst="rect">
            <a:avLst/>
          </a:prstGeom>
          <a:noFill/>
          <a:ln w="25400">
            <a:solidFill>
              <a:srgbClr val="FF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3756025" y="2560638"/>
            <a:ext cx="282575" cy="76041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5083175" y="3233738"/>
            <a:ext cx="250825" cy="784225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762000" y="4437063"/>
            <a:ext cx="7772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SzPct val="125000"/>
            </a:pPr>
            <a:r>
              <a:rPr lang="en-US" altLang="ko-KR" sz="1600">
                <a:latin typeface="Comic Sans MS" pitchFamily="66" charset="0"/>
              </a:rPr>
              <a:t>All prime implicants are circled. We can treat X’s as 1s if we want, so the red group includes two X’s, and the light blue group includes one X.</a:t>
            </a:r>
          </a:p>
          <a:p>
            <a:pPr algn="l" eaLnBrk="0" hangingPunct="0">
              <a:buSzPct val="125000"/>
            </a:pPr>
            <a:endParaRPr lang="en-US" altLang="ko-KR" sz="1600">
              <a:latin typeface="Comic Sans MS" pitchFamily="66" charset="0"/>
            </a:endParaRPr>
          </a:p>
          <a:p>
            <a:pPr algn="l" eaLnBrk="0" hangingPunct="0">
              <a:buSzPct val="125000"/>
            </a:pPr>
            <a:r>
              <a:rPr lang="en-US" altLang="ko-KR" sz="1600">
                <a:latin typeface="Comic Sans MS" pitchFamily="66" charset="0"/>
              </a:rPr>
              <a:t>The </a:t>
            </a:r>
            <a:r>
              <a:rPr lang="en-US" altLang="ko-KR" sz="1600" i="1">
                <a:latin typeface="Comic Sans MS" pitchFamily="66" charset="0"/>
              </a:rPr>
              <a:t>only </a:t>
            </a:r>
            <a:r>
              <a:rPr lang="en-US" altLang="ko-KR" sz="1600">
                <a:latin typeface="Comic Sans MS" pitchFamily="66" charset="0"/>
              </a:rPr>
              <a:t>essential prime implicant is </a:t>
            </a:r>
            <a:r>
              <a:rPr lang="en-US" altLang="ko-KR" sz="1600">
                <a:solidFill>
                  <a:srgbClr val="3333FF"/>
                </a:solidFill>
                <a:latin typeface="Comic Sans MS" pitchFamily="66" charset="0"/>
              </a:rPr>
              <a:t>x’z’</a:t>
            </a:r>
            <a:r>
              <a:rPr lang="en-US" altLang="ko-KR" sz="1600">
                <a:latin typeface="Comic Sans MS" pitchFamily="66" charset="0"/>
              </a:rPr>
              <a:t>. The red group is not essential because the minterms in it also appear in other groups.</a:t>
            </a:r>
          </a:p>
          <a:p>
            <a:pPr algn="l" eaLnBrk="0" hangingPunct="0">
              <a:buSzPct val="125000"/>
            </a:pPr>
            <a:endParaRPr lang="en-US" altLang="ko-KR" sz="1600">
              <a:latin typeface="Comic Sans MS" pitchFamily="66" charset="0"/>
            </a:endParaRPr>
          </a:p>
          <a:p>
            <a:pPr algn="l" eaLnBrk="0" hangingPunct="0">
              <a:buSzPct val="125000"/>
            </a:pPr>
            <a:r>
              <a:rPr lang="en-US" altLang="ko-KR" sz="1600">
                <a:latin typeface="Comic Sans MS" pitchFamily="66" charset="0"/>
              </a:rPr>
              <a:t>The MSP is </a:t>
            </a:r>
            <a:r>
              <a:rPr lang="en-US" altLang="ko-KR" sz="1600">
                <a:solidFill>
                  <a:srgbClr val="3333FF"/>
                </a:solidFill>
                <a:latin typeface="Comic Sans MS" pitchFamily="66" charset="0"/>
              </a:rPr>
              <a:t>x’z’</a:t>
            </a:r>
            <a:r>
              <a:rPr lang="en-US" altLang="ko-KR" sz="1600">
                <a:latin typeface="Comic Sans MS" pitchFamily="66" charset="0"/>
              </a:rPr>
              <a:t> + </a:t>
            </a:r>
            <a:r>
              <a:rPr lang="en-US" altLang="ko-KR" sz="1600">
                <a:solidFill>
                  <a:srgbClr val="FF33CC"/>
                </a:solidFill>
                <a:latin typeface="Comic Sans MS" pitchFamily="66" charset="0"/>
              </a:rPr>
              <a:t>wxy</a:t>
            </a:r>
            <a:r>
              <a:rPr lang="en-US" altLang="ko-KR" sz="1600">
                <a:latin typeface="Comic Sans MS" pitchFamily="66" charset="0"/>
              </a:rPr>
              <a:t> + </a:t>
            </a:r>
            <a:r>
              <a:rPr lang="en-US" altLang="ko-KR" sz="1600">
                <a:solidFill>
                  <a:srgbClr val="336600"/>
                </a:solidFill>
                <a:latin typeface="Comic Sans MS" pitchFamily="66" charset="0"/>
              </a:rPr>
              <a:t>w’xy’</a:t>
            </a:r>
            <a:r>
              <a:rPr lang="en-US" altLang="ko-KR" sz="1600">
                <a:latin typeface="Comic Sans MS" pitchFamily="66" charset="0"/>
              </a:rPr>
              <a:t>. It turns out the red group is redundant; we can cover all of the minterms in the map without it.</a:t>
            </a:r>
            <a:endParaRPr lang="en-US" altLang="ko-KR" sz="1600">
              <a:solidFill>
                <a:srgbClr val="33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0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0FF5D00-0BF2-463A-90D0-C038B7495ED1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K-map Summary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marL="342900" indent="-342900"/>
            <a:r>
              <a:rPr lang="en-US" altLang="ko-KR" sz="2400" dirty="0">
                <a:ea typeface="굴림" charset="-127"/>
              </a:rPr>
              <a:t>K-maps are an alternative to algebra for simplifying expressions.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The result is a </a:t>
            </a:r>
            <a:r>
              <a:rPr lang="en-US" altLang="ko-KR" sz="2000" i="1" dirty="0">
                <a:ea typeface="굴림" charset="-127"/>
              </a:rPr>
              <a:t>minimal sum of products</a:t>
            </a:r>
            <a:r>
              <a:rPr lang="en-US" altLang="ko-KR" sz="2000" dirty="0">
                <a:ea typeface="굴림" charset="-127"/>
              </a:rPr>
              <a:t>, which leads to a minimal two-level circuit.</a:t>
            </a:r>
            <a:endParaRPr lang="en-US" altLang="ko-KR" sz="2000" i="1" dirty="0">
              <a:ea typeface="굴림" charset="-127"/>
            </a:endParaRP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It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easy to handle don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t-care conditions.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K-maps are really only good for manual simplification of small expressions... but that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s good enough for this course.</a:t>
            </a:r>
          </a:p>
          <a:p>
            <a:pPr marL="342900" indent="-342900"/>
            <a:r>
              <a:rPr lang="en-US" altLang="ko-KR" sz="2400" dirty="0">
                <a:ea typeface="굴림" charset="-127"/>
              </a:rPr>
              <a:t>Things to keep in mind: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Remember the correct order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on the K-map.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When grouping, you can wrap around all sides of the K-map, and your groups can overlap.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Make as few rectangles as possible, but make each of them as large as possible. This leads to fewer, but simpler, product terms.</a:t>
            </a:r>
          </a:p>
          <a:p>
            <a:pPr marL="742950" lvl="1" indent="-285750"/>
            <a:r>
              <a:rPr lang="en-US" altLang="ko-KR" sz="2000" dirty="0">
                <a:ea typeface="굴림" charset="-127"/>
              </a:rPr>
              <a:t>There may be more than one valid solution.</a:t>
            </a:r>
          </a:p>
        </p:txBody>
      </p:sp>
    </p:spTree>
    <p:extLst>
      <p:ext uri="{BB962C8B-B14F-4D97-AF65-F5344CB8AC3E}">
        <p14:creationId xmlns:p14="http://schemas.microsoft.com/office/powerpoint/2010/main" val="388131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FDA6282-F164-449D-9103-13DB860D285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NAND and NOR Implementations ?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NAND and NOR gates are more frequently used than AND and OR gates in digital circuits.</a:t>
            </a:r>
          </a:p>
          <a:p>
            <a:pPr lvl="1"/>
            <a:r>
              <a:rPr lang="en-US" altLang="ko-KR">
                <a:ea typeface="굴림" charset="-127"/>
              </a:rPr>
              <a:t>Easier to fabricate with electronic components </a:t>
            </a:r>
          </a:p>
          <a:p>
            <a:pPr lvl="1"/>
            <a:r>
              <a:rPr lang="en-US" altLang="ko-KR">
                <a:ea typeface="굴림" charset="-127"/>
              </a:rPr>
              <a:t>Basic gates used in all IC digital logic ciruits</a:t>
            </a:r>
          </a:p>
          <a:p>
            <a:pPr>
              <a:buFont typeface="Wingdings" pitchFamily="2" charset="2"/>
              <a:buNone/>
            </a:pPr>
            <a:endParaRPr lang="en-US" altLang="ko-KR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0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3035587-0899-4627-804E-6633F62ADD5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NAND Circuits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Any digital system can be implemented with NAND gates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>
                <a:ea typeface="굴림" charset="-127"/>
                <a:sym typeface="Wingdings" pitchFamily="2" charset="2"/>
              </a:rPr>
              <a:t>	 “Universal gates”</a:t>
            </a:r>
            <a:endParaRPr lang="en-US" altLang="ko-KR" sz="2400" dirty="0">
              <a:ea typeface="굴림" charset="-127"/>
            </a:endParaRPr>
          </a:p>
        </p:txBody>
      </p:sp>
      <p:pic>
        <p:nvPicPr>
          <p:cNvPr id="268292" name="Picture 4" descr="AACFLN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20938"/>
            <a:ext cx="6264275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9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0C06BC1-E740-40B0-8550-9CD502CDFF04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NAND Symbols</a:t>
            </a:r>
          </a:p>
        </p:txBody>
      </p:sp>
      <p:pic>
        <p:nvPicPr>
          <p:cNvPr id="269315" name="Picture 3" descr="AACFLN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24894"/>
            <a:ext cx="7705725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2916238" y="1916832"/>
            <a:ext cx="317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mic Sans MS" pitchFamily="66" charset="0"/>
              </a:rPr>
              <a:t>DeMorgan’s</a:t>
            </a:r>
            <a:r>
              <a:rPr lang="en-US" altLang="ko-KR" dirty="0">
                <a:latin typeface="Comic Sans MS" pitchFamily="66" charset="0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11466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AF93B273-0308-4049-A8E3-287D5DA202F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Terminology: Sum of Minterms Form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ko-KR" sz="2000" dirty="0">
                <a:ea typeface="굴림" charset="-127"/>
              </a:rPr>
              <a:t>Every function can be written as a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sum of </a:t>
            </a:r>
            <a:r>
              <a:rPr lang="en-US" altLang="ko-KR" sz="2000" dirty="0" err="1">
                <a:solidFill>
                  <a:srgbClr val="FF0033"/>
                </a:solidFill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, which is a special kind of sum of products form</a:t>
            </a:r>
          </a:p>
          <a:p>
            <a:pPr marL="342900" indent="-342900"/>
            <a:r>
              <a:rPr lang="en-US" altLang="ko-KR" sz="2000" dirty="0">
                <a:ea typeface="굴림" charset="-127"/>
              </a:rPr>
              <a:t>The sum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form for any function is </a:t>
            </a:r>
            <a:r>
              <a:rPr lang="en-US" altLang="ko-KR" sz="2000" i="1" dirty="0">
                <a:ea typeface="굴림" charset="-127"/>
              </a:rPr>
              <a:t>unique</a:t>
            </a:r>
            <a:endParaRPr lang="en-US" altLang="ko-KR" sz="2000" dirty="0">
              <a:ea typeface="굴림" charset="-127"/>
            </a:endParaRPr>
          </a:p>
          <a:p>
            <a:pPr marL="342900" indent="-342900"/>
            <a:r>
              <a:rPr lang="en-US" altLang="ko-KR" sz="2000" dirty="0">
                <a:ea typeface="굴림" charset="-127"/>
              </a:rPr>
              <a:t>If you have a truth table for a function, you can write a sum of </a:t>
            </a:r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expression </a:t>
            </a:r>
            <a:r>
              <a:rPr lang="en-US" altLang="ko-KR" sz="2000" dirty="0">
                <a:ea typeface="굴림" charset="-127"/>
              </a:rPr>
              <a:t>just by picking out the rows of the table where the function output is 1.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914400" y="3419475"/>
          <a:ext cx="3405188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3406680" imgH="3116520" progId="Word.Document.8">
                  <p:embed/>
                </p:oleObj>
              </mc:Choice>
              <mc:Fallback>
                <p:oleObj name="Document" r:id="rId3" imgW="3406680" imgH="311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19475"/>
                        <a:ext cx="3405188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4495800" y="3419475"/>
            <a:ext cx="378936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f = x’y’z’ + x’y’z + x’yz’ + x’yz + xyz’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m</a:t>
            </a:r>
            <a:r>
              <a:rPr kumimoji="0" lang="en-US" altLang="ko-KR" sz="1800" baseline="-25000">
                <a:latin typeface="Comic Sans MS" pitchFamily="66" charset="0"/>
              </a:rPr>
              <a:t>0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1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2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3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6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(0,1,2,3,6)</a:t>
            </a:r>
            <a:endParaRPr kumimoji="0" lang="en-US" altLang="ko-KR" sz="1800">
              <a:latin typeface="Comic Sans MS" pitchFamily="66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4495800" y="4638675"/>
            <a:ext cx="233838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f’ = xy’z’ + xy’z + xyz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m</a:t>
            </a:r>
            <a:r>
              <a:rPr kumimoji="0" lang="en-US" altLang="ko-KR" sz="1800" baseline="-25000">
                <a:latin typeface="Comic Sans MS" pitchFamily="66" charset="0"/>
              </a:rPr>
              <a:t>4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5</a:t>
            </a:r>
            <a:r>
              <a:rPr kumimoji="0" lang="en-US" altLang="ko-KR" sz="1800">
                <a:latin typeface="Comic Sans MS" pitchFamily="66" charset="0"/>
              </a:rPr>
              <a:t> + m</a:t>
            </a:r>
            <a:r>
              <a:rPr kumimoji="0" lang="en-US" altLang="ko-KR" sz="1800" baseline="-25000">
                <a:latin typeface="Comic Sans MS" pitchFamily="66" charset="0"/>
              </a:rPr>
              <a:t>7</a:t>
            </a:r>
            <a:r>
              <a:rPr kumimoji="0" lang="en-US" altLang="ko-KR" sz="1800">
                <a:latin typeface="Comic Sans MS" pitchFamily="66" charset="0"/>
              </a:rPr>
              <a:t> </a:t>
            </a:r>
          </a:p>
          <a:p>
            <a:pPr eaLnBrk="0" latinLnBrk="0" hangingPunct="0">
              <a:lnSpc>
                <a:spcPct val="120000"/>
              </a:lnSpc>
            </a:pPr>
            <a:r>
              <a:rPr kumimoji="0" lang="en-US" altLang="ko-KR" sz="1800">
                <a:latin typeface="Comic Sans MS" pitchFamily="66" charset="0"/>
              </a:rPr>
              <a:t>	=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(4,5,7)</a:t>
            </a:r>
            <a:endParaRPr kumimoji="0" lang="en-US" altLang="ko-KR" sz="1800">
              <a:latin typeface="Comic Sans MS" pitchFamily="66" charset="0"/>
            </a:endParaRP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4495800" y="5857875"/>
            <a:ext cx="3940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ko-KR" sz="1800">
                <a:latin typeface="Comic Sans MS" pitchFamily="66" charset="0"/>
              </a:rPr>
              <a:t>f’ contains all the minterms not in f</a:t>
            </a:r>
          </a:p>
        </p:txBody>
      </p:sp>
    </p:spTree>
    <p:extLst>
      <p:ext uri="{BB962C8B-B14F-4D97-AF65-F5344CB8AC3E}">
        <p14:creationId xmlns:p14="http://schemas.microsoft.com/office/powerpoint/2010/main" val="176856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5234AF4B-074A-4452-A81C-66F387BF83BB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Conversion into NAND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  <a:tabLst>
                <a:tab pos="1973263" algn="l"/>
              </a:tabLst>
            </a:pPr>
            <a:r>
              <a:rPr lang="en-US" altLang="ko-KR">
                <a:ea typeface="굴림" charset="-127"/>
              </a:rPr>
              <a:t>Convert all AND to NAND with AND-invert symbols</a:t>
            </a:r>
          </a:p>
          <a:p>
            <a:pPr marL="533400" indent="-533400">
              <a:buFont typeface="Wingdings" pitchFamily="2" charset="2"/>
              <a:buAutoNum type="arabicPeriod"/>
              <a:tabLst>
                <a:tab pos="1973263" algn="l"/>
              </a:tabLst>
            </a:pPr>
            <a:r>
              <a:rPr lang="en-US" altLang="ko-KR">
                <a:ea typeface="굴림" charset="-127"/>
              </a:rPr>
              <a:t>Convert all OR to NAND with invert-OR symbols</a:t>
            </a:r>
          </a:p>
          <a:p>
            <a:pPr marL="533400" indent="-533400">
              <a:buFont typeface="Wingdings" pitchFamily="2" charset="2"/>
              <a:buAutoNum type="arabicPeriod"/>
              <a:tabLst>
                <a:tab pos="1973263" algn="l"/>
              </a:tabLst>
            </a:pPr>
            <a:r>
              <a:rPr lang="en-US" altLang="ko-KR">
                <a:ea typeface="굴림" charset="-127"/>
              </a:rPr>
              <a:t>Check all the bubbles in the diagram. </a:t>
            </a:r>
          </a:p>
          <a:p>
            <a:pPr marL="533400" indent="-533400">
              <a:buFont typeface="Wingdings" pitchFamily="2" charset="2"/>
              <a:buNone/>
              <a:tabLst>
                <a:tab pos="1973263" algn="l"/>
              </a:tabLst>
            </a:pPr>
            <a:r>
              <a:rPr lang="en-US" altLang="ko-KR">
                <a:ea typeface="굴림" charset="-127"/>
              </a:rPr>
              <a:t>	If not compensated, insert an inverter.</a:t>
            </a:r>
          </a:p>
        </p:txBody>
      </p:sp>
    </p:spTree>
    <p:extLst>
      <p:ext uri="{BB962C8B-B14F-4D97-AF65-F5344CB8AC3E}">
        <p14:creationId xmlns:p14="http://schemas.microsoft.com/office/powerpoint/2010/main" val="19681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D1204E46-3EC8-4F28-B71E-A8A42F56945C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</a:t>
            </a:r>
          </a:p>
        </p:txBody>
      </p:sp>
      <p:graphicFrame>
        <p:nvGraphicFramePr>
          <p:cNvPr id="271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3938" y="3000375"/>
          <a:ext cx="71151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Image" r:id="rId3" imgW="9485714" imgH="2336508" progId="Photoshop.Image.6">
                  <p:embed/>
                </p:oleObj>
              </mc:Choice>
              <mc:Fallback>
                <p:oleObj name="Image" r:id="rId3" imgW="9485714" imgH="2336508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000375"/>
                        <a:ext cx="71151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071813" y="1870075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AB + CD</a:t>
            </a:r>
          </a:p>
        </p:txBody>
      </p:sp>
    </p:spTree>
    <p:extLst>
      <p:ext uri="{BB962C8B-B14F-4D97-AF65-F5344CB8AC3E}">
        <p14:creationId xmlns:p14="http://schemas.microsoft.com/office/powerpoint/2010/main" val="235793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F03B292-C867-4B8D-A6E2-7E9004363B46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Practice: NAND Implementation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1692275" y="1531938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99CCFF"/>
              </a:buClr>
              <a:buSzPct val="120000"/>
              <a:buFont typeface="Wingdings" pitchFamily="2" charset="2"/>
              <a:buNone/>
            </a:pPr>
            <a:r>
              <a:rPr lang="en-US" altLang="ko-KR" sz="2000">
                <a:latin typeface="Comic Sans MS" pitchFamily="66" charset="0"/>
              </a:rPr>
              <a:t>F(x, y, z) = Σ(1, 2, 3, 4, 5, 7)</a:t>
            </a:r>
          </a:p>
        </p:txBody>
      </p:sp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2771775" y="2060575"/>
          <a:ext cx="3241675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Image" r:id="rId3" imgW="3936508" imgH="2730159" progId="Photoshop.Image.6">
                  <p:embed/>
                </p:oleObj>
              </mc:Choice>
              <mc:Fallback>
                <p:oleObj name="Image" r:id="rId3" imgW="3936508" imgH="273015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060575"/>
                        <a:ext cx="3241675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3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4365625"/>
            <a:ext cx="7602537" cy="2147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5010150" y="1519238"/>
            <a:ext cx="198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99CCFF"/>
              </a:buClr>
              <a:buSzPct val="120000"/>
              <a:buFont typeface="Wingdings" pitchFamily="2" charset="2"/>
              <a:buNone/>
            </a:pPr>
            <a:r>
              <a:rPr lang="en-US" altLang="ko-KR" sz="2000">
                <a:latin typeface="Comic Sans MS" pitchFamily="66" charset="0"/>
              </a:rPr>
              <a:t> = xy' + x'y + z </a:t>
            </a:r>
          </a:p>
        </p:txBody>
      </p:sp>
    </p:spTree>
    <p:extLst>
      <p:ext uri="{BB962C8B-B14F-4D97-AF65-F5344CB8AC3E}">
        <p14:creationId xmlns:p14="http://schemas.microsoft.com/office/powerpoint/2010/main" val="27655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79DF373-62D2-44D5-8B63-791DED4B8230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Multilevel NAND Circuits</a:t>
            </a:r>
          </a:p>
        </p:txBody>
      </p:sp>
      <p:pic>
        <p:nvPicPr>
          <p:cNvPr id="273411" name="Picture 3" descr="AACFLNT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84313"/>
            <a:ext cx="7169150" cy="4984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580063" y="1341438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A (CD + B) + BC’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444500" y="4556125"/>
            <a:ext cx="23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omic Sans MS" pitchFamily="66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4002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892ABB5-10E4-4734-983F-F3D645DB18CA}" type="slidenum">
              <a:rPr lang="en-US" altLang="ko-KR"/>
              <a:pPr/>
              <a:t>44</a:t>
            </a:fld>
            <a:endParaRPr lang="en-US" altLang="ko-KR"/>
          </a:p>
        </p:txBody>
      </p:sp>
      <p:pic>
        <p:nvPicPr>
          <p:cNvPr id="274434" name="Picture 2" descr="03-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41438"/>
            <a:ext cx="6553200" cy="5235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Multilevel NAND Circuits(2)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446713" y="1341438"/>
            <a:ext cx="320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(AB’ + A’B)(C + D’)</a:t>
            </a:r>
          </a:p>
        </p:txBody>
      </p:sp>
    </p:spTree>
    <p:extLst>
      <p:ext uri="{BB962C8B-B14F-4D97-AF65-F5344CB8AC3E}">
        <p14:creationId xmlns:p14="http://schemas.microsoft.com/office/powerpoint/2010/main" val="342264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1BFFDCA0-5503-4E1E-8FB5-00BEFA351CC4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NOR Implementations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NOR </a:t>
            </a:r>
            <a:r>
              <a:rPr lang="en-US" altLang="ko-KR" sz="2400">
                <a:ea typeface="굴림" charset="-127"/>
                <a:sym typeface="Wingdings" pitchFamily="2" charset="2"/>
              </a:rPr>
              <a:t> the dual of NAND</a:t>
            </a:r>
          </a:p>
          <a:p>
            <a:pPr lvl="1"/>
            <a:r>
              <a:rPr lang="en-US" altLang="ko-KR" sz="2000">
                <a:ea typeface="굴림" charset="-127"/>
                <a:sym typeface="Wingdings" pitchFamily="2" charset="2"/>
              </a:rPr>
              <a:t>Another “universal gates”</a:t>
            </a:r>
          </a:p>
          <a:p>
            <a:pPr>
              <a:buFont typeface="Wingdings" pitchFamily="2" charset="2"/>
              <a:buNone/>
            </a:pPr>
            <a:endParaRPr lang="en-US" altLang="ko-KR" sz="2400">
              <a:ea typeface="굴림" charset="-127"/>
            </a:endParaRPr>
          </a:p>
        </p:txBody>
      </p:sp>
      <p:pic>
        <p:nvPicPr>
          <p:cNvPr id="275460" name="Picture 4" descr="AACFLNV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535238"/>
            <a:ext cx="6551612" cy="3797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F7A4719-B328-453D-AA6D-34CFDA4A816C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NOR Symbols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2916238" y="2420938"/>
            <a:ext cx="317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DeMorgan’s Theorem</a:t>
            </a:r>
          </a:p>
        </p:txBody>
      </p:sp>
      <p:pic>
        <p:nvPicPr>
          <p:cNvPr id="276484" name="Picture 4" descr="03-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141663"/>
            <a:ext cx="8785225" cy="2287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04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73FC0C9-0788-4D1D-9B1F-23E103A6AF50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NOR Implementing</a:t>
            </a:r>
          </a:p>
        </p:txBody>
      </p:sp>
      <p:pic>
        <p:nvPicPr>
          <p:cNvPr id="277507" name="Picture 3" descr="03-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349500"/>
            <a:ext cx="8713787" cy="3741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105150" y="1484313"/>
            <a:ext cx="281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(A + B)(C + D)E</a:t>
            </a:r>
          </a:p>
        </p:txBody>
      </p:sp>
    </p:spTree>
    <p:extLst>
      <p:ext uri="{BB962C8B-B14F-4D97-AF65-F5344CB8AC3E}">
        <p14:creationId xmlns:p14="http://schemas.microsoft.com/office/powerpoint/2010/main" val="90259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B4BBD0E-E3B7-4166-9465-74489E2D2432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Example: NOR Implementing (2)</a:t>
            </a:r>
          </a:p>
        </p:txBody>
      </p:sp>
      <p:pic>
        <p:nvPicPr>
          <p:cNvPr id="278531" name="Picture 3" descr="AACFLNY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682875"/>
            <a:ext cx="7427912" cy="3341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095500" y="1628775"/>
            <a:ext cx="339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(AB' + A'B)(C + D')</a:t>
            </a:r>
          </a:p>
        </p:txBody>
      </p:sp>
    </p:spTree>
    <p:extLst>
      <p:ext uri="{BB962C8B-B14F-4D97-AF65-F5344CB8AC3E}">
        <p14:creationId xmlns:p14="http://schemas.microsoft.com/office/powerpoint/2010/main" val="35749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72AE02F-15DA-4B40-91A2-5174D2C63CB2}" type="slidenum">
              <a:rPr lang="en-US" altLang="ko-KR"/>
              <a:pPr/>
              <a:t>49</a:t>
            </a:fld>
            <a:endParaRPr lang="en-US" altLang="ko-KR"/>
          </a:p>
        </p:txBody>
      </p:sp>
      <p:pic>
        <p:nvPicPr>
          <p:cNvPr id="279554" name="Picture 2" descr="03-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3429000"/>
            <a:ext cx="8964613" cy="2963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Wired Logic Gates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341438"/>
            <a:ext cx="8537575" cy="2481262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Some NAND and NOR gates (but not all)</a:t>
            </a:r>
          </a:p>
          <a:p>
            <a:pPr lvl="1"/>
            <a:r>
              <a:rPr lang="en-US" altLang="ko-KR" sz="2000" dirty="0">
                <a:ea typeface="굴림" charset="-127"/>
              </a:rPr>
              <a:t>Allow a wire connection between the outputs</a:t>
            </a:r>
          </a:p>
          <a:p>
            <a:pPr lvl="1"/>
            <a:r>
              <a:rPr lang="en-US" altLang="ko-KR" sz="2000" dirty="0">
                <a:ea typeface="굴림" charset="-127"/>
              </a:rPr>
              <a:t>Wire connection called as “wired logic”</a:t>
            </a:r>
            <a:endParaRPr lang="en-US" altLang="ko-KR" sz="2000" dirty="0">
              <a:ea typeface="굴림" charset="-127"/>
              <a:sym typeface="Wingdings" pitchFamily="2" charset="2"/>
            </a:endParaRPr>
          </a:p>
          <a:p>
            <a:pPr lvl="2"/>
            <a:r>
              <a:rPr lang="en-US" altLang="ko-KR" sz="1800" dirty="0">
                <a:ea typeface="굴림" charset="-127"/>
                <a:sym typeface="Wingdings" pitchFamily="2" charset="2"/>
              </a:rPr>
              <a:t>not a physical logic</a:t>
            </a:r>
          </a:p>
          <a:p>
            <a:pPr lvl="2"/>
            <a:r>
              <a:rPr lang="en-US" altLang="ko-KR" sz="1800" dirty="0">
                <a:ea typeface="굴림" charset="-127"/>
                <a:sym typeface="Wingdings" pitchFamily="2" charset="2"/>
              </a:rPr>
              <a:t>Consider as a logic </a:t>
            </a:r>
            <a:r>
              <a:rPr lang="en-US" altLang="ko-KR" sz="1800" dirty="0" smtClean="0">
                <a:ea typeface="굴림" charset="-127"/>
                <a:sym typeface="Wingdings" pitchFamily="2" charset="2"/>
              </a:rPr>
              <a:t>symbol</a:t>
            </a:r>
          </a:p>
          <a:p>
            <a:pPr lvl="2"/>
            <a:r>
              <a:rPr lang="ko-KR" altLang="en-US" sz="1800" dirty="0" smtClean="0">
                <a:ea typeface="굴림" charset="-127"/>
                <a:sym typeface="Wingdings" pitchFamily="2" charset="2"/>
              </a:rPr>
              <a:t>이건 안한대</a:t>
            </a:r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063875" y="5726113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  <a:latin typeface="Arial" charset="0"/>
              </a:rPr>
              <a:t>Two level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0162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31A72D2-2587-4C67-B534-0E1073E47AA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Last time we saw applications of Boolean logic to circuit design.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 basic Boolean operations are AND, OR and NOT.</a:t>
            </a:r>
          </a:p>
          <a:p>
            <a:pPr lvl="1"/>
            <a:r>
              <a:rPr lang="en-US" altLang="ko-KR" sz="1800" dirty="0">
                <a:ea typeface="굴림" charset="-127"/>
              </a:rPr>
              <a:t>These operations can be combined to form complex expressions, which can also be directly translated into a hardware circuit.</a:t>
            </a:r>
          </a:p>
          <a:p>
            <a:pPr lvl="1"/>
            <a:r>
              <a:rPr lang="en-US" altLang="ko-KR" sz="1800" dirty="0">
                <a:ea typeface="굴림" charset="-127"/>
              </a:rPr>
              <a:t>Boolean algebra helps us simplify expressions and circuits.</a:t>
            </a:r>
          </a:p>
          <a:p>
            <a:r>
              <a:rPr lang="en-US" altLang="ko-KR" sz="2000" dirty="0">
                <a:ea typeface="굴림" charset="-127"/>
              </a:rPr>
              <a:t>Today we</a:t>
            </a:r>
            <a:r>
              <a:rPr lang="en-US" altLang="ko-KR" sz="2000" dirty="0"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ll look at a graphical technique for simplifying an expression into a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minimal sum of products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(MSP) </a:t>
            </a:r>
            <a:r>
              <a:rPr lang="en-US" altLang="ko-KR" sz="2000" dirty="0">
                <a:ea typeface="굴림" charset="-127"/>
              </a:rPr>
              <a:t>form:</a:t>
            </a:r>
          </a:p>
          <a:p>
            <a:pPr lvl="1"/>
            <a:r>
              <a:rPr lang="en-US" altLang="ko-KR" sz="1800" dirty="0">
                <a:ea typeface="굴림" charset="-127"/>
              </a:rPr>
              <a:t>There are a minimal number of product terms in the expression.</a:t>
            </a:r>
          </a:p>
          <a:p>
            <a:pPr lvl="1"/>
            <a:r>
              <a:rPr lang="en-US" altLang="ko-KR" sz="1800" dirty="0">
                <a:ea typeface="굴림" charset="-127"/>
              </a:rPr>
              <a:t>Each term has a minimal number of literals.</a:t>
            </a:r>
          </a:p>
          <a:p>
            <a:r>
              <a:rPr lang="en-US" altLang="ko-KR" sz="2000" dirty="0">
                <a:ea typeface="굴림" charset="-127"/>
              </a:rPr>
              <a:t>Circuit-wise, this leads to a </a:t>
            </a:r>
            <a:r>
              <a:rPr lang="en-US" altLang="ko-KR" sz="2000" i="1" dirty="0">
                <a:ea typeface="굴림" charset="-127"/>
              </a:rPr>
              <a:t>minimal</a:t>
            </a:r>
            <a:r>
              <a:rPr lang="en-US" altLang="ko-KR" sz="2000" dirty="0">
                <a:ea typeface="굴림" charset="-127"/>
              </a:rPr>
              <a:t> two-level implementation.</a:t>
            </a:r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3048000" y="4679950"/>
          <a:ext cx="3114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Bitmap Image" r:id="rId3" imgW="3115110" imgH="1628571" progId="Paint.Picture">
                  <p:embed/>
                </p:oleObj>
              </mc:Choice>
              <mc:Fallback>
                <p:oleObj name="Bitmap Image" r:id="rId3" imgW="3115110" imgH="1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79950"/>
                        <a:ext cx="3114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27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FDD6116-3181-4FD1-9B9B-2643FDF0B2B3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Nondegenerate Forms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4 types of gates: </a:t>
            </a:r>
          </a:p>
          <a:p>
            <a:pPr lvl="1"/>
            <a:r>
              <a:rPr lang="en-US" altLang="ko-KR" sz="2000">
                <a:ea typeface="굴림" charset="-127"/>
              </a:rPr>
              <a:t>AND, OR, NAND, NOR</a:t>
            </a:r>
          </a:p>
          <a:p>
            <a:r>
              <a:rPr lang="en-US" altLang="ko-KR" sz="2400">
                <a:ea typeface="굴림" charset="-127"/>
              </a:rPr>
              <a:t>16 possible combinations of two-level forms</a:t>
            </a:r>
          </a:p>
          <a:p>
            <a:pPr lvl="1"/>
            <a:r>
              <a:rPr lang="en-US" altLang="ko-KR" sz="2000">
                <a:ea typeface="굴림" charset="-127"/>
              </a:rPr>
              <a:t>8 degenerate forms</a:t>
            </a:r>
          </a:p>
          <a:p>
            <a:pPr lvl="2"/>
            <a:r>
              <a:rPr lang="en-US" altLang="ko-KR" sz="1800">
                <a:ea typeface="굴림" charset="-127"/>
              </a:rPr>
              <a:t>They degenerate into a single operation.</a:t>
            </a:r>
          </a:p>
          <a:p>
            <a:pPr lvl="1"/>
            <a:r>
              <a:rPr lang="en-US" altLang="ko-KR" sz="2000">
                <a:ea typeface="굴림" charset="-127"/>
              </a:rPr>
              <a:t>8 nondegenerate forms</a:t>
            </a: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>
            <p:ph sz="half" idx="2"/>
          </p:nvPr>
        </p:nvGraphicFramePr>
        <p:xfrm>
          <a:off x="4500563" y="2781300"/>
          <a:ext cx="4392612" cy="2530476"/>
        </p:xfrm>
        <a:graphic>
          <a:graphicData uri="http://schemas.openxmlformats.org/drawingml/2006/table">
            <a:tbl>
              <a:tblPr/>
              <a:tblGrid>
                <a:gridCol w="2198687"/>
                <a:gridCol w="2193925"/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AND-OR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OR-AND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NAND-NAND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NOR-NOR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NOR-OR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NAND-AND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OR-NAND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973263" algn="l"/>
                        </a:tabLst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AND-NOR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4989513" y="1989138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Nondegenerate Forms</a:t>
            </a:r>
          </a:p>
        </p:txBody>
      </p:sp>
      <p:sp>
        <p:nvSpPr>
          <p:cNvPr id="280602" name="AutoShape 26"/>
          <p:cNvSpPr>
            <a:spLocks noChangeArrowheads="1"/>
          </p:cNvSpPr>
          <p:nvPr/>
        </p:nvSpPr>
        <p:spPr bwMode="auto">
          <a:xfrm>
            <a:off x="4500563" y="2781300"/>
            <a:ext cx="2159000" cy="115252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603" name="AutoShape 27"/>
          <p:cNvSpPr>
            <a:spLocks noChangeArrowheads="1"/>
          </p:cNvSpPr>
          <p:nvPr/>
        </p:nvSpPr>
        <p:spPr bwMode="auto">
          <a:xfrm>
            <a:off x="6734175" y="2781300"/>
            <a:ext cx="2159000" cy="115252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604" name="AutoShape 28"/>
          <p:cNvSpPr>
            <a:spLocks noChangeArrowheads="1"/>
          </p:cNvSpPr>
          <p:nvPr/>
        </p:nvSpPr>
        <p:spPr bwMode="auto">
          <a:xfrm>
            <a:off x="4500563" y="4005263"/>
            <a:ext cx="2159000" cy="115252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0605" name="AutoShape 29"/>
          <p:cNvSpPr>
            <a:spLocks noChangeArrowheads="1"/>
          </p:cNvSpPr>
          <p:nvPr/>
        </p:nvSpPr>
        <p:spPr bwMode="auto">
          <a:xfrm>
            <a:off x="6734175" y="4005263"/>
            <a:ext cx="2159000" cy="1152525"/>
          </a:xfrm>
          <a:prstGeom prst="roundRect">
            <a:avLst>
              <a:gd name="adj" fmla="val 16667"/>
            </a:avLst>
          </a:prstGeom>
          <a:noFill/>
          <a:ln w="15875" algn="ctr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3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02" grpId="0" animBg="1"/>
      <p:bldP spid="280603" grpId="0" animBg="1"/>
      <p:bldP spid="280604" grpId="0" animBg="1"/>
      <p:bldP spid="2806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AND-OR-Invert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The complement of sum of products</a:t>
            </a:r>
          </a:p>
          <a:p>
            <a:pPr lvl="1"/>
            <a:r>
              <a:rPr lang="en-US" altLang="ko-KR" sz="2000">
                <a:ea typeface="굴림" charset="-127"/>
              </a:rPr>
              <a:t>AND-NOR = NAND-AND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6F05D2F3-5DBA-452A-A7B2-B0E61CC93796}" type="slidenum">
              <a:rPr lang="en-US" altLang="ko-KR"/>
              <a:pPr/>
              <a:t>51</a:t>
            </a:fld>
            <a:endParaRPr lang="en-US" altLang="ko-KR"/>
          </a:p>
        </p:txBody>
      </p:sp>
      <p:pic>
        <p:nvPicPr>
          <p:cNvPr id="281605" name="Picture 5" descr="0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2450"/>
            <a:ext cx="9144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068638" y="25400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F = (AB + CD + E)’</a:t>
            </a:r>
          </a:p>
        </p:txBody>
      </p:sp>
    </p:spTree>
    <p:extLst>
      <p:ext uri="{BB962C8B-B14F-4D97-AF65-F5344CB8AC3E}">
        <p14:creationId xmlns:p14="http://schemas.microsoft.com/office/powerpoint/2010/main" val="76021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EB7719C8-6570-4691-B42C-BEB9DADFD226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OR-AND-Invert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124744"/>
            <a:ext cx="8537575" cy="2481262"/>
          </a:xfrm>
        </p:spPr>
        <p:txBody>
          <a:bodyPr/>
          <a:lstStyle/>
          <a:p>
            <a:r>
              <a:rPr lang="en-US" altLang="ko-KR" sz="2400" dirty="0">
                <a:ea typeface="굴림" charset="-127"/>
              </a:rPr>
              <a:t>The complement of product of sums</a:t>
            </a:r>
          </a:p>
          <a:p>
            <a:pPr lvl="1"/>
            <a:r>
              <a:rPr lang="en-US" altLang="ko-KR" sz="2000" dirty="0">
                <a:ea typeface="굴림" charset="-127"/>
              </a:rPr>
              <a:t>OR-NAND = NOR-OR</a:t>
            </a:r>
          </a:p>
        </p:txBody>
      </p:sp>
      <p:pic>
        <p:nvPicPr>
          <p:cNvPr id="282628" name="Picture 4" descr="03-3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68638"/>
            <a:ext cx="9144000" cy="3409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847975" y="2348880"/>
            <a:ext cx="309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Comic Sans MS" pitchFamily="66" charset="0"/>
              </a:rPr>
              <a:t>F = [(A + B)(C + D)E]’</a:t>
            </a:r>
          </a:p>
        </p:txBody>
      </p:sp>
    </p:spTree>
    <p:extLst>
      <p:ext uri="{BB962C8B-B14F-4D97-AF65-F5344CB8AC3E}">
        <p14:creationId xmlns:p14="http://schemas.microsoft.com/office/powerpoint/2010/main" val="369273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476537C5-E6F2-44C2-8D55-BB0C4B51377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Example 3-11</a:t>
            </a:r>
          </a:p>
        </p:txBody>
      </p:sp>
      <p:graphicFrame>
        <p:nvGraphicFramePr>
          <p:cNvPr id="283651" name="Object 3"/>
          <p:cNvGraphicFramePr>
            <a:graphicFrameLocks/>
          </p:cNvGraphicFramePr>
          <p:nvPr/>
        </p:nvGraphicFramePr>
        <p:xfrm>
          <a:off x="34925" y="2565400"/>
          <a:ext cx="34829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문서" r:id="rId3" imgW="3476648" imgH="1509363" progId="Word.Document.8">
                  <p:embed/>
                </p:oleObj>
              </mc:Choice>
              <mc:Fallback>
                <p:oleObj name="문서" r:id="rId3" imgW="3476648" imgH="150936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565400"/>
                        <a:ext cx="34829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808038" y="4076700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mic Sans MS" pitchFamily="66" charset="0"/>
              </a:rPr>
              <a:t>F = x’y’z’ + xyz’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808038" y="4627563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mic Sans MS" pitchFamily="66" charset="0"/>
              </a:rPr>
              <a:t>F’ = x’y + xy’ + z</a:t>
            </a:r>
          </a:p>
        </p:txBody>
      </p:sp>
      <p:pic>
        <p:nvPicPr>
          <p:cNvPr id="283654" name="Picture 6" descr="fig3-31bc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604963"/>
            <a:ext cx="5508625" cy="4776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11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A3D8AC6-C6A9-453F-A0D6-43D8C5F9F403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Exclusive-OR Function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Exclusive-OR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Exclusive-NOR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Properties</a:t>
            </a: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pPr lvl="1"/>
            <a:endParaRPr lang="en-US" altLang="ko-KR" sz="18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Multiple input XOR </a:t>
            </a:r>
            <a:r>
              <a:rPr lang="en-US" altLang="ko-KR" sz="2000" dirty="0">
                <a:ea typeface="굴림" charset="-127"/>
                <a:sym typeface="Wingdings" pitchFamily="2" charset="2"/>
              </a:rPr>
              <a:t> d</a:t>
            </a:r>
            <a:r>
              <a:rPr lang="en-US" altLang="ko-KR" sz="2000" dirty="0">
                <a:ea typeface="굴림" charset="-127"/>
              </a:rPr>
              <a:t>ifficult to fabricate with hardware</a:t>
            </a:r>
          </a:p>
          <a:p>
            <a:endParaRPr lang="en-US" altLang="ko-KR" sz="2000" dirty="0">
              <a:ea typeface="굴림" charset="-127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2000" dirty="0">
                <a:ea typeface="굴림" charset="-127"/>
              </a:rPr>
              <a:t>Useful in</a:t>
            </a:r>
          </a:p>
          <a:p>
            <a:pPr lvl="1"/>
            <a:r>
              <a:rPr lang="en-US" altLang="ko-KR" sz="1800" dirty="0">
                <a:ea typeface="굴림" charset="-127"/>
              </a:rPr>
              <a:t>Arithmetic operations: adder</a:t>
            </a:r>
          </a:p>
          <a:p>
            <a:pPr lvl="1"/>
            <a:r>
              <a:rPr lang="en-US" altLang="ko-KR" sz="1800" dirty="0">
                <a:ea typeface="굴림" charset="-127"/>
              </a:rPr>
              <a:t>Error-detection (correction) circuits</a:t>
            </a:r>
          </a:p>
        </p:txBody>
      </p:sp>
      <p:pic>
        <p:nvPicPr>
          <p:cNvPr id="284677" name="Picture 5" descr="fig-3-3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708275"/>
            <a:ext cx="4356100" cy="3800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84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63036"/>
              </p:ext>
            </p:extLst>
          </p:nvPr>
        </p:nvGraphicFramePr>
        <p:xfrm>
          <a:off x="1146175" y="1484784"/>
          <a:ext cx="18208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4" imgW="1028520" imgH="203040" progId="Equation.3">
                  <p:embed/>
                </p:oleObj>
              </mc:Choice>
              <mc:Fallback>
                <p:oleObj name="Equation" r:id="rId4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484784"/>
                        <a:ext cx="18208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0654"/>
              </p:ext>
            </p:extLst>
          </p:nvPr>
        </p:nvGraphicFramePr>
        <p:xfrm>
          <a:off x="850900" y="2206079"/>
          <a:ext cx="2070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6" imgW="1168200" imgH="203040" progId="Equation.3">
                  <p:embed/>
                </p:oleObj>
              </mc:Choice>
              <mc:Fallback>
                <p:oleObj name="Equation" r:id="rId6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206079"/>
                        <a:ext cx="2070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275242"/>
              </p:ext>
            </p:extLst>
          </p:nvPr>
        </p:nvGraphicFramePr>
        <p:xfrm>
          <a:off x="757238" y="3093492"/>
          <a:ext cx="29511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8" imgW="1549080" imgH="660240" progId="Equation.3">
                  <p:embed/>
                </p:oleObj>
              </mc:Choice>
              <mc:Fallback>
                <p:oleObj name="Equation" r:id="rId8" imgW="15490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093492"/>
                        <a:ext cx="295116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2471738" y="3236913"/>
          <a:ext cx="1209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10" imgW="596880" imgH="177480" progId="Equation.3">
                  <p:embed/>
                </p:oleObj>
              </mc:Choice>
              <mc:Fallback>
                <p:oleObj name="Equation" r:id="rId10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236913"/>
                        <a:ext cx="1209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2471738" y="3741738"/>
          <a:ext cx="1209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12" imgW="596880" imgH="177480" progId="Equation.3">
                  <p:embed/>
                </p:oleObj>
              </mc:Choice>
              <mc:Fallback>
                <p:oleObj name="Equation" r:id="rId12" imgW="596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741738"/>
                        <a:ext cx="1209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08798"/>
              </p:ext>
            </p:extLst>
          </p:nvPr>
        </p:nvGraphicFramePr>
        <p:xfrm>
          <a:off x="1177925" y="4498429"/>
          <a:ext cx="15843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14" imgW="939600" imgH="177480" progId="Equation.3">
                  <p:embed/>
                </p:oleObj>
              </mc:Choice>
              <mc:Fallback>
                <p:oleObj name="Equation" r:id="rId14" imgW="939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498429"/>
                        <a:ext cx="15843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60518"/>
              </p:ext>
            </p:extLst>
          </p:nvPr>
        </p:nvGraphicFramePr>
        <p:xfrm>
          <a:off x="246063" y="4890542"/>
          <a:ext cx="41100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6" imgW="2463480" imgH="203040" progId="Equation.3">
                  <p:embed/>
                </p:oleObj>
              </mc:Choice>
              <mc:Fallback>
                <p:oleObj name="Equation" r:id="rId16" imgW="246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890542"/>
                        <a:ext cx="41100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35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1BD3B98-654E-441F-923D-A9DF55C986CF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Odd Function</a:t>
            </a:r>
          </a:p>
        </p:txBody>
      </p:sp>
      <p:pic>
        <p:nvPicPr>
          <p:cNvPr id="285699" name="Picture 3" descr="03-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339850"/>
            <a:ext cx="7345362" cy="304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5700" name="Picture 4" descr="03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60800"/>
            <a:ext cx="7850188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3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232972A8-5DC1-4D95-8253-92970E69FEEB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Parity Generation and Checking</a:t>
            </a:r>
          </a:p>
        </p:txBody>
      </p:sp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144463" y="2060575"/>
          <a:ext cx="50038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Image" r:id="rId3" imgW="2560325" imgH="2034286" progId="Photoshop.Image.6">
                  <p:embed/>
                </p:oleObj>
              </mc:Choice>
              <mc:Fallback>
                <p:oleObj name="Image" r:id="rId3" imgW="2560325" imgH="203428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060575"/>
                        <a:ext cx="5003800" cy="339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5148263" y="3233738"/>
          <a:ext cx="39243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Image" r:id="rId5" imgW="4634921" imgH="2526984" progId="Photoshop.Image.6">
                  <p:embed/>
                </p:oleObj>
              </mc:Choice>
              <mc:Fallback>
                <p:oleObj name="Image" r:id="rId5" imgW="4634921" imgH="252698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33738"/>
                        <a:ext cx="39243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5364163" y="2540000"/>
            <a:ext cx="336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</a:rPr>
              <a:t>Even-Parity Generator</a:t>
            </a:r>
          </a:p>
        </p:txBody>
      </p:sp>
    </p:spTree>
    <p:extLst>
      <p:ext uri="{BB962C8B-B14F-4D97-AF65-F5344CB8AC3E}">
        <p14:creationId xmlns:p14="http://schemas.microsoft.com/office/powerpoint/2010/main" val="2138038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2902AB4-2B11-4A14-879C-DF4FE91531AA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Parity Generation and Checking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5435600" y="2276475"/>
            <a:ext cx="307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>
                <a:latin typeface="Comic Sans MS" pitchFamily="66" charset="0"/>
              </a:rPr>
              <a:t>Even-Parity Checker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52400" y="1785938"/>
          <a:ext cx="4924425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Image" r:id="rId3" imgW="3003429" imgH="3323429" progId="Photoshop.Image.6">
                  <p:embed/>
                </p:oleObj>
              </mc:Choice>
              <mc:Fallback>
                <p:oleObj name="Image" r:id="rId3" imgW="3003429" imgH="332342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85938"/>
                        <a:ext cx="4924425" cy="462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5219700" y="3068638"/>
          <a:ext cx="377983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Image" r:id="rId5" imgW="4914286" imgH="2450794" progId="Photoshop.Image.6">
                  <p:embed/>
                </p:oleObj>
              </mc:Choice>
              <mc:Fallback>
                <p:oleObj name="Image" r:id="rId5" imgW="4914286" imgH="245079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068638"/>
                        <a:ext cx="3779838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5548313" y="5445125"/>
            <a:ext cx="3127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800">
                <a:solidFill>
                  <a:srgbClr val="FF0000"/>
                </a:solidFill>
                <a:latin typeface="Comic Sans MS" pitchFamily="66" charset="0"/>
              </a:rPr>
              <a:t>Reuse the parity generator!</a:t>
            </a:r>
          </a:p>
        </p:txBody>
      </p:sp>
    </p:spTree>
    <p:extLst>
      <p:ext uri="{BB962C8B-B14F-4D97-AF65-F5344CB8AC3E}">
        <p14:creationId xmlns:p14="http://schemas.microsoft.com/office/powerpoint/2010/main" val="25385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BE342D0D-FC09-49C6-9EA3-B48C5430AC2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Re-arranging the truth table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A two-variable function has four possible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. We can re-arrange these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 into a </a:t>
            </a:r>
            <a:r>
              <a:rPr lang="en-US" altLang="ko-KR" sz="2400" dirty="0" err="1">
                <a:solidFill>
                  <a:srgbClr val="FF0033"/>
                </a:solidFill>
                <a:ea typeface="굴림" charset="-127"/>
              </a:rPr>
              <a:t>Karnaugh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 map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Now we can easily see which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 contain common literals.</a:t>
            </a:r>
          </a:p>
          <a:p>
            <a:pPr lvl="1"/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on the left and right sides contain </a:t>
            </a:r>
            <a:r>
              <a:rPr lang="en-US" altLang="ko-KR" sz="2000" dirty="0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000" dirty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dirty="0">
                <a:solidFill>
                  <a:srgbClr val="FF0033"/>
                </a:solidFill>
                <a:ea typeface="굴림" charset="-127"/>
              </a:rPr>
              <a:t>y</a:t>
            </a:r>
            <a:r>
              <a:rPr lang="en-US" altLang="ko-KR" sz="2000" dirty="0">
                <a:ea typeface="굴림" charset="-127"/>
              </a:rPr>
              <a:t> respectively.</a:t>
            </a:r>
          </a:p>
          <a:p>
            <a:pPr lvl="1"/>
            <a:r>
              <a:rPr lang="en-US" altLang="ko-KR" sz="2000" dirty="0" err="1">
                <a:ea typeface="굴림" charset="-127"/>
              </a:rPr>
              <a:t>Minterms</a:t>
            </a:r>
            <a:r>
              <a:rPr lang="en-US" altLang="ko-KR" sz="2000" dirty="0">
                <a:ea typeface="굴림" charset="-127"/>
              </a:rPr>
              <a:t> in the top and bottom rows contain </a:t>
            </a:r>
            <a:r>
              <a:rPr lang="en-US" altLang="ko-KR" sz="2000" dirty="0">
                <a:solidFill>
                  <a:srgbClr val="669900"/>
                </a:solidFill>
                <a:ea typeface="굴림" charset="-127"/>
              </a:rPr>
              <a:t>x</a:t>
            </a:r>
            <a:r>
              <a:rPr lang="en-US" altLang="ko-KR" sz="2000" dirty="0">
                <a:solidFill>
                  <a:srgbClr val="669900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dirty="0">
                <a:solidFill>
                  <a:srgbClr val="FF33CC"/>
                </a:solidFill>
                <a:ea typeface="굴림" charset="-127"/>
              </a:rPr>
              <a:t>x</a:t>
            </a:r>
            <a:r>
              <a:rPr lang="en-US" altLang="ko-KR" sz="2000" dirty="0">
                <a:ea typeface="굴림" charset="-127"/>
              </a:rPr>
              <a:t> respectively.</a:t>
            </a:r>
          </a:p>
        </p:txBody>
      </p:sp>
      <p:graphicFrame>
        <p:nvGraphicFramePr>
          <p:cNvPr id="232452" name="Object 4"/>
          <p:cNvGraphicFramePr>
            <a:graphicFrameLocks/>
          </p:cNvGraphicFramePr>
          <p:nvPr/>
        </p:nvGraphicFramePr>
        <p:xfrm>
          <a:off x="1828800" y="2274888"/>
          <a:ext cx="23161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Document" r:id="rId3" imgW="2333160" imgH="1746360" progId="Word.Document.8">
                  <p:embed/>
                </p:oleObj>
              </mc:Choice>
              <mc:Fallback>
                <p:oleObj name="Document" r:id="rId3" imgW="2333160" imgH="17463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74888"/>
                        <a:ext cx="2316163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53" name="Group 5"/>
          <p:cNvGrpSpPr>
            <a:grpSpLocks/>
          </p:cNvGrpSpPr>
          <p:nvPr/>
        </p:nvGrpSpPr>
        <p:grpSpPr bwMode="auto">
          <a:xfrm>
            <a:off x="5105400" y="2274888"/>
            <a:ext cx="2254250" cy="1495425"/>
            <a:chOff x="3171" y="1106"/>
            <a:chExt cx="1420" cy="942"/>
          </a:xfrm>
        </p:grpSpPr>
        <p:graphicFrame>
          <p:nvGraphicFramePr>
            <p:cNvPr id="232454" name="Object 6"/>
            <p:cNvGraphicFramePr>
              <a:graphicFrameLocks/>
            </p:cNvGraphicFramePr>
            <p:nvPr/>
          </p:nvGraphicFramePr>
          <p:xfrm>
            <a:off x="3171" y="1106"/>
            <a:ext cx="1420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Document" r:id="rId5" imgW="2258640" imgH="1495080" progId="Word.Document.8">
                    <p:embed/>
                  </p:oleObj>
                </mc:Choice>
                <mc:Fallback>
                  <p:oleObj name="Document" r:id="rId5" imgW="2258640" imgH="14950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1106"/>
                          <a:ext cx="1420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455" name="AutoShape 7"/>
            <p:cNvSpPr>
              <a:spLocks/>
            </p:cNvSpPr>
            <p:nvPr/>
          </p:nvSpPr>
          <p:spPr bwMode="auto">
            <a:xfrm>
              <a:off x="3454" y="1535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456" name="AutoShape 8"/>
            <p:cNvSpPr>
              <a:spLocks/>
            </p:cNvSpPr>
            <p:nvPr/>
          </p:nvSpPr>
          <p:spPr bwMode="auto">
            <a:xfrm rot="5400000">
              <a:off x="4078" y="959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32457" name="AutoShape 9"/>
          <p:cNvSpPr>
            <a:spLocks noChangeArrowheads="1"/>
          </p:cNvSpPr>
          <p:nvPr/>
        </p:nvSpPr>
        <p:spPr bwMode="auto">
          <a:xfrm>
            <a:off x="4114800" y="2911475"/>
            <a:ext cx="838200" cy="457200"/>
          </a:xfrm>
          <a:prstGeom prst="rightArrow">
            <a:avLst>
              <a:gd name="adj1" fmla="val 45833"/>
              <a:gd name="adj2" fmla="val 75693"/>
            </a:avLst>
          </a:prstGeom>
          <a:gradFill rotWithShape="0">
            <a:gsLst>
              <a:gs pos="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dist="45791" dir="337859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32458" name="Group 10"/>
          <p:cNvGrpSpPr>
            <a:grpSpLocks/>
          </p:cNvGrpSpPr>
          <p:nvPr/>
        </p:nvGrpSpPr>
        <p:grpSpPr bwMode="auto">
          <a:xfrm>
            <a:off x="1752600" y="5076825"/>
            <a:ext cx="2297113" cy="1520825"/>
            <a:chOff x="1248" y="816"/>
            <a:chExt cx="1447" cy="958"/>
          </a:xfrm>
        </p:grpSpPr>
        <p:graphicFrame>
          <p:nvGraphicFramePr>
            <p:cNvPr id="232459" name="Object 11"/>
            <p:cNvGraphicFramePr>
              <a:graphicFrameLocks/>
            </p:cNvGraphicFramePr>
            <p:nvPr/>
          </p:nvGraphicFramePr>
          <p:xfrm>
            <a:off x="1248" y="816"/>
            <a:ext cx="1447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Document" r:id="rId7" imgW="2286000" imgH="1523880" progId="Word.Document.8">
                    <p:embed/>
                  </p:oleObj>
                </mc:Choice>
                <mc:Fallback>
                  <p:oleObj name="Document" r:id="rId7" imgW="2286000" imgH="15238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16"/>
                          <a:ext cx="1447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460" name="AutoShape 12"/>
            <p:cNvSpPr>
              <a:spLocks/>
            </p:cNvSpPr>
            <p:nvPr/>
          </p:nvSpPr>
          <p:spPr bwMode="auto">
            <a:xfrm>
              <a:off x="1532" y="1248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461" name="AutoShape 13"/>
            <p:cNvSpPr>
              <a:spLocks/>
            </p:cNvSpPr>
            <p:nvPr/>
          </p:nvSpPr>
          <p:spPr bwMode="auto">
            <a:xfrm rot="5400000">
              <a:off x="2156" y="672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32462" name="Object 14"/>
          <p:cNvGraphicFramePr>
            <a:graphicFrameLocks/>
          </p:cNvGraphicFramePr>
          <p:nvPr/>
        </p:nvGraphicFramePr>
        <p:xfrm>
          <a:off x="5122863" y="5445125"/>
          <a:ext cx="18954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Document" r:id="rId9" imgW="1912680" imgH="1083600" progId="Word.Document.8">
                  <p:embed/>
                </p:oleObj>
              </mc:Choice>
              <mc:Fallback>
                <p:oleObj name="Document" r:id="rId9" imgW="1912680" imgH="1083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5445125"/>
                        <a:ext cx="18954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53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2324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C8C345A5-1E54-40F8-84AC-08B51EC2B30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Karnaugh map simplifications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charset="-127"/>
              </a:rPr>
              <a:t>Imagine a two-variable sum of </a:t>
            </a:r>
            <a:r>
              <a:rPr lang="en-US" altLang="ko-KR" sz="2400" dirty="0" err="1" smtClean="0">
                <a:ea typeface="굴림" charset="-127"/>
              </a:rPr>
              <a:t>minterms</a:t>
            </a:r>
            <a:r>
              <a:rPr lang="en-US" altLang="ko-KR" sz="2400" dirty="0" smtClean="0">
                <a:ea typeface="굴림" charset="-127"/>
              </a:rPr>
              <a:t>: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 typeface="Wingdings" pitchFamily="2" charset="2"/>
              <a:buNone/>
            </a:pPr>
            <a:r>
              <a:rPr lang="en-US" altLang="ko-KR" sz="2400" dirty="0" err="1" smtClean="0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sz="2400" dirty="0" err="1" smtClean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 smtClean="0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sz="2400" dirty="0" smtClean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smtClean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sz="2400" dirty="0" err="1" smtClean="0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sz="2400" dirty="0" err="1" smtClean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err="1" smtClean="0">
                <a:solidFill>
                  <a:srgbClr val="3333FF"/>
                </a:solidFill>
                <a:ea typeface="굴림" charset="-127"/>
              </a:rPr>
              <a:t>y</a:t>
            </a:r>
            <a:endParaRPr lang="en-US" altLang="ko-KR" sz="2400" dirty="0" smtClean="0">
              <a:ea typeface="굴림" charset="-127"/>
            </a:endParaRPr>
          </a:p>
          <a:p>
            <a:r>
              <a:rPr lang="en-US" altLang="ko-KR" sz="2400" dirty="0" smtClean="0">
                <a:ea typeface="굴림" charset="-127"/>
              </a:rPr>
              <a:t>Both </a:t>
            </a:r>
            <a:r>
              <a:rPr lang="en-US" altLang="ko-KR" sz="2400" dirty="0">
                <a:ea typeface="굴림" charset="-127"/>
              </a:rPr>
              <a:t>of these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 appear in the top row of a </a:t>
            </a:r>
            <a:r>
              <a:rPr lang="en-US" altLang="ko-KR" sz="2400" dirty="0" err="1">
                <a:ea typeface="굴림" charset="-127"/>
              </a:rPr>
              <a:t>Karnaugh</a:t>
            </a:r>
            <a:r>
              <a:rPr lang="en-US" altLang="ko-KR" sz="2400" dirty="0">
                <a:ea typeface="굴림" charset="-127"/>
              </a:rPr>
              <a:t> map, which means that they both contain the literal </a:t>
            </a:r>
            <a:r>
              <a:rPr lang="en-US" altLang="ko-KR" sz="2400" dirty="0">
                <a:solidFill>
                  <a:srgbClr val="FF0033"/>
                </a:solidFill>
                <a:ea typeface="굴림" charset="-127"/>
              </a:rPr>
              <a:t>x</a:t>
            </a:r>
            <a:r>
              <a:rPr lang="en-US" altLang="ko-KR" sz="2400" dirty="0" smtClean="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sz="2400" dirty="0" smtClean="0">
                <a:ea typeface="굴림" charset="-127"/>
              </a:rPr>
              <a:t>.</a:t>
            </a:r>
            <a:endParaRPr lang="en-US" altLang="ko-KR" sz="2400" dirty="0">
              <a:ea typeface="굴림" charset="-127"/>
            </a:endParaRPr>
          </a:p>
          <a:p>
            <a:pPr lvl="2"/>
            <a:endParaRPr lang="en-US" altLang="ko-KR" sz="1600" dirty="0" smtClean="0">
              <a:ea typeface="굴림" charset="-127"/>
            </a:endParaRPr>
          </a:p>
          <a:p>
            <a:pPr lvl="2"/>
            <a:endParaRPr lang="en-US" altLang="ko-KR" sz="16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What happens if you simplify this expression using Boolean algebra?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38400" y="5465763"/>
            <a:ext cx="42910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latinLnBrk="1"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 latinLnBrk="1"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 latinLnBrk="1"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 latinLnBrk="1"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 latinLnBrk="1"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31875" algn="l"/>
                <a:tab pos="2516188" algn="l"/>
              </a:tabLs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en-US" altLang="ko-KR" sz="1800">
                <a:solidFill>
                  <a:srgbClr val="3333FF"/>
                </a:solidFill>
                <a:latin typeface="Comic Sans MS" pitchFamily="66" charset="0"/>
              </a:rPr>
              <a:t>x’y’ + x’y</a:t>
            </a:r>
            <a:r>
              <a:rPr kumimoji="0" lang="en-US" altLang="ko-KR" sz="1800">
                <a:latin typeface="Comic Sans MS" pitchFamily="66" charset="0"/>
              </a:rPr>
              <a:t>	= x’(y’ + y)	[ Distributive ]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</a:rPr>
              <a:t>	= x’ 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 1	[ y + y’ = 1 ]</a:t>
            </a:r>
          </a:p>
          <a:p>
            <a:pPr eaLnBrk="0" latinLnBrk="0" hangingPunct="0"/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	= </a:t>
            </a:r>
            <a:r>
              <a:rPr kumimoji="0" lang="en-US" altLang="ko-KR" sz="1800">
                <a:solidFill>
                  <a:srgbClr val="FF0033"/>
                </a:solidFill>
                <a:latin typeface="Comic Sans MS" pitchFamily="66" charset="0"/>
                <a:sym typeface="Symbol" pitchFamily="18" charset="2"/>
              </a:rPr>
              <a:t>x’</a:t>
            </a:r>
            <a:r>
              <a:rPr kumimoji="0" lang="en-US" altLang="ko-KR" sz="1800">
                <a:latin typeface="Comic Sans MS" pitchFamily="66" charset="0"/>
                <a:sym typeface="Symbol" pitchFamily="18" charset="2"/>
              </a:rPr>
              <a:t>	[ x  1 = x ]</a:t>
            </a:r>
          </a:p>
        </p:txBody>
      </p:sp>
      <p:grpSp>
        <p:nvGrpSpPr>
          <p:cNvPr id="233477" name="Group 5"/>
          <p:cNvGrpSpPr>
            <a:grpSpLocks/>
          </p:cNvGrpSpPr>
          <p:nvPr/>
        </p:nvGrpSpPr>
        <p:grpSpPr bwMode="auto">
          <a:xfrm>
            <a:off x="3657600" y="3516313"/>
            <a:ext cx="1912938" cy="1065212"/>
            <a:chOff x="2304" y="1728"/>
            <a:chExt cx="1205" cy="671"/>
          </a:xfrm>
        </p:grpSpPr>
        <p:graphicFrame>
          <p:nvGraphicFramePr>
            <p:cNvPr id="233478" name="Object 6"/>
            <p:cNvGraphicFramePr>
              <a:graphicFrameLocks/>
            </p:cNvGraphicFramePr>
            <p:nvPr/>
          </p:nvGraphicFramePr>
          <p:xfrm>
            <a:off x="2304" y="1728"/>
            <a:ext cx="120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Document" r:id="rId3" imgW="1906560" imgH="1066680" progId="Word.Document.8">
                    <p:embed/>
                  </p:oleObj>
                </mc:Choice>
                <mc:Fallback>
                  <p:oleObj name="Document" r:id="rId3" imgW="1906560" imgH="10666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120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79" name="Rectangle 7"/>
            <p:cNvSpPr>
              <a:spLocks noChangeArrowheads="1"/>
            </p:cNvSpPr>
            <p:nvPr/>
          </p:nvSpPr>
          <p:spPr bwMode="auto">
            <a:xfrm>
              <a:off x="2675" y="1933"/>
              <a:ext cx="694" cy="14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58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  <p:bldP spid="2334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F46125AF-C328-4A3B-8FEE-A6B6389AE12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two-variable examples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Another example expression is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Both </a:t>
            </a:r>
            <a:r>
              <a:rPr lang="en-US" altLang="ko-KR" dirty="0" err="1">
                <a:ea typeface="굴림" charset="-127"/>
              </a:rPr>
              <a:t>minterms</a:t>
            </a:r>
            <a:r>
              <a:rPr lang="en-US" altLang="ko-KR" dirty="0">
                <a:ea typeface="굴림" charset="-127"/>
              </a:rPr>
              <a:t> appear in the right side, where y is </a:t>
            </a:r>
            <a:r>
              <a:rPr lang="en-US" altLang="ko-KR" dirty="0" err="1">
                <a:ea typeface="굴림" charset="-127"/>
              </a:rPr>
              <a:t>uncomplemented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Thus, we can reduce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dirty="0">
                <a:ea typeface="굴림" charset="-127"/>
              </a:rPr>
              <a:t> to just </a:t>
            </a:r>
            <a:r>
              <a:rPr lang="en-US" altLang="ko-KR" dirty="0">
                <a:solidFill>
                  <a:srgbClr val="FF0033"/>
                </a:solidFill>
                <a:ea typeface="굴림" charset="-127"/>
              </a:rPr>
              <a:t>y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How </a:t>
            </a:r>
            <a:r>
              <a:rPr lang="en-US" altLang="ko-KR" dirty="0">
                <a:ea typeface="굴림" charset="-127"/>
              </a:rPr>
              <a:t>about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dirty="0">
                <a:ea typeface="굴림" charset="-127"/>
              </a:rPr>
              <a:t>?</a:t>
            </a:r>
          </a:p>
          <a:p>
            <a:pPr lvl="1"/>
            <a:r>
              <a:rPr lang="en-US" altLang="ko-KR" dirty="0">
                <a:ea typeface="굴림" charset="-127"/>
              </a:rPr>
              <a:t>We have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ea typeface="굴림" charset="-127"/>
              </a:rPr>
              <a:t> in the top row, corresponding to </a:t>
            </a:r>
            <a:r>
              <a:rPr lang="en-US" altLang="ko-KR" dirty="0">
                <a:solidFill>
                  <a:srgbClr val="FF0033"/>
                </a:solidFill>
                <a:ea typeface="굴림" charset="-127"/>
              </a:rPr>
              <a:t>x</a:t>
            </a:r>
            <a:r>
              <a:rPr lang="en-US" altLang="ko-KR" dirty="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There</a:t>
            </a:r>
            <a:r>
              <a:rPr lang="en-US" altLang="ko-KR" dirty="0"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ea typeface="굴림" charset="-127"/>
              </a:rPr>
              <a:t>s also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</a:t>
            </a:r>
            <a:r>
              <a:rPr lang="en-US" altLang="ko-KR" dirty="0" err="1">
                <a:solidFill>
                  <a:srgbClr val="3333FF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y</a:t>
            </a:r>
            <a:r>
              <a:rPr lang="en-US" altLang="ko-KR" dirty="0">
                <a:solidFill>
                  <a:srgbClr val="3333FF"/>
                </a:solidFill>
                <a:ea typeface="굴림" charset="-127"/>
              </a:rPr>
              <a:t> + </a:t>
            </a:r>
            <a:r>
              <a:rPr lang="en-US" altLang="ko-KR" dirty="0" err="1">
                <a:solidFill>
                  <a:srgbClr val="3333FF"/>
                </a:solidFill>
                <a:ea typeface="굴림" charset="-127"/>
              </a:rPr>
              <a:t>xy</a:t>
            </a:r>
            <a:r>
              <a:rPr lang="en-US" altLang="ko-KR" dirty="0">
                <a:ea typeface="굴림" charset="-127"/>
              </a:rPr>
              <a:t> in the right side, corresponding to </a:t>
            </a:r>
            <a:r>
              <a:rPr lang="en-US" altLang="ko-KR" dirty="0">
                <a:solidFill>
                  <a:srgbClr val="FF0033"/>
                </a:solidFill>
                <a:ea typeface="굴림" charset="-127"/>
              </a:rPr>
              <a:t>y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 dirty="0">
                <a:ea typeface="굴림" charset="-127"/>
              </a:rPr>
              <a:t>This whole expression can be reduced to </a:t>
            </a:r>
            <a:r>
              <a:rPr lang="en-US" altLang="ko-KR" dirty="0">
                <a:solidFill>
                  <a:srgbClr val="FF0033"/>
                </a:solidFill>
                <a:ea typeface="굴림" charset="-127"/>
              </a:rPr>
              <a:t>x</a:t>
            </a:r>
            <a:r>
              <a:rPr lang="en-US" altLang="ko-KR" dirty="0">
                <a:solidFill>
                  <a:srgbClr val="FF0033"/>
                </a:solidFill>
                <a:latin typeface="Comic Sans MS"/>
                <a:ea typeface="굴림" charset="-127"/>
              </a:rPr>
              <a:t>’</a:t>
            </a:r>
            <a:r>
              <a:rPr lang="en-US" altLang="ko-KR" dirty="0">
                <a:solidFill>
                  <a:srgbClr val="FF0033"/>
                </a:solidFill>
                <a:ea typeface="굴림" charset="-127"/>
              </a:rPr>
              <a:t> + y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grpSp>
        <p:nvGrpSpPr>
          <p:cNvPr id="234500" name="Group 4"/>
          <p:cNvGrpSpPr>
            <a:grpSpLocks/>
          </p:cNvGrpSpPr>
          <p:nvPr/>
        </p:nvGrpSpPr>
        <p:grpSpPr bwMode="auto">
          <a:xfrm>
            <a:off x="3581400" y="2716213"/>
            <a:ext cx="1922463" cy="1074737"/>
            <a:chOff x="1920" y="816"/>
            <a:chExt cx="1211" cy="677"/>
          </a:xfrm>
        </p:grpSpPr>
        <p:graphicFrame>
          <p:nvGraphicFramePr>
            <p:cNvPr id="234501" name="Object 5"/>
            <p:cNvGraphicFramePr>
              <a:graphicFrameLocks/>
            </p:cNvGraphicFramePr>
            <p:nvPr/>
          </p:nvGraphicFramePr>
          <p:xfrm>
            <a:off x="1920" y="816"/>
            <a:ext cx="1211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Document" r:id="rId3" imgW="1935360" imgH="1082160" progId="Word.Document.8">
                    <p:embed/>
                  </p:oleObj>
                </mc:Choice>
                <mc:Fallback>
                  <p:oleObj name="Document" r:id="rId3" imgW="1935360" imgH="108216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6"/>
                          <a:ext cx="1211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502" name="Rectangle 6"/>
            <p:cNvSpPr>
              <a:spLocks noChangeArrowheads="1"/>
            </p:cNvSpPr>
            <p:nvPr/>
          </p:nvSpPr>
          <p:spPr bwMode="auto">
            <a:xfrm>
              <a:off x="2676" y="1018"/>
              <a:ext cx="291" cy="342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34503" name="Group 7"/>
          <p:cNvGrpSpPr>
            <a:grpSpLocks/>
          </p:cNvGrpSpPr>
          <p:nvPr/>
        </p:nvGrpSpPr>
        <p:grpSpPr bwMode="auto">
          <a:xfrm>
            <a:off x="3581400" y="5459413"/>
            <a:ext cx="1914525" cy="1065212"/>
            <a:chOff x="2256" y="2976"/>
            <a:chExt cx="1206" cy="671"/>
          </a:xfrm>
        </p:grpSpPr>
        <p:graphicFrame>
          <p:nvGraphicFramePr>
            <p:cNvPr id="234504" name="Object 8"/>
            <p:cNvGraphicFramePr>
              <a:graphicFrameLocks/>
            </p:cNvGraphicFramePr>
            <p:nvPr/>
          </p:nvGraphicFramePr>
          <p:xfrm>
            <a:off x="2256" y="2976"/>
            <a:ext cx="120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Document" r:id="rId5" imgW="1906560" imgH="1066680" progId="Word.Document.8">
                    <p:embed/>
                  </p:oleObj>
                </mc:Choice>
                <mc:Fallback>
                  <p:oleObj name="Document" r:id="rId5" imgW="1906560" imgH="106668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76"/>
                          <a:ext cx="120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505" name="Rectangle 9"/>
            <p:cNvSpPr>
              <a:spLocks noChangeArrowheads="1"/>
            </p:cNvSpPr>
            <p:nvPr/>
          </p:nvSpPr>
          <p:spPr bwMode="auto">
            <a:xfrm>
              <a:off x="3061" y="3174"/>
              <a:ext cx="213" cy="344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4506" name="Rectangle 10"/>
            <p:cNvSpPr>
              <a:spLocks noChangeArrowheads="1"/>
            </p:cNvSpPr>
            <p:nvPr/>
          </p:nvSpPr>
          <p:spPr bwMode="auto">
            <a:xfrm>
              <a:off x="2633" y="3194"/>
              <a:ext cx="681" cy="131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9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A three-variable Karnaugh map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 sz="2400" dirty="0">
                <a:ea typeface="굴림" charset="-127"/>
              </a:rPr>
              <a:t>For a three-variable expression with inputs x, y, z, the arrangement of </a:t>
            </a:r>
            <a:r>
              <a:rPr lang="en-US" altLang="ko-KR" sz="2400" dirty="0" err="1">
                <a:ea typeface="굴림" charset="-127"/>
              </a:rPr>
              <a:t>minterms</a:t>
            </a:r>
            <a:r>
              <a:rPr lang="en-US" altLang="ko-KR" sz="2400" dirty="0">
                <a:ea typeface="굴림" charset="-127"/>
              </a:rPr>
              <a:t> is more tricky:</a:t>
            </a: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Another way to label the K-map (use whichever you like):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0ECE40CF-0AC7-4CBA-A1BE-721F30CA5101}" type="slidenum">
              <a:rPr lang="en-US" altLang="ko-KR"/>
              <a:pPr/>
              <a:t>9</a:t>
            </a:fld>
            <a:endParaRPr lang="en-US" altLang="ko-KR"/>
          </a:p>
        </p:txBody>
      </p:sp>
      <p:graphicFrame>
        <p:nvGraphicFramePr>
          <p:cNvPr id="2355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962658"/>
              </p:ext>
            </p:extLst>
          </p:nvPr>
        </p:nvGraphicFramePr>
        <p:xfrm>
          <a:off x="989013" y="4881960"/>
          <a:ext cx="3608387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Document" r:id="rId4" imgW="3610440" imgH="1467720" progId="Word.Document.8">
                  <p:embed/>
                </p:oleObj>
              </mc:Choice>
              <mc:Fallback>
                <p:oleObj name="Document" r:id="rId4" imgW="3610440" imgH="146772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81960"/>
                        <a:ext cx="3608387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016403"/>
              </p:ext>
            </p:extLst>
          </p:nvPr>
        </p:nvGraphicFramePr>
        <p:xfrm>
          <a:off x="5410200" y="4883547"/>
          <a:ext cx="28654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6" imgW="2874240" imgH="1429560" progId="Word.Document.8">
                  <p:embed/>
                </p:oleObj>
              </mc:Choice>
              <mc:Fallback>
                <p:oleObj name="Document" r:id="rId6" imgW="2874240" imgH="14295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83547"/>
                        <a:ext cx="28654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520681"/>
              </p:ext>
            </p:extLst>
          </p:nvPr>
        </p:nvGraphicFramePr>
        <p:xfrm>
          <a:off x="609600" y="2276872"/>
          <a:ext cx="40465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ocument" r:id="rId8" imgW="4049280" imgH="1342800" progId="Word.Document.8">
                  <p:embed/>
                </p:oleObj>
              </mc:Choice>
              <mc:Fallback>
                <p:oleObj name="Document" r:id="rId8" imgW="4049280" imgH="1342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76872"/>
                        <a:ext cx="404653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6539"/>
              </p:ext>
            </p:extLst>
          </p:nvPr>
        </p:nvGraphicFramePr>
        <p:xfrm>
          <a:off x="5029200" y="2276872"/>
          <a:ext cx="33718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ocument" r:id="rId10" imgW="3364920" imgH="1380600" progId="Word.Document.8">
                  <p:embed/>
                </p:oleObj>
              </mc:Choice>
              <mc:Fallback>
                <p:oleObj name="Document" r:id="rId10" imgW="3364920" imgH="1380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76872"/>
                        <a:ext cx="33718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46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00"/>
      </a:accent6>
      <a:hlink>
        <a:srgbClr val="CC3300"/>
      </a:hlink>
      <a:folHlink>
        <a:srgbClr val="996600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3118</Words>
  <Application>Microsoft Macintosh PowerPoint</Application>
  <PresentationFormat>On-screen Show (4:3)</PresentationFormat>
  <Paragraphs>681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1_Neungsoo-master</vt:lpstr>
      <vt:lpstr>Bitmap Image</vt:lpstr>
      <vt:lpstr>Document</vt:lpstr>
      <vt:lpstr>문서</vt:lpstr>
      <vt:lpstr>Image</vt:lpstr>
      <vt:lpstr>Equation</vt:lpstr>
      <vt:lpstr>Chapter 3. Gate-Level Minimization</vt:lpstr>
      <vt:lpstr>Review: Standard forms of expressions</vt:lpstr>
      <vt:lpstr>Terminology: Minterms</vt:lpstr>
      <vt:lpstr>Terminology: Sum of Minterms Form</vt:lpstr>
      <vt:lpstr>Karnaugh maps</vt:lpstr>
      <vt:lpstr>Re-arranging the truth table</vt:lpstr>
      <vt:lpstr>Karnaugh map simplifications</vt:lpstr>
      <vt:lpstr>More two-variable examples</vt:lpstr>
      <vt:lpstr>A three-variable Karnaugh map</vt:lpstr>
      <vt:lpstr>Why the funny ordering?</vt:lpstr>
      <vt:lpstr>Example K-map simplification </vt:lpstr>
      <vt:lpstr>Unsimplifying expressions </vt:lpstr>
      <vt:lpstr>Making the example K-map</vt:lpstr>
      <vt:lpstr>K-maps from truth tables</vt:lpstr>
      <vt:lpstr>Grouping the minterms together</vt:lpstr>
      <vt:lpstr>Reading the MSP from the K-map</vt:lpstr>
      <vt:lpstr>Practice K-map 1</vt:lpstr>
      <vt:lpstr>Solutions for practice K-map 1</vt:lpstr>
      <vt:lpstr>Example 3-4</vt:lpstr>
      <vt:lpstr>Four-variable K-maps</vt:lpstr>
      <vt:lpstr>Example: Simplify m0+m2+m5+m8+m10+m13 </vt:lpstr>
      <vt:lpstr>Prime Implicants</vt:lpstr>
      <vt:lpstr>Example 3-5</vt:lpstr>
      <vt:lpstr>Example: Prime Implicants</vt:lpstr>
      <vt:lpstr>Five-variable Map</vt:lpstr>
      <vt:lpstr>Adjacent Squares</vt:lpstr>
      <vt:lpstr>Example: Five-variable Map</vt:lpstr>
      <vt:lpstr>Product of Sums Simplification</vt:lpstr>
      <vt:lpstr>Example 3-8</vt:lpstr>
      <vt:lpstr>Gate Implementation</vt:lpstr>
      <vt:lpstr>I don’t care!</vt:lpstr>
      <vt:lpstr>Example: Seven Segment Display</vt:lpstr>
      <vt:lpstr>Example: Seven Segment Display</vt:lpstr>
      <vt:lpstr>Practice K-map 3</vt:lpstr>
      <vt:lpstr>Solutions for practice K-map 3</vt:lpstr>
      <vt:lpstr>K-map Summary</vt:lpstr>
      <vt:lpstr>Why NAND and NOR Implementations ?</vt:lpstr>
      <vt:lpstr>NAND Circuits</vt:lpstr>
      <vt:lpstr>NAND Symbols</vt:lpstr>
      <vt:lpstr>Conversion into NAND</vt:lpstr>
      <vt:lpstr>Example</vt:lpstr>
      <vt:lpstr>Practice: NAND Implementation</vt:lpstr>
      <vt:lpstr>Multilevel NAND Circuits</vt:lpstr>
      <vt:lpstr>Multilevel NAND Circuits(2)</vt:lpstr>
      <vt:lpstr>NOR Implementations</vt:lpstr>
      <vt:lpstr>NOR Symbols</vt:lpstr>
      <vt:lpstr>Example: NOR Implementing</vt:lpstr>
      <vt:lpstr>Example: NOR Implementing (2)</vt:lpstr>
      <vt:lpstr>Wired Logic Gates</vt:lpstr>
      <vt:lpstr>Nondegenerate Forms</vt:lpstr>
      <vt:lpstr>AND-OR-Invert</vt:lpstr>
      <vt:lpstr>OR-AND-Invert</vt:lpstr>
      <vt:lpstr>Example 3-11</vt:lpstr>
      <vt:lpstr>Exclusive-OR Function</vt:lpstr>
      <vt:lpstr>Odd Function</vt:lpstr>
      <vt:lpstr>Parity Generation and Checking</vt:lpstr>
      <vt:lpstr>Parity Generation and Checking</vt:lpstr>
    </vt:vector>
  </TitlesOfParts>
  <Company>건국대학교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jongwon lee</cp:lastModifiedBy>
  <cp:revision>160</cp:revision>
  <dcterms:created xsi:type="dcterms:W3CDTF">2004-03-01T13:10:54Z</dcterms:created>
  <dcterms:modified xsi:type="dcterms:W3CDTF">2016-09-29T05:21:21Z</dcterms:modified>
</cp:coreProperties>
</file>