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47"/>
  </p:notesMasterIdLst>
  <p:sldIdLst>
    <p:sldId id="311" r:id="rId2"/>
    <p:sldId id="356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181" autoAdjust="0"/>
  </p:normalViewPr>
  <p:slideViewPr>
    <p:cSldViewPr>
      <p:cViewPr varScale="1">
        <p:scale>
          <a:sx n="85" d="100"/>
          <a:sy n="85" d="100"/>
        </p:scale>
        <p:origin x="-1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1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38.png"/><Relationship Id="rId3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4.png"/><Relationship Id="rId3" Type="http://schemas.openxmlformats.org/officeDocument/2006/relationships/image" Target="../media/image56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0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3.png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4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1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7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2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pn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8.png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0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1.png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2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5.png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6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7.png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8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50.png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52.png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4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6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7.png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4.png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6.png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8.png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Chapter 4.</a:t>
            </a:r>
            <a:br>
              <a:rPr lang="en-US" altLang="ko-KR" sz="280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Combinational Logic</a:t>
            </a:r>
            <a:br>
              <a:rPr lang="en-US" altLang="ko-KR" sz="280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Part C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31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C92D830-417A-4E76-9287-CB5BCB37E46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Decoders are common enough that we want to encapsulate them and treat them as an individual entity. </a:t>
            </a:r>
          </a:p>
          <a:p>
            <a:pPr marL="342900" indent="-342900"/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Block diagrams</a:t>
            </a:r>
            <a:r>
              <a:rPr lang="en-US" altLang="ko-KR" sz="2000" dirty="0">
                <a:ea typeface="굴림" pitchFamily="50" charset="-127"/>
              </a:rPr>
              <a:t> for 2-to-4 decoders are shown here. The </a:t>
            </a:r>
            <a:r>
              <a:rPr lang="en-US" altLang="ko-KR" sz="2000" i="1" dirty="0">
                <a:ea typeface="굴림" pitchFamily="50" charset="-127"/>
              </a:rPr>
              <a:t>names</a:t>
            </a:r>
            <a:r>
              <a:rPr lang="en-US" altLang="ko-KR" sz="2000" dirty="0">
                <a:ea typeface="굴림" pitchFamily="50" charset="-127"/>
              </a:rPr>
              <a:t> of the inputs and outputs, not their order, is what matters.</a:t>
            </a: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A decoder block provides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abstraction</a:t>
            </a:r>
            <a:r>
              <a:rPr lang="en-US" altLang="ko-KR" sz="2000" dirty="0">
                <a:ea typeface="굴림" pitchFamily="50" charset="-127"/>
              </a:rPr>
              <a:t>: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You can use the decoder as long as you know its truth table or equations, without knowing exactly what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1800" dirty="0">
                <a:ea typeface="굴림" pitchFamily="50" charset="-127"/>
              </a:rPr>
              <a:t>s inside.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It makes diagrams simpler by hiding the internal circuitry.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It simplifies hardware reuse. You don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1800" dirty="0">
                <a:ea typeface="굴림" pitchFamily="50" charset="-127"/>
              </a:rPr>
              <a:t>t have to keep rebuilding the decoder from scratch every time you need it.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These blocks are like functions in programming!</a:t>
            </a: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1619250" y="2660650"/>
          <a:ext cx="1514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Bitmap Image" r:id="rId3" imgW="1514686" imgH="1200318" progId="Paint.Picture">
                  <p:embed/>
                </p:oleObj>
              </mc:Choice>
              <mc:Fallback>
                <p:oleObj name="Bitmap Image" r:id="rId3" imgW="1514686" imgH="1200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60650"/>
                        <a:ext cx="1514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Blocks and abstraction</a:t>
            </a:r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3698875" y="2692400"/>
          <a:ext cx="14192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Bitmap Image" r:id="rId5" imgW="1419048" imgH="1162212" progId="Paint.Picture">
                  <p:embed/>
                </p:oleObj>
              </mc:Choice>
              <mc:Fallback>
                <p:oleObj name="Bitmap Image" r:id="rId5" imgW="1419048" imgH="1162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692400"/>
                        <a:ext cx="14192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5699125" y="2717800"/>
            <a:ext cx="14366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Q0	= S1’ S0’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Q1	= S1’ S0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Q2	= S1 S0’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Q3	= S1 S0</a:t>
            </a:r>
          </a:p>
        </p:txBody>
      </p:sp>
    </p:spTree>
    <p:extLst>
      <p:ext uri="{BB962C8B-B14F-4D97-AF65-F5344CB8AC3E}">
        <p14:creationId xmlns:p14="http://schemas.microsoft.com/office/powerpoint/2010/main" val="243993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68DA0A2-A426-4283-B527-D2D447AC38C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3-to-8 decoder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052737"/>
            <a:ext cx="7067574" cy="5406802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Larger decoders are similar. Here is a 3-to-8 decoder.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 block symbol is on the right.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A truth table (without EN) is below.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Output equations are at the bottom right.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Again, only one output is true for any input combination.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79118"/>
              </p:ext>
            </p:extLst>
          </p:nvPr>
        </p:nvGraphicFramePr>
        <p:xfrm>
          <a:off x="609600" y="3501008"/>
          <a:ext cx="5922963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3" imgW="5935320" imgH="3324240" progId="Word.Document.8">
                  <p:embed/>
                </p:oleObj>
              </mc:Choice>
              <mc:Fallback>
                <p:oleObj name="Document" r:id="rId3" imgW="5935320" imgH="3324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1008"/>
                        <a:ext cx="5922963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6781800" y="4055640"/>
            <a:ext cx="1746250" cy="23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Q0	= S2’ S1’ S0’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Q1	= S2’ S1’ S0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Q2	= S2’ S1 S0’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Q3	= S2’ S1 S0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Q4	= S2 S1’ S0’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Q5	= S2 S1’ S0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Q6	= S2 S1 S0’</a:t>
            </a: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Q7	= S2 S1 S0</a:t>
            </a:r>
            <a:endParaRPr kumimoji="0" lang="en-US" altLang="ko-KR" sz="1800" dirty="0">
              <a:latin typeface="Comic Sans MS" pitchFamily="66" charset="0"/>
            </a:endParaRPr>
          </a:p>
        </p:txBody>
      </p:sp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7010400" y="1179513"/>
          <a:ext cx="16764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Bitmap Image" r:id="rId5" imgW="1676634" imgH="1961905" progId="Paint.Picture">
                  <p:embed/>
                </p:oleObj>
              </mc:Choice>
              <mc:Fallback>
                <p:oleObj name="Bitmap Image" r:id="rId5" imgW="1676634" imgH="1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179513"/>
                        <a:ext cx="16764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8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D3953E4-6A44-4C0C-9FAA-5AE48476A96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So what good is a decoder?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Do the truth table and equations look familiar?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617537" lvl="1" indent="-342900"/>
            <a:endParaRPr lang="en-US" altLang="ko-KR" sz="2000" dirty="0" smtClean="0">
              <a:ea typeface="굴림" pitchFamily="50" charset="-127"/>
            </a:endParaRPr>
          </a:p>
          <a:p>
            <a:pPr marL="617537" lvl="1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Decoders are sometimes called </a:t>
            </a:r>
            <a:r>
              <a:rPr lang="en-US" altLang="ko-KR" sz="2400" dirty="0" err="1">
                <a:solidFill>
                  <a:srgbClr val="FF0033"/>
                </a:solidFill>
                <a:ea typeface="굴림" pitchFamily="50" charset="-127"/>
              </a:rPr>
              <a:t>minterm</a:t>
            </a:r>
            <a:r>
              <a:rPr lang="en-US" altLang="ko-KR" sz="2400" dirty="0">
                <a:solidFill>
                  <a:srgbClr val="FF0033"/>
                </a:solidFill>
                <a:ea typeface="굴림" pitchFamily="50" charset="-127"/>
              </a:rPr>
              <a:t> generators</a:t>
            </a:r>
            <a:r>
              <a:rPr lang="en-US" altLang="ko-KR" sz="2400" dirty="0">
                <a:ea typeface="굴림" pitchFamily="50" charset="-127"/>
              </a:rPr>
              <a:t>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For each of the input combinations, exactly one output is true.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Each output equation contains all of the input variables.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These properties hold for all sizes of decoders.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This means that you can implement arbitrary functions with decoders. If you have a sum of </a:t>
            </a:r>
            <a:r>
              <a:rPr lang="en-US" altLang="ko-KR" sz="2400" dirty="0" err="1">
                <a:ea typeface="굴림" pitchFamily="50" charset="-127"/>
              </a:rPr>
              <a:t>minterms</a:t>
            </a:r>
            <a:r>
              <a:rPr lang="en-US" altLang="ko-KR" sz="2400" dirty="0">
                <a:ea typeface="굴림" pitchFamily="50" charset="-127"/>
              </a:rPr>
              <a:t> equation for a function, you can easily use a decoder (a </a:t>
            </a:r>
            <a:r>
              <a:rPr lang="en-US" altLang="ko-KR" sz="2400" dirty="0" err="1">
                <a:ea typeface="굴림" pitchFamily="50" charset="-127"/>
              </a:rPr>
              <a:t>minterm</a:t>
            </a:r>
            <a:r>
              <a:rPr lang="en-US" altLang="ko-KR" sz="2400" dirty="0">
                <a:ea typeface="굴림" pitchFamily="50" charset="-127"/>
              </a:rPr>
              <a:t> generator) to implement that function.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508233"/>
              </p:ext>
            </p:extLst>
          </p:nvPr>
        </p:nvGraphicFramePr>
        <p:xfrm>
          <a:off x="1676400" y="1628800"/>
          <a:ext cx="36401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28800"/>
                        <a:ext cx="36401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5791200" y="2009800"/>
            <a:ext cx="15367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spcBef>
                <a:spcPct val="10000"/>
              </a:spcBef>
            </a:pPr>
            <a:r>
              <a:rPr kumimoji="0" lang="en-US" altLang="ko-KR" sz="1800">
                <a:latin typeface="Comic Sans MS" pitchFamily="66" charset="0"/>
              </a:rPr>
              <a:t>Q0	= S1’ S0’</a:t>
            </a:r>
          </a:p>
          <a:p>
            <a:pPr eaLnBrk="0" latinLnBrk="0" hangingPunct="0">
              <a:spcBef>
                <a:spcPct val="10000"/>
              </a:spcBef>
            </a:pPr>
            <a:r>
              <a:rPr kumimoji="0" lang="en-US" altLang="ko-KR" sz="1800">
                <a:latin typeface="Comic Sans MS" pitchFamily="66" charset="0"/>
              </a:rPr>
              <a:t>Q1	= S1’ S0</a:t>
            </a:r>
          </a:p>
          <a:p>
            <a:pPr eaLnBrk="0" latinLnBrk="0" hangingPunct="0">
              <a:spcBef>
                <a:spcPct val="10000"/>
              </a:spcBef>
            </a:pPr>
            <a:r>
              <a:rPr kumimoji="0" lang="en-US" altLang="ko-KR" sz="1800">
                <a:latin typeface="Comic Sans MS" pitchFamily="66" charset="0"/>
              </a:rPr>
              <a:t>Q2	= S1 S0’</a:t>
            </a:r>
          </a:p>
          <a:p>
            <a:pPr eaLnBrk="0" latinLnBrk="0" hangingPunct="0">
              <a:spcBef>
                <a:spcPct val="10000"/>
              </a:spcBef>
            </a:pPr>
            <a:r>
              <a:rPr kumimoji="0" lang="en-US" altLang="ko-KR" sz="1800">
                <a:latin typeface="Comic Sans MS" pitchFamily="66" charset="0"/>
              </a:rPr>
              <a:t>Q3	= S1 S0</a:t>
            </a:r>
          </a:p>
        </p:txBody>
      </p:sp>
    </p:spTree>
    <p:extLst>
      <p:ext uri="{BB962C8B-B14F-4D97-AF65-F5344CB8AC3E}">
        <p14:creationId xmlns:p14="http://schemas.microsoft.com/office/powerpoint/2010/main" val="3159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8C4CCC0-8686-4C63-AE2C-B5E7E3B33519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addition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Let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s make a circuit that adds three 1-bit inputs X, Y and Z.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We will need two bits to represent the total; let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s call them C and S, for 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400" dirty="0">
                <a:ea typeface="굴림" pitchFamily="50" charset="-127"/>
              </a:rPr>
              <a:t>carry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400" dirty="0">
                <a:ea typeface="굴림" pitchFamily="50" charset="-127"/>
              </a:rPr>
              <a:t> and 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400" dirty="0">
                <a:ea typeface="굴림" pitchFamily="50" charset="-127"/>
              </a:rPr>
              <a:t>sum.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400" dirty="0">
                <a:ea typeface="굴림" pitchFamily="50" charset="-127"/>
              </a:rPr>
              <a:t> Note that C and S are two separate functions</a:t>
            </a:r>
            <a:r>
              <a:rPr lang="en-US" altLang="ko-KR" sz="2400" i="1" dirty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of the same inputs X, Y and Z.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Here are a truth table and sum-of-</a:t>
            </a:r>
            <a:r>
              <a:rPr lang="en-US" altLang="ko-KR" sz="2400" dirty="0" err="1">
                <a:ea typeface="굴림" pitchFamily="50" charset="-127"/>
              </a:rPr>
              <a:t>minterms</a:t>
            </a:r>
            <a:r>
              <a:rPr lang="en-US" altLang="ko-KR" sz="2400" dirty="0">
                <a:ea typeface="굴림" pitchFamily="50" charset="-127"/>
              </a:rPr>
              <a:t> equations for C and S.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2971800" y="3224213"/>
          <a:ext cx="2557463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1962000" imgH="3162240" progId="Word.Document.8">
                  <p:embed/>
                </p:oleObj>
              </mc:Choice>
              <mc:Fallback>
                <p:oleObj name="Document" r:id="rId3" imgW="1962000" imgH="316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24213"/>
                        <a:ext cx="2557463" cy="315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6172200" y="5815013"/>
            <a:ext cx="1444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1 + 1 + 1 = 11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669925" y="46370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0 + 1 + 1 = 10</a:t>
            </a:r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>
            <a:off x="2286000" y="48244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 flipH="1">
            <a:off x="5575300" y="60055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5791200" y="4519613"/>
            <a:ext cx="2568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C(X,Y,Z)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m(3,5,6,7)</a:t>
            </a:r>
          </a:p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S(X,Y,Z)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m(1,2,4,7)</a:t>
            </a:r>
          </a:p>
        </p:txBody>
      </p:sp>
    </p:spTree>
    <p:extLst>
      <p:ext uri="{BB962C8B-B14F-4D97-AF65-F5344CB8AC3E}">
        <p14:creationId xmlns:p14="http://schemas.microsoft.com/office/powerpoint/2010/main" val="40328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D3CF96B-410C-40A4-A44C-9B07CD4EB8C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Here, two 3-to-8 decoders implement C and S as sums of </a:t>
            </a:r>
            <a:r>
              <a:rPr lang="en-US" altLang="ko-KR" sz="2000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+5V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symbol (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5 volts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) is how you represent a constant 1 or true. We use it here so the decoders are always active.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Decoder-based adder</a:t>
            </a:r>
          </a:p>
        </p:txBody>
      </p:sp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2133600" y="1466850"/>
          <a:ext cx="517366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비트맵 이미지" r:id="rId3" imgW="5172797" imgH="4266667" progId="Paint.Picture">
                  <p:embed/>
                </p:oleObj>
              </mc:Choice>
              <mc:Fallback>
                <p:oleObj name="비트맵 이미지" r:id="rId3" imgW="5172797" imgH="4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66850"/>
                        <a:ext cx="517366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4648200" y="2971800"/>
            <a:ext cx="2568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C(X,Y,Z)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m(3,5,6,7)</a:t>
            </a:r>
          </a:p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S(X,Y,Z)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m(1,2,4,7)</a:t>
            </a:r>
          </a:p>
        </p:txBody>
      </p:sp>
    </p:spTree>
    <p:extLst>
      <p:ext uri="{BB962C8B-B14F-4D97-AF65-F5344CB8AC3E}">
        <p14:creationId xmlns:p14="http://schemas.microsoft.com/office/powerpoint/2010/main" val="323320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2719568-2D25-4001-98CB-0B1FF275434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Using just one decoder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200400" y="5019675"/>
            <a:ext cx="2568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C(X,Y,Z)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m(3,5,6,7)</a:t>
            </a:r>
          </a:p>
          <a:p>
            <a:pPr algn="l" eaLnBrk="0" hangingPunct="0"/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S(X,Y,Z) = </a:t>
            </a:r>
            <a:r>
              <a:rPr lang="en-US" altLang="ko-KR" sz="180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m(1,2,4,7)</a:t>
            </a:r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2133600" y="2352675"/>
          <a:ext cx="523081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Bitmap Image" r:id="rId3" imgW="5229955" imgH="2104762" progId="Paint.Picture">
                  <p:embed/>
                </p:oleObj>
              </mc:Choice>
              <mc:Fallback>
                <p:oleObj name="Bitmap Image" r:id="rId3" imgW="5229955" imgH="2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52675"/>
                        <a:ext cx="523081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Since the two functions C and S both have the same inputs, we could use just one decoder instead of two.</a:t>
            </a:r>
          </a:p>
        </p:txBody>
      </p:sp>
    </p:spTree>
    <p:extLst>
      <p:ext uri="{BB962C8B-B14F-4D97-AF65-F5344CB8AC3E}">
        <p14:creationId xmlns:p14="http://schemas.microsoft.com/office/powerpoint/2010/main" val="12726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296A632-E17D-4457-80A2-1DB41D53F1A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Building a 3-to-8 decoder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You could build a 3-to-8 decoder directly from the truth table and equations below, just like how we built the 2-to-4 decoder.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Another way to design a decoder is to break it into smaller </a:t>
            </a:r>
            <a:r>
              <a:rPr lang="en-US" altLang="ko-KR" sz="2400" dirty="0" smtClean="0">
                <a:ea typeface="굴림" pitchFamily="50" charset="-127"/>
              </a:rPr>
              <a:t>ones. </a:t>
            </a:r>
            <a:endParaRPr lang="en-US" altLang="ko-KR" sz="2400" dirty="0">
              <a:ea typeface="굴림" pitchFamily="50" charset="-127"/>
            </a:endParaRP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Notice some patterns in the table below: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When </a:t>
            </a:r>
            <a:r>
              <a:rPr lang="en-US" altLang="ko-KR" sz="2000" dirty="0">
                <a:solidFill>
                  <a:srgbClr val="FF33CC"/>
                </a:solidFill>
                <a:ea typeface="굴림" pitchFamily="50" charset="-127"/>
              </a:rPr>
              <a:t>S2 = 0</a:t>
            </a:r>
            <a:r>
              <a:rPr lang="en-US" altLang="ko-KR" sz="2000" dirty="0">
                <a:ea typeface="굴림" pitchFamily="50" charset="-127"/>
              </a:rPr>
              <a:t>, outputs </a:t>
            </a:r>
            <a:r>
              <a:rPr lang="en-US" altLang="ko-KR" sz="2000" dirty="0">
                <a:solidFill>
                  <a:srgbClr val="FF33CC"/>
                </a:solidFill>
                <a:ea typeface="굴림" pitchFamily="50" charset="-127"/>
              </a:rPr>
              <a:t>Q0-Q3</a:t>
            </a:r>
            <a:r>
              <a:rPr lang="en-US" altLang="ko-KR" sz="2000" dirty="0">
                <a:ea typeface="굴림" pitchFamily="50" charset="-127"/>
              </a:rPr>
              <a:t> are generated as in a 2-to-4 decoder.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When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S2 = 1</a:t>
            </a:r>
            <a:r>
              <a:rPr lang="en-US" altLang="ko-KR" sz="2000" dirty="0">
                <a:ea typeface="굴림" pitchFamily="50" charset="-127"/>
              </a:rPr>
              <a:t>, outputs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Q4-Q7</a:t>
            </a:r>
            <a:r>
              <a:rPr lang="en-US" altLang="ko-KR" sz="2000" dirty="0">
                <a:ea typeface="굴림" pitchFamily="50" charset="-127"/>
              </a:rPr>
              <a:t> are generated as in a 2-to-4 decoder.</a:t>
            </a: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85087"/>
              </p:ext>
            </p:extLst>
          </p:nvPr>
        </p:nvGraphicFramePr>
        <p:xfrm>
          <a:off x="542131" y="3573016"/>
          <a:ext cx="585787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5935320" imgH="3200400" progId="Word.Document.8">
                  <p:embed/>
                </p:oleObj>
              </mc:Choice>
              <mc:Fallback>
                <p:oleObj name="Document" r:id="rId3" imgW="5935320" imgH="320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3573016"/>
                        <a:ext cx="585787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6433318" y="4188966"/>
            <a:ext cx="2243138" cy="23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Q0	= S2’ S1’ S0’	= m</a:t>
            </a:r>
            <a:r>
              <a:rPr kumimoji="0" lang="en-US" altLang="ko-KR" sz="1600" baseline="-25000" dirty="0">
                <a:latin typeface="Comic Sans MS" pitchFamily="66" charset="0"/>
              </a:rPr>
              <a:t>0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Q1	= S2’ S1’ S0	= m</a:t>
            </a:r>
            <a:r>
              <a:rPr kumimoji="0" lang="en-US" altLang="ko-KR" sz="1600" baseline="-25000" dirty="0">
                <a:latin typeface="Comic Sans MS" pitchFamily="66" charset="0"/>
              </a:rPr>
              <a:t>1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Q2	= S2’ S1 S0’	= m</a:t>
            </a:r>
            <a:r>
              <a:rPr kumimoji="0" lang="en-US" altLang="ko-KR" sz="1600" baseline="-25000" dirty="0">
                <a:latin typeface="Comic Sans MS" pitchFamily="66" charset="0"/>
              </a:rPr>
              <a:t>2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Q3	= S2’ S1 S0	= m</a:t>
            </a:r>
            <a:r>
              <a:rPr kumimoji="0" lang="en-US" altLang="ko-KR" sz="1600" baseline="-25000" dirty="0">
                <a:latin typeface="Comic Sans MS" pitchFamily="66" charset="0"/>
              </a:rPr>
              <a:t>3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Q4	= S2 S1’ S0’	= m</a:t>
            </a:r>
            <a:r>
              <a:rPr kumimoji="0" lang="en-US" altLang="ko-KR" sz="1600" baseline="-25000" dirty="0">
                <a:latin typeface="Comic Sans MS" pitchFamily="66" charset="0"/>
              </a:rPr>
              <a:t>4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Q5	= S2 S1’ S0	= m</a:t>
            </a:r>
            <a:r>
              <a:rPr kumimoji="0" lang="en-US" altLang="ko-KR" sz="1600" baseline="-25000" dirty="0">
                <a:latin typeface="Comic Sans MS" pitchFamily="66" charset="0"/>
              </a:rPr>
              <a:t>5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Q6	= S2 S1 S0’	= m</a:t>
            </a:r>
            <a:r>
              <a:rPr kumimoji="0" lang="en-US" altLang="ko-KR" sz="1600" baseline="-25000" dirty="0">
                <a:latin typeface="Comic Sans MS" pitchFamily="66" charset="0"/>
              </a:rPr>
              <a:t>6</a:t>
            </a:r>
            <a:endParaRPr kumimoji="0" lang="en-US" altLang="ko-KR" sz="1600" dirty="0">
              <a:latin typeface="Comic Sans MS" pitchFamily="66" charset="0"/>
            </a:endParaRPr>
          </a:p>
          <a:p>
            <a:pPr eaLnBrk="0" latinLnBrk="0" hangingPunct="0">
              <a:spcBef>
                <a:spcPct val="16000"/>
              </a:spcBef>
            </a:pPr>
            <a:r>
              <a:rPr kumimoji="0" lang="en-US" altLang="ko-KR" sz="1600" dirty="0">
                <a:latin typeface="Comic Sans MS" pitchFamily="66" charset="0"/>
              </a:rPr>
              <a:t>Q7	= S2 S1 S0	= m</a:t>
            </a:r>
            <a:r>
              <a:rPr kumimoji="0" lang="en-US" altLang="ko-KR" sz="1600" baseline="-25000" dirty="0">
                <a:latin typeface="Comic Sans MS" pitchFamily="66" charset="0"/>
              </a:rPr>
              <a:t>7</a:t>
            </a:r>
            <a:endParaRPr kumimoji="0" lang="en-US" altLang="ko-KR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7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BF7AF41-7E0A-4E8C-AADF-2F69EC712D4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Decoder expansion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You can use enable inputs to string decoders together. Here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s a 3-to-8 decoder constructed from two 2-to-4 decoders: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2895600" y="1920875"/>
          <a:ext cx="32861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Bitmap Image" r:id="rId3" imgW="3285714" imgH="2228571" progId="Paint.Picture">
                  <p:embed/>
                </p:oleObj>
              </mc:Choice>
              <mc:Fallback>
                <p:oleObj name="Bitmap Image" r:id="rId3" imgW="3285714" imgH="2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20875"/>
                        <a:ext cx="32861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2135188" y="4202113"/>
          <a:ext cx="499268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5" imgW="5001840" imgH="2548800" progId="Word.Document.8">
                  <p:embed/>
                </p:oleObj>
              </mc:Choice>
              <mc:Fallback>
                <p:oleObj name="Document" r:id="rId5" imgW="5001840" imgH="254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202113"/>
                        <a:ext cx="4992687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99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178C3D1-E154-499A-B103-7EF69A0ED31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Modularity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Be careful not to confuse the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inner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inputs and outputs of the 2-to-4 decoders with the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outer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inputs and outputs of the 3-to-8 decoder (which are in boldface).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This is similar to having several functions in a program which all use a formal parameter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x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You could verify that this circuit is a 3-to-8 decoder, by using equations for the 2-to-4 decoders to derive equations for the 3-to-8.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2895600" y="2713038"/>
          <a:ext cx="32861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Bitmap Image" r:id="rId3" imgW="3285714" imgH="2228571" progId="Paint.Picture">
                  <p:embed/>
                </p:oleObj>
              </mc:Choice>
              <mc:Fallback>
                <p:oleObj name="Bitmap Image" r:id="rId3" imgW="3285714" imgH="2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13038"/>
                        <a:ext cx="32861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33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8C59A40-B26B-472C-8E52-71EBEB8EC68F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variation of the standard decoder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The decoders we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ve seen so far are</a:t>
            </a:r>
            <a:r>
              <a:rPr lang="en-US" altLang="ko-KR" sz="2400" dirty="0">
                <a:solidFill>
                  <a:srgbClr val="FF0033"/>
                </a:solidFill>
                <a:ea typeface="굴림" pitchFamily="50" charset="-127"/>
              </a:rPr>
              <a:t> active-high </a:t>
            </a:r>
            <a:r>
              <a:rPr lang="en-US" altLang="ko-KR" sz="2400" dirty="0">
                <a:ea typeface="굴림" pitchFamily="50" charset="-127"/>
              </a:rPr>
              <a:t>decoders.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617537" lvl="1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ko-KR" sz="2400" dirty="0">
                <a:ea typeface="굴림" pitchFamily="50" charset="-127"/>
              </a:rPr>
              <a:t>An </a:t>
            </a:r>
            <a:r>
              <a:rPr lang="en-US" altLang="ko-KR" sz="2400" dirty="0">
                <a:solidFill>
                  <a:srgbClr val="FF0033"/>
                </a:solidFill>
                <a:ea typeface="굴림" pitchFamily="50" charset="-127"/>
              </a:rPr>
              <a:t>active-low decoder</a:t>
            </a:r>
            <a:r>
              <a:rPr lang="en-US" altLang="ko-KR" sz="2400" dirty="0">
                <a:ea typeface="굴림" pitchFamily="50" charset="-127"/>
              </a:rPr>
              <a:t> is the same thing, but with an inverted EN input and inverted outputs. </a:t>
            </a: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3619500" y="4581525"/>
          <a:ext cx="39798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3" imgW="3987720" imgH="2038320" progId="Word.Document.8">
                  <p:embed/>
                </p:oleObj>
              </mc:Choice>
              <mc:Fallback>
                <p:oleObj name="Document" r:id="rId3" imgW="3987720" imgH="2038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581525"/>
                        <a:ext cx="3979863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3652838" y="1739900"/>
          <a:ext cx="397986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Document" r:id="rId5" imgW="3987720" imgH="2048040" progId="Word.Document.8">
                  <p:embed/>
                </p:oleObj>
              </mc:Choice>
              <mc:Fallback>
                <p:oleObj name="Document" r:id="rId5" imgW="3987720" imgH="204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1739900"/>
                        <a:ext cx="3979862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Object 6"/>
          <p:cNvGraphicFramePr>
            <a:graphicFrameLocks noChangeAspect="1"/>
          </p:cNvGraphicFramePr>
          <p:nvPr/>
        </p:nvGraphicFramePr>
        <p:xfrm>
          <a:off x="1066800" y="4962525"/>
          <a:ext cx="20478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Bitmap Image" r:id="rId7" imgW="2048161" imgH="1057423" progId="Paint.Picture">
                  <p:embed/>
                </p:oleObj>
              </mc:Choice>
              <mc:Fallback>
                <p:oleObj name="Bitmap Image" r:id="rId7" imgW="2048161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62525"/>
                        <a:ext cx="20478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1066800" y="2197100"/>
          <a:ext cx="20478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Bitmap Image" r:id="rId9" imgW="2048161" imgH="1057423" progId="Paint.Picture">
                  <p:embed/>
                </p:oleObj>
              </mc:Choice>
              <mc:Fallback>
                <p:oleObj name="Bitmap Image" r:id="rId9" imgW="2048161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97100"/>
                        <a:ext cx="20478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25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0" lang="en-US" altLang="ko-KR" dirty="0">
                <a:latin typeface="Comic Sans MS" pitchFamily="66" charset="0"/>
              </a:rPr>
              <a:t>A = A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0</a:t>
            </a:r>
          </a:p>
          <a:p>
            <a:pPr marL="0" indent="0">
              <a:buNone/>
            </a:pPr>
            <a:r>
              <a:rPr kumimoji="0" lang="en-US" altLang="ko-KR" dirty="0">
                <a:latin typeface="Comic Sans MS" pitchFamily="66" charset="0"/>
              </a:rPr>
              <a:t> </a:t>
            </a:r>
            <a:r>
              <a:rPr kumimoji="0" lang="en-US" altLang="ko-KR" dirty="0" smtClean="0">
                <a:latin typeface="Comic Sans MS" pitchFamily="66" charset="0"/>
              </a:rPr>
              <a:t>   B </a:t>
            </a:r>
            <a:r>
              <a:rPr kumimoji="0" lang="en-US" altLang="ko-KR" dirty="0">
                <a:latin typeface="Comic Sans MS" pitchFamily="66" charset="0"/>
              </a:rPr>
              <a:t>= </a:t>
            </a:r>
            <a:r>
              <a:rPr kumimoji="0" lang="en-US" altLang="ko-KR" dirty="0" smtClean="0">
                <a:latin typeface="Comic Sans MS" pitchFamily="66" charset="0"/>
              </a:rPr>
              <a:t>B</a:t>
            </a:r>
            <a:r>
              <a:rPr kumimoji="0" lang="en-US" altLang="ko-KR" baseline="-25000" dirty="0" smtClean="0">
                <a:latin typeface="Comic Sans MS" pitchFamily="66" charset="0"/>
              </a:rPr>
              <a:t>3</a:t>
            </a:r>
            <a:r>
              <a:rPr kumimoji="0" lang="en-US" altLang="ko-KR" dirty="0" smtClean="0">
                <a:latin typeface="Comic Sans MS" pitchFamily="66" charset="0"/>
              </a:rPr>
              <a:t>B</a:t>
            </a:r>
            <a:r>
              <a:rPr kumimoji="0" lang="en-US" altLang="ko-KR" baseline="-25000" dirty="0" smtClean="0">
                <a:latin typeface="Comic Sans MS" pitchFamily="66" charset="0"/>
              </a:rPr>
              <a:t>2</a:t>
            </a:r>
            <a:r>
              <a:rPr kumimoji="0" lang="en-US" altLang="ko-KR" dirty="0" smtClean="0">
                <a:latin typeface="Comic Sans MS" pitchFamily="66" charset="0"/>
              </a:rPr>
              <a:t>B</a:t>
            </a:r>
            <a:r>
              <a:rPr kumimoji="0" lang="en-US" altLang="ko-KR" baseline="-25000" dirty="0" smtClean="0">
                <a:latin typeface="Comic Sans MS" pitchFamily="66" charset="0"/>
              </a:rPr>
              <a:t>1</a:t>
            </a:r>
            <a:r>
              <a:rPr kumimoji="0" lang="en-US" altLang="ko-KR" dirty="0" smtClean="0">
                <a:latin typeface="Comic Sans MS" pitchFamily="66" charset="0"/>
              </a:rPr>
              <a:t>B</a:t>
            </a:r>
            <a:r>
              <a:rPr kumimoji="0" lang="en-US" altLang="ko-KR" baseline="-25000" dirty="0" smtClean="0">
                <a:latin typeface="Comic Sans MS" pitchFamily="66" charset="0"/>
              </a:rPr>
              <a:t>0</a:t>
            </a:r>
          </a:p>
          <a:p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i</a:t>
            </a:r>
            <a:r>
              <a:rPr kumimoji="0" lang="en-US" altLang="ko-KR" dirty="0" smtClean="0">
                <a:latin typeface="Comic Sans MS" pitchFamily="66" charset="0"/>
              </a:rPr>
              <a:t> </a:t>
            </a:r>
            <a:r>
              <a:rPr kumimoji="0" lang="en-US" altLang="ko-KR" dirty="0">
                <a:latin typeface="Comic Sans MS" pitchFamily="66" charset="0"/>
              </a:rPr>
              <a:t>=</a:t>
            </a:r>
            <a:r>
              <a:rPr kumimoji="0" lang="en-US" altLang="ko-KR" dirty="0" err="1">
                <a:latin typeface="Comic Sans MS" pitchFamily="66" charset="0"/>
              </a:rPr>
              <a:t>A</a:t>
            </a:r>
            <a:r>
              <a:rPr kumimoji="0" lang="en-US" altLang="ko-KR" baseline="-25000" dirty="0" err="1">
                <a:latin typeface="Comic Sans MS" pitchFamily="66" charset="0"/>
              </a:rPr>
              <a:t>i</a:t>
            </a:r>
            <a:r>
              <a:rPr kumimoji="0" lang="en-US" altLang="ko-KR" dirty="0" err="1">
                <a:latin typeface="Comic Sans MS" pitchFamily="66" charset="0"/>
              </a:rPr>
              <a:t>B</a:t>
            </a:r>
            <a:r>
              <a:rPr kumimoji="0" lang="en-US" altLang="ko-KR" baseline="-25000" dirty="0" err="1">
                <a:latin typeface="Comic Sans MS" pitchFamily="66" charset="0"/>
              </a:rPr>
              <a:t>i</a:t>
            </a:r>
            <a:r>
              <a:rPr kumimoji="0" lang="en-US" altLang="ko-KR" baseline="-25000" dirty="0">
                <a:latin typeface="Comic Sans MS" pitchFamily="66" charset="0"/>
              </a:rPr>
              <a:t> </a:t>
            </a:r>
            <a:r>
              <a:rPr kumimoji="0" lang="en-US" altLang="ko-KR" dirty="0">
                <a:latin typeface="Comic Sans MS" pitchFamily="66" charset="0"/>
              </a:rPr>
              <a:t>+ </a:t>
            </a:r>
            <a:r>
              <a:rPr kumimoji="0" lang="en-US" altLang="ko-KR" dirty="0" err="1" smtClean="0">
                <a:latin typeface="Comic Sans MS" pitchFamily="66" charset="0"/>
              </a:rPr>
              <a:t>A’</a:t>
            </a:r>
            <a:r>
              <a:rPr kumimoji="0" lang="en-US" altLang="ko-KR" baseline="-25000" dirty="0" err="1" smtClean="0">
                <a:latin typeface="Comic Sans MS" pitchFamily="66" charset="0"/>
              </a:rPr>
              <a:t>i</a:t>
            </a:r>
            <a:r>
              <a:rPr kumimoji="0" lang="en-US" altLang="ko-KR" dirty="0" err="1" smtClean="0">
                <a:latin typeface="Comic Sans MS" pitchFamily="66" charset="0"/>
              </a:rPr>
              <a:t>B’</a:t>
            </a:r>
            <a:r>
              <a:rPr kumimoji="0" lang="en-US" altLang="ko-KR" baseline="-25000" dirty="0" err="1" smtClean="0">
                <a:latin typeface="Comic Sans MS" pitchFamily="66" charset="0"/>
              </a:rPr>
              <a:t>I</a:t>
            </a:r>
            <a:endParaRPr kumimoji="0" lang="en-US" altLang="ko-KR" baseline="-25000" dirty="0" smtClean="0">
              <a:latin typeface="Comic Sans MS" pitchFamily="66" charset="0"/>
            </a:endParaRPr>
          </a:p>
          <a:p>
            <a:r>
              <a:rPr kumimoji="0" lang="en-US" altLang="ko-KR" dirty="0" smtClean="0">
                <a:latin typeface="Comic Sans MS" pitchFamily="66" charset="0"/>
              </a:rPr>
              <a:t>(A=B</a:t>
            </a:r>
            <a:r>
              <a:rPr kumimoji="0" lang="en-US" altLang="ko-KR" dirty="0">
                <a:latin typeface="Comic Sans MS" pitchFamily="66" charset="0"/>
              </a:rPr>
              <a:t>)=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3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2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1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0</a:t>
            </a:r>
            <a:endParaRPr kumimoji="0" lang="en-US" altLang="ko-KR" dirty="0" smtClean="0">
              <a:latin typeface="Comic Sans MS" pitchFamily="66" charset="0"/>
            </a:endParaRPr>
          </a:p>
          <a:p>
            <a:r>
              <a:rPr kumimoji="0" lang="en-US" altLang="ko-KR" dirty="0" smtClean="0">
                <a:latin typeface="Comic Sans MS" pitchFamily="66" charset="0"/>
              </a:rPr>
              <a:t>(A&gt;B</a:t>
            </a:r>
            <a:r>
              <a:rPr kumimoji="0" lang="en-US" altLang="ko-KR" dirty="0">
                <a:latin typeface="Comic Sans MS" pitchFamily="66" charset="0"/>
              </a:rPr>
              <a:t>)=A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B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′+x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B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′+  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x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B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′+x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 x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x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0</a:t>
            </a:r>
            <a:r>
              <a:rPr kumimoji="0" lang="en-US" altLang="ko-KR" dirty="0">
                <a:latin typeface="Comic Sans MS" pitchFamily="66" charset="0"/>
              </a:rPr>
              <a:t>B</a:t>
            </a:r>
            <a:r>
              <a:rPr kumimoji="0" lang="en-US" altLang="ko-KR" baseline="-25000" dirty="0">
                <a:latin typeface="Comic Sans MS" pitchFamily="66" charset="0"/>
              </a:rPr>
              <a:t>0</a:t>
            </a:r>
            <a:r>
              <a:rPr kumimoji="0" lang="en-US" altLang="ko-KR" dirty="0" smtClean="0">
                <a:latin typeface="Comic Sans MS" pitchFamily="66" charset="0"/>
              </a:rPr>
              <a:t>′</a:t>
            </a:r>
          </a:p>
          <a:p>
            <a:r>
              <a:rPr kumimoji="0" lang="en-US" altLang="ko-KR" dirty="0" smtClean="0">
                <a:latin typeface="Comic Sans MS" pitchFamily="66" charset="0"/>
              </a:rPr>
              <a:t>(</a:t>
            </a:r>
            <a:r>
              <a:rPr kumimoji="0" lang="en-US" altLang="ko-KR" dirty="0">
                <a:latin typeface="Comic Sans MS" pitchFamily="66" charset="0"/>
              </a:rPr>
              <a:t>A&lt;B)=A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′B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+x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′B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+  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x</a:t>
            </a:r>
            <a:r>
              <a:rPr kumimoji="0" lang="en-US" altLang="ko-KR" baseline="-25000" dirty="0">
                <a:latin typeface="Comic Sans MS" pitchFamily="66" charset="0"/>
              </a:rPr>
              <a:t>2</a:t>
            </a:r>
            <a:r>
              <a:rPr kumimoji="0" lang="en-US" altLang="ko-KR" dirty="0">
                <a:latin typeface="Comic Sans MS" pitchFamily="66" charset="0"/>
              </a:rPr>
              <a:t>A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’B</a:t>
            </a:r>
            <a:r>
              <a:rPr kumimoji="0" lang="en-US" altLang="ko-KR" baseline="-25000" dirty="0">
                <a:latin typeface="Comic Sans MS" pitchFamily="66" charset="0"/>
              </a:rPr>
              <a:t>1</a:t>
            </a:r>
            <a:r>
              <a:rPr kumimoji="0" lang="en-US" altLang="ko-KR" dirty="0">
                <a:latin typeface="Comic Sans MS" pitchFamily="66" charset="0"/>
              </a:rPr>
              <a:t> + x</a:t>
            </a:r>
            <a:r>
              <a:rPr kumimoji="0" lang="en-US" altLang="ko-KR" baseline="-25000" dirty="0">
                <a:latin typeface="Comic Sans MS" pitchFamily="66" charset="0"/>
              </a:rPr>
              <a:t>3</a:t>
            </a:r>
            <a:r>
              <a:rPr kumimoji="0" lang="en-US" altLang="ko-KR" dirty="0">
                <a:latin typeface="Comic Sans MS" pitchFamily="66" charset="0"/>
              </a:rPr>
              <a:t> 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2</a:t>
            </a:r>
            <a:r>
              <a:rPr kumimoji="0" lang="en-US" altLang="ko-KR" dirty="0" smtClean="0">
                <a:latin typeface="Comic Sans MS" pitchFamily="66" charset="0"/>
              </a:rPr>
              <a:t>x</a:t>
            </a:r>
            <a:r>
              <a:rPr kumimoji="0" lang="en-US" altLang="ko-KR" baseline="-25000" dirty="0" smtClean="0">
                <a:latin typeface="Comic Sans MS" pitchFamily="66" charset="0"/>
              </a:rPr>
              <a:t>1</a:t>
            </a:r>
            <a:r>
              <a:rPr kumimoji="0" lang="en-US" altLang="ko-KR" dirty="0" smtClean="0">
                <a:latin typeface="Comic Sans MS" pitchFamily="66" charset="0"/>
              </a:rPr>
              <a:t>A</a:t>
            </a:r>
            <a:r>
              <a:rPr kumimoji="0" lang="en-US" altLang="ko-KR" baseline="-25000" dirty="0" smtClean="0">
                <a:latin typeface="Comic Sans MS" pitchFamily="66" charset="0"/>
              </a:rPr>
              <a:t>0</a:t>
            </a:r>
            <a:r>
              <a:rPr kumimoji="0" lang="en-US" altLang="ko-KR" dirty="0" smtClean="0">
                <a:latin typeface="Comic Sans MS" pitchFamily="66" charset="0"/>
              </a:rPr>
              <a:t>’B</a:t>
            </a:r>
            <a:r>
              <a:rPr kumimoji="0" lang="en-US" altLang="ko-KR" baseline="-25000" dirty="0" smtClean="0">
                <a:latin typeface="Comic Sans MS" pitchFamily="66" charset="0"/>
              </a:rPr>
              <a:t>0</a:t>
            </a:r>
            <a:endParaRPr kumimoji="0" lang="en-US" altLang="ko-KR" dirty="0">
              <a:latin typeface="Comic Sans MS" pitchFamily="66" charset="0"/>
            </a:endParaRPr>
          </a:p>
          <a:p>
            <a:endParaRPr lang="en-US" altLang="ko-KR" dirty="0" smtClean="0"/>
          </a:p>
          <a:p>
            <a:pPr latinLnBrk="0">
              <a:buNone/>
            </a:pPr>
            <a:r>
              <a:rPr kumimoji="0" lang="en-US" altLang="ko-KR" dirty="0">
                <a:latin typeface="Comic Sans MS" pitchFamily="66" charset="0"/>
              </a:rPr>
              <a:t>	</a:t>
            </a:r>
          </a:p>
          <a:p>
            <a:pPr latinLnBrk="0">
              <a:buBlip>
                <a:blip r:embed="rId2"/>
              </a:buBlip>
            </a:pPr>
            <a:endParaRPr kumimoji="0" lang="en-US" altLang="ko-KR" dirty="0">
              <a:latin typeface="Comic Sans MS" pitchFamily="66" charset="0"/>
            </a:endParaRPr>
          </a:p>
          <a:p>
            <a:endParaRPr lang="ko-KR" altLang="en-US" dirty="0"/>
          </a:p>
        </p:txBody>
      </p:sp>
      <p:pic>
        <p:nvPicPr>
          <p:cNvPr id="6" name="Picture 3" descr="AACFLPA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209596"/>
            <a:ext cx="4566345" cy="50997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08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9A6B188-7CFC-4879-96B3-BF39AD230CFF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Separated at birth?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Active-high decoders generate </a:t>
            </a:r>
            <a:r>
              <a:rPr lang="en-US" altLang="ko-KR" sz="2000" i="1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, as we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ve already seen.</a:t>
            </a: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The output equations for an active-low decoder are mysteriously similar, yet somehow different.</a:t>
            </a: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It turns out that active-low decoders generate </a:t>
            </a:r>
            <a:r>
              <a:rPr lang="en-US" altLang="ko-KR" sz="2000" i="1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4038600" y="1728788"/>
            <a:ext cx="14366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Q3	= S1 S0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Q2	= S1 S0’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Q1	= S1’ S0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Q0	= S1’ S0’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4038600" y="3937000"/>
            <a:ext cx="26844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Q3’	= (S1 S0)’	= S1’ + S0’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Q2’	= (S1 S0’)’	= S1’ + S0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Q1’	= (S1’ S0)’	= S1 + S0’</a:t>
            </a:r>
          </a:p>
          <a:p>
            <a:pPr eaLnBrk="0" latinLnBrk="0" hangingPunct="0"/>
            <a:r>
              <a:rPr kumimoji="0" lang="en-US" altLang="ko-KR" sz="1600">
                <a:latin typeface="Comic Sans MS" pitchFamily="66" charset="0"/>
              </a:rPr>
              <a:t>Q0’	= (S1’ S0’)’	= S1 + S0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2133600" y="3860800"/>
          <a:ext cx="1600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Bitmap Image" r:id="rId3" imgW="1600000" imgH="1162212" progId="Paint.Picture">
                  <p:embed/>
                </p:oleObj>
              </mc:Choice>
              <mc:Fallback>
                <p:oleObj name="Bitmap Image" r:id="rId3" imgW="1600000" imgH="1162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60800"/>
                        <a:ext cx="1600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2133600" y="1652588"/>
          <a:ext cx="1514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Bitmap Image" r:id="rId5" imgW="1514686" imgH="1200318" progId="Paint.Picture">
                  <p:embed/>
                </p:oleObj>
              </mc:Choice>
              <mc:Fallback>
                <p:oleObj name="Bitmap Image" r:id="rId5" imgW="1514686" imgH="1200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52588"/>
                        <a:ext cx="1514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25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B83CB51-7FB1-4327-8B90-DF3FF939B2F4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Maxterms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A </a:t>
            </a:r>
            <a:r>
              <a:rPr lang="en-US" altLang="ko-KR" sz="2000" dirty="0" err="1">
                <a:solidFill>
                  <a:srgbClr val="FF0033"/>
                </a:solidFill>
                <a:ea typeface="굴림" pitchFamily="50" charset="-127"/>
              </a:rPr>
              <a:t>maxterm</a:t>
            </a:r>
            <a:r>
              <a:rPr lang="en-US" altLang="ko-KR" sz="2000" dirty="0">
                <a:ea typeface="굴림" pitchFamily="50" charset="-127"/>
              </a:rPr>
              <a:t> is a </a:t>
            </a:r>
            <a:r>
              <a:rPr lang="en-US" altLang="ko-KR" sz="2000" i="1" dirty="0">
                <a:ea typeface="굴림" pitchFamily="50" charset="-127"/>
              </a:rPr>
              <a:t>sum</a:t>
            </a:r>
            <a:r>
              <a:rPr lang="en-US" altLang="ko-KR" sz="2000" dirty="0">
                <a:ea typeface="굴림" pitchFamily="50" charset="-127"/>
              </a:rPr>
              <a:t> which contains each input variable exactly once.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A function with n variables has up to 2</a:t>
            </a:r>
            <a:r>
              <a:rPr lang="en-US" altLang="ko-KR" sz="2000" baseline="50000" dirty="0"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. The 8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 possible for a three-variable function f(</a:t>
            </a:r>
            <a:r>
              <a:rPr lang="en-US" altLang="ko-KR" sz="2000" dirty="0" err="1">
                <a:ea typeface="굴림" pitchFamily="50" charset="-127"/>
              </a:rPr>
              <a:t>x,y,z</a:t>
            </a:r>
            <a:r>
              <a:rPr lang="en-US" altLang="ko-KR" sz="2000" dirty="0">
                <a:ea typeface="굴림" pitchFamily="50" charset="-127"/>
              </a:rPr>
              <a:t>) are:</a:t>
            </a:r>
          </a:p>
          <a:p>
            <a:pPr marL="617537" lvl="1" indent="-342900"/>
            <a:endParaRPr lang="en-US" altLang="ko-KR" sz="16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Each </a:t>
            </a:r>
            <a:r>
              <a:rPr lang="en-US" altLang="ko-KR" sz="2000" dirty="0" err="1">
                <a:ea typeface="굴림" pitchFamily="50" charset="-127"/>
              </a:rPr>
              <a:t>maxterm</a:t>
            </a:r>
            <a:r>
              <a:rPr lang="en-US" altLang="ko-KR" sz="2000" dirty="0">
                <a:ea typeface="굴림" pitchFamily="50" charset="-127"/>
              </a:rPr>
              <a:t> is </a:t>
            </a:r>
            <a:r>
              <a:rPr lang="en-US" altLang="ko-KR" sz="2000" i="1" dirty="0">
                <a:ea typeface="굴림" pitchFamily="50" charset="-127"/>
              </a:rPr>
              <a:t>false</a:t>
            </a:r>
            <a:r>
              <a:rPr lang="en-US" altLang="ko-KR" sz="2000" dirty="0">
                <a:ea typeface="굴림" pitchFamily="50" charset="-127"/>
              </a:rPr>
              <a:t> for exactly one combination of inputs: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1981200" y="2211388"/>
            <a:ext cx="516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1370013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1370013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1370013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1370013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1370013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1370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1370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1370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1370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y’ + z’	x’ + y’ + z	x’ + y + z’	x’+ y + z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y’ + z’	x + y’ + z	x + y + z’	x + y + z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2209800" y="3352800"/>
            <a:ext cx="4724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15963" latinLnBrk="1"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715963" latinLnBrk="1"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715963" latinLnBrk="1"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715963" latinLnBrk="1"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715963" latinLnBrk="1"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tabLst>
                <a:tab pos="1485900" algn="l"/>
                <a:tab pos="1712913" algn="l"/>
                <a:tab pos="3373438" algn="l"/>
                <a:tab pos="37750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Maxterm	Is </a:t>
            </a:r>
            <a:r>
              <a:rPr kumimoji="0" lang="en-US" altLang="ko-KR" sz="1800" i="1">
                <a:latin typeface="Comic Sans MS" pitchFamily="66" charset="0"/>
              </a:rPr>
              <a:t>false</a:t>
            </a:r>
            <a:r>
              <a:rPr kumimoji="0" lang="en-US" altLang="ko-KR" sz="1800">
                <a:latin typeface="Comic Sans MS" pitchFamily="66" charset="0"/>
              </a:rPr>
              <a:t> when…	Shorthand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 + z		xyz = 000		M</a:t>
            </a:r>
            <a:r>
              <a:rPr kumimoji="0" lang="en-US" altLang="ko-KR" sz="1800" baseline="-25000">
                <a:latin typeface="Comic Sans MS" pitchFamily="66" charset="0"/>
              </a:rPr>
              <a:t>0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 + z’		xyz = 001		M</a:t>
            </a:r>
            <a:r>
              <a:rPr kumimoji="0" lang="en-US" altLang="ko-KR" sz="1800" baseline="-25000">
                <a:latin typeface="Comic Sans MS" pitchFamily="66" charset="0"/>
              </a:rPr>
              <a:t>1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y’ + z		xyz = 010		M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y’ + z’		xyz = 011		M</a:t>
            </a:r>
            <a:r>
              <a:rPr kumimoji="0" lang="en-US" altLang="ko-KR" sz="1800" baseline="-25000">
                <a:latin typeface="Comic Sans MS" pitchFamily="66" charset="0"/>
              </a:rPr>
              <a:t>3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 + z		xyz = 100		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 + z’		xyz = 101		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y’ + z		xyz = 110		M</a:t>
            </a:r>
            <a:r>
              <a:rPr kumimoji="0" lang="en-US" altLang="ko-KR" sz="1800" baseline="-25000">
                <a:latin typeface="Comic Sans MS" pitchFamily="66" charset="0"/>
              </a:rPr>
              <a:t>6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y’ + z’		xyz = 111		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5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D3F02F5-9F11-40BC-90F1-DB5C7A64FA5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Product of maxterms form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Every function can be written as a </a:t>
            </a:r>
            <a:r>
              <a:rPr lang="en-US" altLang="ko-KR" sz="2000" i="1" dirty="0">
                <a:ea typeface="굴림" pitchFamily="50" charset="-127"/>
              </a:rPr>
              <a:t>unique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product of </a:t>
            </a:r>
            <a:r>
              <a:rPr lang="en-US" altLang="ko-KR" sz="2000" dirty="0" err="1">
                <a:solidFill>
                  <a:srgbClr val="FF0033"/>
                </a:solidFill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: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Only AND (product) operations occur at the 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1800" dirty="0">
                <a:ea typeface="굴림" pitchFamily="50" charset="-127"/>
              </a:rPr>
              <a:t>outermost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1800" dirty="0">
                <a:ea typeface="굴림" pitchFamily="50" charset="-127"/>
              </a:rPr>
              <a:t> level.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Each term must be </a:t>
            </a:r>
            <a:r>
              <a:rPr lang="en-US" altLang="ko-KR" sz="1800" dirty="0" err="1">
                <a:ea typeface="굴림" pitchFamily="50" charset="-127"/>
              </a:rPr>
              <a:t>maxterm</a:t>
            </a:r>
            <a:r>
              <a:rPr lang="en-US" altLang="ko-KR" sz="1800" dirty="0">
                <a:ea typeface="굴림" pitchFamily="50" charset="-127"/>
              </a:rPr>
              <a:t>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If you have a truth table for a function, you can write a product of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by </a:t>
            </a:r>
            <a:r>
              <a:rPr lang="en-US" altLang="ko-KR" sz="2000" dirty="0">
                <a:ea typeface="굴림" pitchFamily="50" charset="-127"/>
              </a:rPr>
              <a:t>picking out the rows of the table where the function output is 0. </a:t>
            </a:r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917575" y="3068638"/>
          <a:ext cx="3398838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3406680" imgH="3144960" progId="Word.Document.8">
                  <p:embed/>
                </p:oleObj>
              </mc:Choice>
              <mc:Fallback>
                <p:oleObj name="Document" r:id="rId3" imgW="3406680" imgH="31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068638"/>
                        <a:ext cx="3398838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4495800" y="3068638"/>
            <a:ext cx="3895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f	= M</a:t>
            </a:r>
            <a:r>
              <a:rPr kumimoji="0"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5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7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	= 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M(4,5,7)</a:t>
            </a:r>
          </a:p>
          <a:p>
            <a:pPr eaLnBrk="0" latinLnBrk="0" hangingPunct="0"/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	= (x’ + y + z)(x’ + y + z’)(x’ + y’ + z’)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4495800" y="4292600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f’ = M</a:t>
            </a:r>
            <a:r>
              <a:rPr kumimoji="0" lang="en-US" altLang="ko-KR" sz="1800" baseline="-25000">
                <a:solidFill>
                  <a:srgbClr val="FF0033"/>
                </a:solidFill>
                <a:latin typeface="Comic Sans MS" pitchFamily="66" charset="0"/>
              </a:rPr>
              <a:t>0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FF0033"/>
                </a:solidFill>
                <a:latin typeface="Comic Sans MS" pitchFamily="66" charset="0"/>
              </a:rPr>
              <a:t>1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FF0033"/>
                </a:solidFill>
                <a:latin typeface="Comic Sans MS" pitchFamily="66" charset="0"/>
              </a:rPr>
              <a:t>2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FF0033"/>
                </a:solidFill>
                <a:latin typeface="Comic Sans MS" pitchFamily="66" charset="0"/>
              </a:rPr>
              <a:t>3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solidFill>
                  <a:srgbClr val="FF0033"/>
                </a:solidFill>
                <a:latin typeface="Comic Sans MS" pitchFamily="66" charset="0"/>
              </a:rPr>
              <a:t>6</a:t>
            </a:r>
            <a:endParaRPr kumimoji="0" lang="en-US" altLang="ko-KR" sz="1800">
              <a:solidFill>
                <a:srgbClr val="FF0033"/>
              </a:solidFill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	= 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  <a:sym typeface="Symbol" pitchFamily="18" charset="2"/>
              </a:rPr>
              <a:t>M(0,1,2,3,6)</a:t>
            </a:r>
            <a:endParaRPr kumimoji="0" lang="en-US" altLang="ko-KR" sz="1800">
              <a:solidFill>
                <a:srgbClr val="FF0033"/>
              </a:solidFill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	= (x + y + z)(x + y + z’)(x + y’ + z)</a:t>
            </a:r>
          </a:p>
          <a:p>
            <a:pPr eaLnBrk="0" latinLnBrk="0" hangingPunct="0"/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		(x + y’ + z’)(x’ + y’ + z)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4495800" y="5659438"/>
            <a:ext cx="4067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f’ contains all the maxterms </a:t>
            </a:r>
            <a:r>
              <a:rPr lang="en-US" altLang="ko-KR" sz="1800" i="1">
                <a:latin typeface="Comic Sans MS" pitchFamily="66" charset="0"/>
              </a:rPr>
              <a:t>not</a:t>
            </a:r>
            <a:r>
              <a:rPr lang="en-US" altLang="ko-KR" sz="1800">
                <a:latin typeface="Comic Sans MS" pitchFamily="66" charset="0"/>
              </a:rPr>
              <a:t> in f.</a:t>
            </a:r>
          </a:p>
        </p:txBody>
      </p:sp>
    </p:spTree>
    <p:extLst>
      <p:ext uri="{BB962C8B-B14F-4D97-AF65-F5344CB8AC3E}">
        <p14:creationId xmlns:p14="http://schemas.microsoft.com/office/powerpoint/2010/main" val="238758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/>
      <p:bldP spid="370694" grpId="0"/>
      <p:bldP spid="3706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177DA6D-3905-4D2F-80FB-435A1CA4E7B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Active-low decoder example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So we can use active-low decoders to implement arbitrary functions too, but as a product of </a:t>
            </a:r>
            <a:r>
              <a:rPr lang="en-US" altLang="ko-KR" sz="2400" dirty="0" err="1">
                <a:ea typeface="굴림" pitchFamily="50" charset="-127"/>
              </a:rPr>
              <a:t>maxterms</a:t>
            </a:r>
            <a:r>
              <a:rPr lang="en-US" altLang="ko-KR" sz="2400" dirty="0">
                <a:ea typeface="굴림" pitchFamily="50" charset="-127"/>
              </a:rPr>
              <a:t>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For example, here is an implementation of the function from the previous page, </a:t>
            </a:r>
            <a:r>
              <a:rPr lang="en-US" altLang="ko-KR" sz="2400" dirty="0">
                <a:solidFill>
                  <a:srgbClr val="3333FF"/>
                </a:solidFill>
                <a:ea typeface="굴림" pitchFamily="50" charset="-127"/>
              </a:rPr>
              <a:t>f(</a:t>
            </a:r>
            <a:r>
              <a:rPr lang="en-US" altLang="ko-KR" sz="2400" dirty="0" err="1">
                <a:solidFill>
                  <a:srgbClr val="3333FF"/>
                </a:solidFill>
                <a:ea typeface="굴림" pitchFamily="50" charset="-127"/>
              </a:rPr>
              <a:t>x,y,z</a:t>
            </a:r>
            <a:r>
              <a:rPr lang="en-US" altLang="ko-KR" sz="2400" dirty="0">
                <a:solidFill>
                  <a:srgbClr val="3333FF"/>
                </a:solidFill>
                <a:ea typeface="굴림" pitchFamily="50" charset="-127"/>
              </a:rPr>
              <a:t>) = </a:t>
            </a:r>
            <a:r>
              <a:rPr lang="en-US" altLang="ko-KR" sz="2400" dirty="0">
                <a:solidFill>
                  <a:srgbClr val="3333FF"/>
                </a:solidFill>
                <a:ea typeface="굴림" pitchFamily="50" charset="-127"/>
                <a:sym typeface="Symbol" pitchFamily="18" charset="2"/>
              </a:rPr>
              <a:t></a:t>
            </a:r>
            <a:r>
              <a:rPr lang="en-US" altLang="ko-KR" sz="2400" dirty="0">
                <a:solidFill>
                  <a:srgbClr val="3333FF"/>
                </a:solidFill>
                <a:ea typeface="굴림" pitchFamily="50" charset="-127"/>
                <a:sym typeface="WP Greek Century" pitchFamily="2" charset="2"/>
              </a:rPr>
              <a:t>M(4,5,7)</a:t>
            </a:r>
            <a:r>
              <a:rPr lang="en-US" altLang="ko-KR" sz="2400" dirty="0">
                <a:ea typeface="굴림" pitchFamily="50" charset="-127"/>
                <a:sym typeface="WP Greek Century" pitchFamily="2" charset="2"/>
              </a:rPr>
              <a:t>,</a:t>
            </a:r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  <a:sym typeface="WP Greek Century" pitchFamily="2" charset="2"/>
              </a:rPr>
              <a:t> </a:t>
            </a:r>
            <a:r>
              <a:rPr lang="en-US" altLang="ko-KR" sz="2400" dirty="0">
                <a:ea typeface="굴림" pitchFamily="50" charset="-127"/>
              </a:rPr>
              <a:t>using an active-low decoder.</a:t>
            </a:r>
            <a:endParaRPr lang="en-US" altLang="ko-KR" sz="2400" dirty="0">
              <a:ea typeface="굴림" pitchFamily="50" charset="-127"/>
              <a:sym typeface="WP Greek Century" pitchFamily="2" charset="2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  <a:sym typeface="WP Greek Century" pitchFamily="2" charset="2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  <a:sym typeface="WP Greek Century" pitchFamily="2" charset="2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  <a:sym typeface="WP Greek Century" pitchFamily="2" charset="2"/>
            </a:endParaRPr>
          </a:p>
          <a:p>
            <a:pPr marL="617537" lvl="1" indent="-342900"/>
            <a:endParaRPr lang="en-US" altLang="ko-KR" sz="2000" dirty="0">
              <a:ea typeface="굴림" pitchFamily="50" charset="-127"/>
              <a:sym typeface="WP Greek Century" pitchFamily="2" charset="2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  <a:sym typeface="WP Greek Century" pitchFamily="2" charset="2"/>
            </a:endParaRPr>
          </a:p>
          <a:p>
            <a:pPr marL="342900" indent="-342900"/>
            <a:endParaRPr lang="en-US" altLang="ko-KR" sz="2400" dirty="0">
              <a:ea typeface="굴림" pitchFamily="50" charset="-127"/>
              <a:sym typeface="WP Greek Century" pitchFamily="2" charset="2"/>
            </a:endParaRPr>
          </a:p>
          <a:p>
            <a:pPr marL="342900" indent="-342900"/>
            <a:r>
              <a:rPr lang="en-US" altLang="ko-KR" sz="2400" dirty="0">
                <a:ea typeface="굴림" pitchFamily="50" charset="-127"/>
                <a:sym typeface="WP Greek Century" pitchFamily="2" charset="2"/>
              </a:rPr>
              <a:t>The </a:t>
            </a:r>
            <a:r>
              <a:rPr lang="en-US" altLang="ko-KR" sz="2400" dirty="0">
                <a:latin typeface="Comic Sans MS"/>
                <a:ea typeface="굴림" pitchFamily="50" charset="-127"/>
                <a:sym typeface="WP Greek Century" pitchFamily="2" charset="2"/>
              </a:rPr>
              <a:t>“</a:t>
            </a:r>
            <a:r>
              <a:rPr lang="en-US" altLang="ko-KR" sz="2400" dirty="0">
                <a:ea typeface="굴림" pitchFamily="50" charset="-127"/>
                <a:sym typeface="WP Greek Century" pitchFamily="2" charset="2"/>
              </a:rPr>
              <a:t>ground</a:t>
            </a:r>
            <a:r>
              <a:rPr lang="en-US" altLang="ko-KR" sz="2400" dirty="0">
                <a:latin typeface="Comic Sans MS"/>
                <a:ea typeface="굴림" pitchFamily="50" charset="-127"/>
                <a:sym typeface="WP Greek Century" pitchFamily="2" charset="2"/>
              </a:rPr>
              <a:t>”</a:t>
            </a:r>
            <a:r>
              <a:rPr lang="en-US" altLang="ko-KR" sz="2400" dirty="0">
                <a:ea typeface="굴림" pitchFamily="50" charset="-127"/>
                <a:sym typeface="WP Greek Century" pitchFamily="2" charset="2"/>
              </a:rPr>
              <a:t> symbol connected to EN represents logical 0, so this decoder is always enabled.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  <a:sym typeface="WP Greek Century" pitchFamily="2" charset="2"/>
              </a:rPr>
              <a:t>Remember that you need an AND gate for a product of sums.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48569"/>
              </p:ext>
            </p:extLst>
          </p:nvPr>
        </p:nvGraphicFramePr>
        <p:xfrm>
          <a:off x="2362200" y="2920727"/>
          <a:ext cx="44958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Bitmap Image" r:id="rId3" imgW="4495238" imgH="1876190" progId="Paint.Picture">
                  <p:embed/>
                </p:oleObj>
              </mc:Choice>
              <mc:Fallback>
                <p:oleObj name="Bitmap Image" r:id="rId3" imgW="4495238" imgH="18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20727"/>
                        <a:ext cx="44958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20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6A432B5-9CC6-4D1E-80B8-20498586D8C2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Minterms and maxterms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>
                <a:ea typeface="굴림" pitchFamily="50" charset="-127"/>
              </a:rPr>
              <a:t>Any minterm m</a:t>
            </a:r>
            <a:r>
              <a:rPr lang="en-US" altLang="ko-KR" sz="2000" baseline="-25000">
                <a:ea typeface="굴림" pitchFamily="50" charset="-127"/>
              </a:rPr>
              <a:t>i</a:t>
            </a:r>
            <a:r>
              <a:rPr lang="en-US" altLang="ko-KR" sz="2000">
                <a:ea typeface="굴림" pitchFamily="50" charset="-127"/>
              </a:rPr>
              <a:t> is the </a:t>
            </a:r>
            <a:r>
              <a:rPr lang="en-US" altLang="ko-KR" sz="2000" i="1">
                <a:ea typeface="굴림" pitchFamily="50" charset="-127"/>
              </a:rPr>
              <a:t>complement</a:t>
            </a:r>
            <a:r>
              <a:rPr lang="en-US" altLang="ko-KR" sz="2000">
                <a:ea typeface="굴림" pitchFamily="50" charset="-127"/>
              </a:rPr>
              <a:t> of the corresponding maxterm M</a:t>
            </a:r>
            <a:r>
              <a:rPr lang="en-US" altLang="ko-KR" sz="2000" baseline="-25000">
                <a:ea typeface="굴림" pitchFamily="50" charset="-127"/>
              </a:rPr>
              <a:t>i</a:t>
            </a:r>
            <a:r>
              <a:rPr lang="en-US" altLang="ko-KR" sz="2000">
                <a:ea typeface="굴림" pitchFamily="50" charset="-127"/>
              </a:rPr>
              <a:t>:</a:t>
            </a:r>
            <a:endParaRPr lang="en-US" altLang="ko-KR" sz="2000" baseline="-25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r>
              <a:rPr lang="en-US" altLang="ko-KR" sz="2000">
                <a:ea typeface="굴림" pitchFamily="50" charset="-127"/>
              </a:rPr>
              <a:t>For example, m</a:t>
            </a:r>
            <a:r>
              <a:rPr lang="en-US" altLang="ko-KR" sz="2000" baseline="-25000">
                <a:ea typeface="굴림" pitchFamily="50" charset="-127"/>
              </a:rPr>
              <a:t>4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 = M</a:t>
            </a:r>
            <a:r>
              <a:rPr lang="en-US" altLang="ko-KR" sz="2000" baseline="-25000">
                <a:ea typeface="굴림" pitchFamily="50" charset="-127"/>
              </a:rPr>
              <a:t>4</a:t>
            </a:r>
            <a:r>
              <a:rPr lang="en-US" altLang="ko-KR" sz="2000">
                <a:ea typeface="굴림" pitchFamily="50" charset="-127"/>
              </a:rPr>
              <a:t> because (xy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z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)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 = x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 + y + z.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4724400" y="1657350"/>
            <a:ext cx="2743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15963" latinLnBrk="1"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715963" latinLnBrk="1"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715963" latinLnBrk="1"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715963" latinLnBrk="1"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715963" latinLnBrk="1"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tabLst>
                <a:tab pos="1252538" algn="l"/>
                <a:tab pos="16573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Maxterm	Shorthand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 + z		M</a:t>
            </a:r>
            <a:r>
              <a:rPr kumimoji="0" lang="en-US" altLang="ko-KR" sz="1800" baseline="-25000">
                <a:latin typeface="Comic Sans MS" pitchFamily="66" charset="0"/>
              </a:rPr>
              <a:t>0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 + z’		M</a:t>
            </a:r>
            <a:r>
              <a:rPr kumimoji="0" lang="en-US" altLang="ko-KR" sz="1800" baseline="-25000">
                <a:latin typeface="Comic Sans MS" pitchFamily="66" charset="0"/>
              </a:rPr>
              <a:t>1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y’ + z		M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 + y’ + z’		M</a:t>
            </a:r>
            <a:r>
              <a:rPr kumimoji="0" lang="en-US" altLang="ko-KR" sz="1800" baseline="-25000">
                <a:latin typeface="Comic Sans MS" pitchFamily="66" charset="0"/>
              </a:rPr>
              <a:t>3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 + z		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 + z’		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y’ + z		M</a:t>
            </a:r>
            <a:r>
              <a:rPr kumimoji="0" lang="en-US" altLang="ko-KR" sz="1800" baseline="-25000">
                <a:latin typeface="Comic Sans MS" pitchFamily="66" charset="0"/>
              </a:rPr>
              <a:t>6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x’ + y’ + z’		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1828800" y="1657350"/>
            <a:ext cx="25908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15963" latinLnBrk="1"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715963" latinLnBrk="1"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715963" latinLnBrk="1"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715963" latinLnBrk="1"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715963" latinLnBrk="1"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148748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Minterm	Shorthand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x’y’z’		m</a:t>
            </a:r>
            <a:r>
              <a:rPr kumimoji="0" lang="en-US" altLang="ko-KR" sz="1800" baseline="-25000">
                <a:latin typeface="Comic Sans MS" pitchFamily="66" charset="0"/>
              </a:rPr>
              <a:t>0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x’y’z		m</a:t>
            </a:r>
            <a:r>
              <a:rPr kumimoji="0" lang="en-US" altLang="ko-KR" sz="1800" baseline="-25000">
                <a:latin typeface="Comic Sans MS" pitchFamily="66" charset="0"/>
              </a:rPr>
              <a:t>1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x’yz’		m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x’yz		m</a:t>
            </a:r>
            <a:r>
              <a:rPr kumimoji="0" lang="en-US" altLang="ko-KR" sz="1800" baseline="-25000">
                <a:latin typeface="Comic Sans MS" pitchFamily="66" charset="0"/>
              </a:rPr>
              <a:t>3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xy’z’		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xy’z		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xyz’		m</a:t>
            </a:r>
            <a:r>
              <a:rPr kumimoji="0" lang="en-US" altLang="ko-KR" sz="1800" baseline="-25000">
                <a:latin typeface="Comic Sans MS" pitchFamily="66" charset="0"/>
              </a:rPr>
              <a:t>6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xyz		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  <a:endParaRPr kumimoji="0" lang="en-US" altLang="ko-KR" sz="18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7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3C938EC-185D-4B18-B0A0-68FF236424B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Converting between standard forms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We can easily convert a sum of </a:t>
            </a:r>
            <a:r>
              <a:rPr lang="en-US" altLang="ko-KR" sz="2000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 to a product of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742950" lvl="1" indent="-285750"/>
            <a:endParaRPr lang="en-US" altLang="ko-KR" sz="18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617537" lvl="1" indent="-342900"/>
            <a:endParaRPr lang="en-US" altLang="ko-KR" sz="1600" dirty="0" smtClean="0">
              <a:ea typeface="굴림" pitchFamily="50" charset="-127"/>
            </a:endParaRPr>
          </a:p>
          <a:p>
            <a:pPr marL="617537" lvl="1" indent="-342900"/>
            <a:endParaRPr lang="en-US" altLang="ko-KR" sz="16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 smtClean="0">
                <a:ea typeface="굴림" pitchFamily="50" charset="-127"/>
              </a:rPr>
              <a:t>The </a:t>
            </a:r>
            <a:r>
              <a:rPr lang="en-US" altLang="ko-KR" sz="2000" dirty="0">
                <a:ea typeface="굴림" pitchFamily="50" charset="-127"/>
              </a:rPr>
              <a:t>easy way is to replace </a:t>
            </a:r>
            <a:r>
              <a:rPr lang="en-US" altLang="ko-KR" sz="2000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 with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, using </a:t>
            </a:r>
            <a:r>
              <a:rPr lang="en-US" altLang="ko-KR" sz="2000" dirty="0" err="1">
                <a:ea typeface="굴림" pitchFamily="50" charset="-127"/>
              </a:rPr>
              <a:t>maxterm</a:t>
            </a:r>
            <a:r>
              <a:rPr lang="en-US" altLang="ko-KR" sz="2000" dirty="0">
                <a:ea typeface="굴림" pitchFamily="50" charset="-127"/>
              </a:rPr>
              <a:t> numbers that don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t appear in the sum of </a:t>
            </a:r>
            <a:r>
              <a:rPr lang="en-US" altLang="ko-KR" sz="2000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:</a:t>
            </a:r>
          </a:p>
          <a:p>
            <a:pPr marL="617537" lvl="1" indent="-342900"/>
            <a:endParaRPr lang="en-US" altLang="ko-KR" sz="1600" dirty="0">
              <a:ea typeface="굴림" pitchFamily="50" charset="-127"/>
            </a:endParaRPr>
          </a:p>
          <a:p>
            <a:pPr marL="342900" indent="-34290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The same thing works for converting in the opposite direction, from a product of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 to a sum of </a:t>
            </a:r>
            <a:r>
              <a:rPr lang="en-US" altLang="ko-KR" sz="2000" dirty="0" err="1">
                <a:ea typeface="굴림" pitchFamily="50" charset="-127"/>
              </a:rPr>
              <a:t>minterms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219200" y="1570038"/>
            <a:ext cx="6705600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f	= 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  <a:sym typeface="Symbol" pitchFamily="18" charset="2"/>
              </a:rPr>
              <a:t>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m(0,1,2,3,6)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latin typeface="Comic Sans MS" pitchFamily="66" charset="0"/>
              </a:rPr>
              <a:t>f’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m(4,5,7)	-- f’ contains all the minterms not in f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latin typeface="Comic Sans MS" pitchFamily="66" charset="0"/>
              </a:rPr>
              <a:t>(f’)’	= (m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  <a:r>
              <a:rPr kumimoji="0" lang="en-US" altLang="ko-KR" sz="1800">
                <a:latin typeface="Comic Sans MS" pitchFamily="66" charset="0"/>
              </a:rPr>
              <a:t>)’	-- complementing both sides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f 	= 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r>
              <a:rPr kumimoji="0" lang="en-US" altLang="ko-KR" sz="1800">
                <a:latin typeface="Comic Sans MS" pitchFamily="66" charset="0"/>
              </a:rPr>
              <a:t>’ 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r>
              <a:rPr kumimoji="0" lang="en-US" altLang="ko-KR" sz="1800">
                <a:latin typeface="Comic Sans MS" pitchFamily="66" charset="0"/>
              </a:rPr>
              <a:t>’ 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  <a:r>
              <a:rPr kumimoji="0" lang="en-US" altLang="ko-KR" sz="1800">
                <a:latin typeface="Comic Sans MS" pitchFamily="66" charset="0"/>
              </a:rPr>
              <a:t>’	-- DeMorgan’s law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r>
              <a:rPr kumimoji="0" lang="en-US" altLang="ko-KR" sz="1800"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r>
              <a:rPr kumimoji="0" lang="en-US" altLang="ko-KR" sz="1800">
                <a:latin typeface="Comic Sans MS" pitchFamily="66" charset="0"/>
              </a:rPr>
              <a:t> M</a:t>
            </a:r>
            <a:r>
              <a:rPr kumimoji="0" lang="en-US" altLang="ko-KR" sz="1800" baseline="-25000">
                <a:latin typeface="Comic Sans MS" pitchFamily="66" charset="0"/>
              </a:rPr>
              <a:t>7	</a:t>
            </a:r>
            <a:r>
              <a:rPr kumimoji="0" lang="en-US" altLang="ko-KR" sz="1800">
                <a:latin typeface="Comic Sans MS" pitchFamily="66" charset="0"/>
              </a:rPr>
              <a:t>-- from the previous page</a:t>
            </a:r>
            <a:endParaRPr kumimoji="0" lang="en-US" altLang="ko-KR" sz="1800" baseline="-250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  <a:sym typeface="WP Greek Century" pitchFamily="2" charset="2"/>
              </a:rPr>
              <a:t>	=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 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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  <a:sym typeface="WP Greek Century" pitchFamily="2" charset="2"/>
              </a:rPr>
              <a:t>M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(4,5,7)</a:t>
            </a:r>
            <a:endParaRPr kumimoji="0" lang="en-US" altLang="ko-KR" sz="18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581400" y="4724400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f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</a:t>
            </a:r>
            <a:r>
              <a:rPr kumimoji="0" lang="en-US" altLang="ko-KR" sz="1800">
                <a:latin typeface="Comic Sans MS" pitchFamily="66" charset="0"/>
              </a:rPr>
              <a:t>m(0,1,2,3,6)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  <a:sym typeface="WP Greek Century" pitchFamily="2" charset="2"/>
              </a:rPr>
              <a:t>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M(4,5,7)</a:t>
            </a:r>
          </a:p>
        </p:txBody>
      </p:sp>
    </p:spTree>
    <p:extLst>
      <p:ext uri="{BB962C8B-B14F-4D97-AF65-F5344CB8AC3E}">
        <p14:creationId xmlns:p14="http://schemas.microsoft.com/office/powerpoint/2010/main" val="9778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7638E0B-22DD-4CBB-9ACB-4A8BFF46FDEA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A n-to-2</a:t>
            </a:r>
            <a:r>
              <a:rPr lang="en-US" altLang="ko-KR" sz="2400" baseline="50000" dirty="0">
                <a:ea typeface="굴림" pitchFamily="50" charset="-127"/>
              </a:rPr>
              <a:t>n</a:t>
            </a:r>
            <a:r>
              <a:rPr lang="en-US" altLang="ko-KR" sz="2400" dirty="0">
                <a:ea typeface="굴림" pitchFamily="50" charset="-127"/>
              </a:rPr>
              <a:t> decoder generates the </a:t>
            </a:r>
            <a:r>
              <a:rPr lang="en-US" altLang="ko-KR" sz="2400" dirty="0" err="1">
                <a:ea typeface="굴림" pitchFamily="50" charset="-127"/>
              </a:rPr>
              <a:t>minterms</a:t>
            </a:r>
            <a:r>
              <a:rPr lang="en-US" altLang="ko-KR" sz="2400" dirty="0">
                <a:ea typeface="굴림" pitchFamily="50" charset="-127"/>
              </a:rPr>
              <a:t> of an n-variable function.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As such, decoders can be used to implement arbitrary functions.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Later on we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ll see other uses for decoders too.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Some variations of the basic decoder include: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Adding an enable input.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Using active-low inputs and outputs to generate </a:t>
            </a:r>
            <a:r>
              <a:rPr lang="en-US" altLang="ko-KR" sz="2000" dirty="0" err="1">
                <a:ea typeface="굴림" pitchFamily="50" charset="-127"/>
              </a:rPr>
              <a:t>maxterms</a:t>
            </a:r>
            <a:r>
              <a:rPr lang="en-US" altLang="ko-KR" sz="2000" dirty="0">
                <a:ea typeface="굴림" pitchFamily="50" charset="-127"/>
              </a:rPr>
              <a:t>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We also talked about: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Applying our circuit analysis and design techniques to understand and work with decoders.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Using block symbols to encapsulate common circuits like decoders.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Building larger decoders from smaller ones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 marL="742950" lvl="1" indent="-285750"/>
            <a:r>
              <a:rPr lang="ko-KR" altLang="en-US" sz="2000" smtClean="0">
                <a:ea typeface="굴림" pitchFamily="50" charset="-127"/>
              </a:rPr>
              <a:t>시험 여기까지</a:t>
            </a:r>
            <a:endParaRPr lang="en-US" altLang="ko-KR" sz="20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3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B59FB8C-A687-4F18-9B36-CF8D5F0AAB7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Encoder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A digital circuit that performs the </a:t>
            </a:r>
            <a:r>
              <a:rPr lang="en-US" altLang="ko-KR" sz="2000" i="1" dirty="0">
                <a:solidFill>
                  <a:srgbClr val="FF0000"/>
                </a:solidFill>
                <a:ea typeface="굴림" pitchFamily="50" charset="-127"/>
              </a:rPr>
              <a:t>“inverse” operation</a:t>
            </a:r>
            <a:r>
              <a:rPr lang="en-US" altLang="ko-KR" sz="2000" dirty="0">
                <a:ea typeface="굴림" pitchFamily="50" charset="-127"/>
              </a:rPr>
              <a:t> of decoder.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2</a:t>
            </a:r>
            <a:r>
              <a:rPr lang="en-US" altLang="ko-KR" sz="18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 input lines and n output lines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Example: octal-to-binary encoder 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 implemented with OR gates</a:t>
            </a:r>
            <a:endParaRPr lang="en-US" altLang="ko-KR" sz="1800" dirty="0">
              <a:ea typeface="굴림" pitchFamily="50" charset="-127"/>
            </a:endParaRPr>
          </a:p>
          <a:p>
            <a:pPr lvl="1"/>
            <a:endParaRPr lang="en-US" altLang="ko-KR" sz="1800" dirty="0">
              <a:ea typeface="굴림" pitchFamily="50" charset="-127"/>
            </a:endParaRPr>
          </a:p>
        </p:txBody>
      </p:sp>
      <p:pic>
        <p:nvPicPr>
          <p:cNvPr id="375812" name="Picture 4" descr="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7920037" cy="37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774700" y="5949950"/>
            <a:ext cx="2306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z = D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3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5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7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3498850" y="5949950"/>
            <a:ext cx="2328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y = D</a:t>
            </a:r>
            <a:r>
              <a:rPr lang="en-US" altLang="ko-KR" sz="1800" baseline="-25000">
                <a:latin typeface="Comic Sans MS" pitchFamily="66" charset="0"/>
              </a:rPr>
              <a:t>2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3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6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7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6226175" y="5949950"/>
            <a:ext cx="2344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x = D</a:t>
            </a:r>
            <a:r>
              <a:rPr lang="en-US" altLang="ko-KR" sz="1800" baseline="-25000">
                <a:latin typeface="Comic Sans MS" pitchFamily="66" charset="0"/>
              </a:rPr>
              <a:t>4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5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6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242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15A07AE-0422-40FD-8F17-74E860E2E55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Ambiguity of Encoder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limitation that only one input can be active at any given time</a:t>
            </a:r>
          </a:p>
          <a:p>
            <a:r>
              <a:rPr lang="en-US" altLang="ko-KR" sz="2400" dirty="0">
                <a:ea typeface="굴림" pitchFamily="50" charset="-127"/>
              </a:rPr>
              <a:t>Two ambiguities 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When two or more inputs are active simultaneously,</a:t>
            </a:r>
          </a:p>
          <a:p>
            <a:pPr lvl="1">
              <a:buFontTx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>
                <a:solidFill>
                  <a:srgbClr val="3399FF"/>
                </a:solidFill>
                <a:ea typeface="굴림" pitchFamily="50" charset="-127"/>
                <a:sym typeface="Wingdings" pitchFamily="2" charset="2"/>
              </a:rPr>
              <a:t>solution</a:t>
            </a:r>
            <a:r>
              <a:rPr lang="en-US" altLang="ko-KR" sz="1800" dirty="0">
                <a:solidFill>
                  <a:srgbClr val="3399FF"/>
                </a:solidFill>
                <a:ea typeface="굴림" pitchFamily="50" charset="-127"/>
                <a:sym typeface="Wingdings" pitchFamily="2" charset="2"/>
              </a:rPr>
              <a:t>: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 establishing an input priority to ensure that only one input is encoded.  priority encoded</a:t>
            </a:r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When all inputs are zero,</a:t>
            </a:r>
          </a:p>
          <a:p>
            <a:pPr lvl="1">
              <a:buFontTx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>
                <a:solidFill>
                  <a:srgbClr val="3399FF"/>
                </a:solidFill>
                <a:ea typeface="굴림" pitchFamily="50" charset="-127"/>
              </a:rPr>
              <a:t>solution1</a:t>
            </a:r>
            <a:r>
              <a:rPr lang="en-US" altLang="ko-KR" sz="2000" dirty="0">
                <a:ea typeface="굴림" pitchFamily="50" charset="-127"/>
              </a:rPr>
              <a:t>: this output is the same as when D</a:t>
            </a:r>
            <a:r>
              <a:rPr lang="en-US" altLang="ko-KR" sz="2000" baseline="-25000" dirty="0">
                <a:ea typeface="굴림" pitchFamily="50" charset="-127"/>
              </a:rPr>
              <a:t>0</a:t>
            </a:r>
            <a:r>
              <a:rPr lang="en-US" altLang="ko-KR" sz="2000" dirty="0">
                <a:ea typeface="굴림" pitchFamily="50" charset="-127"/>
              </a:rPr>
              <a:t> is equal to 1.</a:t>
            </a:r>
          </a:p>
          <a:p>
            <a:pPr lvl="1">
              <a:buFontTx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>
                <a:solidFill>
                  <a:srgbClr val="3399FF"/>
                </a:solidFill>
                <a:ea typeface="굴림" pitchFamily="50" charset="-127"/>
              </a:rPr>
              <a:t>solution2</a:t>
            </a:r>
            <a:r>
              <a:rPr lang="en-US" altLang="ko-KR" sz="2000" dirty="0">
                <a:ea typeface="굴림" pitchFamily="50" charset="-127"/>
              </a:rPr>
              <a:t>: add one more output to indicate that at least one input is  	equal to 1.</a:t>
            </a:r>
          </a:p>
          <a:p>
            <a:pPr lvl="1">
              <a:buFontTx/>
              <a:buNone/>
            </a:pPr>
            <a:endParaRPr lang="en-US" altLang="ko-KR" sz="2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6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7200ACE-A88A-494D-8970-737F2199E26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Priority Encoder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If two or more inputs are equal to 1 simultaneously, the input having the highest priority will take precedence.</a:t>
            </a:r>
          </a:p>
        </p:txBody>
      </p:sp>
      <p:pic>
        <p:nvPicPr>
          <p:cNvPr id="377860" name="Picture 4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76475"/>
            <a:ext cx="511175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909C64D-92B5-4C96-B672-D7B3B2C8D61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Decoders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We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ll look at some commonly used circuits: decoders and multiplexers.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These serve as examples of the circuit analysis and design techniques.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They can be used to implement arbitrary functions.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We are introduced to abstraction and modularity as hardware design principles.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Throughout the semester, we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ll often use decoders and multiplexers as building blocks in designing more complex hardware.</a:t>
            </a:r>
          </a:p>
          <a:p>
            <a:pPr marL="742950" lvl="1" indent="-285750"/>
            <a:endParaRPr lang="en-US" altLang="ko-KR" sz="2000" dirty="0">
              <a:ea typeface="굴림" pitchFamily="50" charset="-127"/>
            </a:endParaRP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2438400" y="4237038"/>
          <a:ext cx="4294188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4599000" imgH="2296800" progId="MS_ClipArt_Gallery.2">
                  <p:embed/>
                </p:oleObj>
              </mc:Choice>
              <mc:Fallback>
                <p:oleObj name="Clip" r:id="rId3" imgW="4599000" imgH="2296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37038"/>
                        <a:ext cx="4294188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B6EF3F6-7DA2-467F-A2DD-C33DCBF742F0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Priority encoder</a:t>
            </a:r>
          </a:p>
        </p:txBody>
      </p:sp>
      <p:graphicFrame>
        <p:nvGraphicFramePr>
          <p:cNvPr id="378883" name="Object 3"/>
          <p:cNvGraphicFramePr>
            <a:graphicFrameLocks/>
          </p:cNvGraphicFramePr>
          <p:nvPr/>
        </p:nvGraphicFramePr>
        <p:xfrm>
          <a:off x="539750" y="1268413"/>
          <a:ext cx="3605213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문서" r:id="rId3" imgW="2903492" imgH="2015970" progId="Word.Document.8">
                  <p:embed/>
                </p:oleObj>
              </mc:Choice>
              <mc:Fallback>
                <p:oleObj name="문서" r:id="rId3" imgW="2903492" imgH="201597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3605213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/>
          <p:cNvGraphicFramePr>
            <a:graphicFrameLocks/>
          </p:cNvGraphicFramePr>
          <p:nvPr/>
        </p:nvGraphicFramePr>
        <p:xfrm>
          <a:off x="4859338" y="1268413"/>
          <a:ext cx="35956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문서" r:id="rId5" imgW="2892718" imgH="2019215" progId="Word.Document.8">
                  <p:embed/>
                </p:oleObj>
              </mc:Choice>
              <mc:Fallback>
                <p:oleObj name="문서" r:id="rId5" imgW="2892718" imgH="201921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8413"/>
                        <a:ext cx="35956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AutoShape 5"/>
          <p:cNvSpPr>
            <a:spLocks noChangeArrowheads="1"/>
          </p:cNvSpPr>
          <p:nvPr/>
        </p:nvSpPr>
        <p:spPr bwMode="auto">
          <a:xfrm>
            <a:off x="1835150" y="1624013"/>
            <a:ext cx="1008063" cy="14398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886" name="AutoShape 6"/>
          <p:cNvSpPr>
            <a:spLocks noChangeArrowheads="1"/>
          </p:cNvSpPr>
          <p:nvPr/>
        </p:nvSpPr>
        <p:spPr bwMode="auto">
          <a:xfrm>
            <a:off x="2339975" y="1624013"/>
            <a:ext cx="1008063" cy="14398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887" name="AutoShape 7"/>
          <p:cNvSpPr>
            <a:spLocks noChangeArrowheads="1"/>
          </p:cNvSpPr>
          <p:nvPr/>
        </p:nvSpPr>
        <p:spPr bwMode="auto">
          <a:xfrm>
            <a:off x="6151563" y="1624013"/>
            <a:ext cx="1008062" cy="14398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888" name="AutoShape 8"/>
          <p:cNvSpPr>
            <a:spLocks noChangeArrowheads="1"/>
          </p:cNvSpPr>
          <p:nvPr/>
        </p:nvSpPr>
        <p:spPr bwMode="auto">
          <a:xfrm>
            <a:off x="5646738" y="2055813"/>
            <a:ext cx="1008062" cy="6477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323850" y="1196975"/>
            <a:ext cx="1335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x = D</a:t>
            </a:r>
            <a:r>
              <a:rPr lang="en-US" altLang="ko-KR" sz="1800" baseline="-25000">
                <a:latin typeface="Comic Sans MS" pitchFamily="66" charset="0"/>
              </a:rPr>
              <a:t>2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3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4714875" y="11239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y = D</a:t>
            </a:r>
            <a:r>
              <a:rPr lang="en-US" altLang="ko-KR" sz="1800" baseline="-25000">
                <a:latin typeface="Comic Sans MS" pitchFamily="66" charset="0"/>
              </a:rPr>
              <a:t>3</a:t>
            </a:r>
            <a:r>
              <a:rPr lang="en-US" altLang="ko-KR" sz="1800">
                <a:latin typeface="Comic Sans MS" pitchFamily="66" charset="0"/>
              </a:rPr>
              <a:t> + D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D’</a:t>
            </a:r>
            <a:r>
              <a:rPr lang="en-US" altLang="ko-KR" sz="1800" baseline="-25000">
                <a:latin typeface="Comic Sans MS" pitchFamily="66" charset="0"/>
              </a:rPr>
              <a:t>2</a:t>
            </a:r>
          </a:p>
        </p:txBody>
      </p:sp>
      <p:graphicFrame>
        <p:nvGraphicFramePr>
          <p:cNvPr id="378891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835150" y="3716338"/>
          <a:ext cx="5916613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Image" r:id="rId7" imgW="6349206" imgH="3034921" progId="Photoshop.Image.6">
                  <p:embed/>
                </p:oleObj>
              </mc:Choice>
              <mc:Fallback>
                <p:oleObj name="Image" r:id="rId7" imgW="6349206" imgH="303492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5916613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06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F1D0A0E-1A91-4C62-BC00-C0A4C9629D57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For the rest of the day, we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ll study multiplexers, which are just as commonly used as the decoders. Again,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These serve as examples for circuit analysis and modular design.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Multiplexers can implement arbitrary functions.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We will actually put these circuits to good use in later weeks, as building blocks for more complex designs.</a:t>
            </a: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2743200" y="3382963"/>
          <a:ext cx="3505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Clip" r:id="rId3" imgW="4368240" imgH="3468960" progId="MS_ClipArt_Gallery.2">
                  <p:embed/>
                </p:oleObj>
              </mc:Choice>
              <mc:Fallback>
                <p:oleObj name="Clip" r:id="rId3" imgW="436824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82963"/>
                        <a:ext cx="3505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10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E37786C-BD77-4483-A6E2-C2D7CF7E05B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Resource selection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96944" cy="5406802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Multiplexers, or </a:t>
            </a:r>
            <a:r>
              <a:rPr lang="en-US" altLang="ko-KR" sz="2400" dirty="0" err="1">
                <a:ea typeface="굴림" pitchFamily="50" charset="-127"/>
              </a:rPr>
              <a:t>muxes</a:t>
            </a:r>
            <a:r>
              <a:rPr lang="en-US" altLang="ko-KR" sz="2400" dirty="0">
                <a:ea typeface="굴림" pitchFamily="50" charset="-127"/>
              </a:rPr>
              <a:t>, are used to choose between resources.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A real-life example: in the old days before networking, several computers could share one printer through the use of a switch.</a:t>
            </a:r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15208"/>
            <a:ext cx="1190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58208"/>
            <a:ext cx="2171700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4608"/>
            <a:ext cx="14287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39008"/>
            <a:ext cx="2381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0936" name="Line 8"/>
          <p:cNvSpPr>
            <a:spLocks noChangeShapeType="1"/>
          </p:cNvSpPr>
          <p:nvPr/>
        </p:nvSpPr>
        <p:spPr bwMode="auto">
          <a:xfrm>
            <a:off x="2667000" y="3158008"/>
            <a:ext cx="762000" cy="9144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 flipV="1">
            <a:off x="2667000" y="4529608"/>
            <a:ext cx="762000" cy="9144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38" name="Line 10"/>
          <p:cNvSpPr>
            <a:spLocks noChangeShapeType="1"/>
          </p:cNvSpPr>
          <p:nvPr/>
        </p:nvSpPr>
        <p:spPr bwMode="auto">
          <a:xfrm flipV="1">
            <a:off x="6019800" y="4148608"/>
            <a:ext cx="7620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A </a:t>
            </a:r>
            <a:r>
              <a:rPr lang="en-US" altLang="ko-KR" sz="2400" dirty="0">
                <a:solidFill>
                  <a:srgbClr val="FF0033"/>
                </a:solidFill>
                <a:ea typeface="굴림" pitchFamily="50" charset="-127"/>
              </a:rPr>
              <a:t>2</a:t>
            </a:r>
            <a:r>
              <a:rPr lang="en-US" altLang="ko-KR" sz="2400" baseline="50000" dirty="0">
                <a:solidFill>
                  <a:srgbClr val="FF0033"/>
                </a:solidFill>
                <a:ea typeface="굴림" pitchFamily="50" charset="-127"/>
              </a:rPr>
              <a:t>n</a:t>
            </a:r>
            <a:r>
              <a:rPr lang="en-US" altLang="ko-KR" sz="2400" dirty="0">
                <a:solidFill>
                  <a:srgbClr val="FF0033"/>
                </a:solidFill>
                <a:ea typeface="굴림" pitchFamily="50" charset="-127"/>
              </a:rPr>
              <a:t>-to-1 multiplexer</a:t>
            </a:r>
            <a:r>
              <a:rPr lang="en-US" altLang="ko-KR" sz="2400" dirty="0">
                <a:ea typeface="굴림" pitchFamily="50" charset="-127"/>
              </a:rPr>
              <a:t> sends one of 2</a:t>
            </a:r>
            <a:r>
              <a:rPr lang="en-US" altLang="ko-KR" sz="2400" baseline="50000" dirty="0">
                <a:ea typeface="굴림" pitchFamily="50" charset="-127"/>
              </a:rPr>
              <a:t>n</a:t>
            </a:r>
            <a:r>
              <a:rPr lang="en-US" altLang="ko-KR" sz="2400" dirty="0">
                <a:ea typeface="굴림" pitchFamily="50" charset="-127"/>
              </a:rPr>
              <a:t> input lines to a single output line. 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A multiplexer has two sets of </a:t>
            </a:r>
            <a:r>
              <a:rPr lang="en-US" altLang="ko-KR" sz="2000" i="1" dirty="0">
                <a:ea typeface="굴림" pitchFamily="50" charset="-127"/>
              </a:rPr>
              <a:t>inputs</a:t>
            </a:r>
            <a:r>
              <a:rPr lang="en-US" altLang="ko-KR" sz="2000" dirty="0">
                <a:ea typeface="굴림" pitchFamily="50" charset="-127"/>
              </a:rPr>
              <a:t>:</a:t>
            </a:r>
          </a:p>
          <a:p>
            <a:pPr marL="1085850" lvl="2" indent="-228600"/>
            <a:r>
              <a:rPr lang="en-US" altLang="ko-KR" sz="1800" dirty="0">
                <a:ea typeface="굴림" pitchFamily="50" charset="-127"/>
              </a:rPr>
              <a:t>2</a:t>
            </a:r>
            <a:r>
              <a:rPr lang="en-US" altLang="ko-KR" sz="1800" baseline="5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FF0033"/>
                </a:solidFill>
                <a:ea typeface="굴림" pitchFamily="50" charset="-127"/>
              </a:rPr>
              <a:t>data input</a:t>
            </a:r>
            <a:r>
              <a:rPr lang="en-US" altLang="ko-KR" sz="1800" dirty="0">
                <a:ea typeface="굴림" pitchFamily="50" charset="-127"/>
              </a:rPr>
              <a:t> lines</a:t>
            </a:r>
          </a:p>
          <a:p>
            <a:pPr marL="1085850" lvl="2" indent="-228600"/>
            <a:r>
              <a:rPr lang="en-US" altLang="ko-KR" sz="1800" dirty="0">
                <a:ea typeface="굴림" pitchFamily="50" charset="-127"/>
              </a:rPr>
              <a:t>n </a:t>
            </a:r>
            <a:r>
              <a:rPr lang="en-US" altLang="ko-KR" sz="1800" dirty="0">
                <a:solidFill>
                  <a:srgbClr val="FF0033"/>
                </a:solidFill>
                <a:ea typeface="굴림" pitchFamily="50" charset="-127"/>
              </a:rPr>
              <a:t>select</a:t>
            </a:r>
            <a:r>
              <a:rPr lang="en-US" altLang="ko-KR" sz="1800" dirty="0">
                <a:ea typeface="굴림" pitchFamily="50" charset="-127"/>
              </a:rPr>
              <a:t> lines, to pick one of the 2</a:t>
            </a:r>
            <a:r>
              <a:rPr lang="en-US" altLang="ko-KR" sz="1800" baseline="5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 data inputs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The mux </a:t>
            </a:r>
            <a:r>
              <a:rPr lang="en-US" altLang="ko-KR" sz="2000" i="1" dirty="0">
                <a:ea typeface="굴림" pitchFamily="50" charset="-127"/>
              </a:rPr>
              <a:t>output</a:t>
            </a:r>
            <a:r>
              <a:rPr lang="en-US" altLang="ko-KR" sz="2000" dirty="0">
                <a:ea typeface="굴림" pitchFamily="50" charset="-127"/>
              </a:rPr>
              <a:t> is a single bit, which is one of the 2</a:t>
            </a:r>
            <a:r>
              <a:rPr lang="en-US" altLang="ko-KR" sz="2000" baseline="50000" dirty="0"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data inputs.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The simplest example is a 2-to-1 mux:</a:t>
            </a:r>
          </a:p>
          <a:p>
            <a:pPr marL="617537" lvl="1" indent="-342900"/>
            <a:endParaRPr lang="en-US" altLang="ko-KR" sz="2000" dirty="0">
              <a:ea typeface="굴림" pitchFamily="50" charset="-127"/>
            </a:endParaRPr>
          </a:p>
          <a:p>
            <a:pPr marL="617537" lvl="1" indent="-342900"/>
            <a:endParaRPr lang="en-US" altLang="ko-KR" sz="2000" dirty="0">
              <a:ea typeface="굴림" pitchFamily="50" charset="-127"/>
            </a:endParaRPr>
          </a:p>
          <a:p>
            <a:pPr marL="742950" lvl="1" indent="-285750"/>
            <a:endParaRPr lang="en-US" altLang="ko-KR" sz="2000" dirty="0">
              <a:ea typeface="굴림" pitchFamily="50" charset="-127"/>
            </a:endParaRP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The select bit S controls which of the data bits D0-D1 is chosen: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If S=0, then D0 is the output (Q=D0).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If S=1, then D1 is the output (Q=D1).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86B80EE-CC9D-461B-BF1A-0D4F1121D206}" type="slidenum">
              <a:rPr lang="en-US" altLang="ko-KR"/>
              <a:pPr/>
              <a:t>33</a:t>
            </a:fld>
            <a:endParaRPr lang="en-US" altLang="ko-KR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03848"/>
              </p:ext>
            </p:extLst>
          </p:nvPr>
        </p:nvGraphicFramePr>
        <p:xfrm>
          <a:off x="2743200" y="3787502"/>
          <a:ext cx="1314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Bitmap Image" r:id="rId3" imgW="1314286" imgH="1009791" progId="Paint.Picture">
                  <p:embed/>
                </p:oleObj>
              </mc:Choice>
              <mc:Fallback>
                <p:oleObj name="Bitmap Image" r:id="rId3" imgW="1314286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87502"/>
                        <a:ext cx="13144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4267200" y="4047852"/>
            <a:ext cx="195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 = S’ D0 + S D1</a:t>
            </a:r>
          </a:p>
        </p:txBody>
      </p:sp>
    </p:spTree>
    <p:extLst>
      <p:ext uri="{BB962C8B-B14F-4D97-AF65-F5344CB8AC3E}">
        <p14:creationId xmlns:p14="http://schemas.microsoft.com/office/powerpoint/2010/main" val="205222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F0F982C-ACA2-4997-B3BB-13102F46498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truth table abbreviations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6165850" cy="5262563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Here is a full truth table for this 2-to-1 mux, based on the equation: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r>
              <a:rPr lang="en-US" altLang="ko-KR" sz="2400" dirty="0" smtClean="0">
                <a:ea typeface="굴림" pitchFamily="50" charset="-127"/>
              </a:rPr>
              <a:t>Here </a:t>
            </a:r>
            <a:r>
              <a:rPr lang="en-US" altLang="ko-KR" sz="2400" dirty="0">
                <a:ea typeface="굴림" pitchFamily="50" charset="-127"/>
              </a:rPr>
              <a:t>is another kind of abbreviated truth table.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Input variables appear in the output column.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This table implies that when S=0, the output Q=D0, and when S=1 the output Q=D1.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This is a pretty close match to the equation.</a:t>
            </a: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6553200" y="1268413"/>
          <a:ext cx="1957388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Document" r:id="rId3" imgW="1971720" imgH="2936880" progId="Word.Document.8">
                  <p:embed/>
                </p:oleObj>
              </mc:Choice>
              <mc:Fallback>
                <p:oleObj name="Document" r:id="rId3" imgW="1971720" imgH="293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68413"/>
                        <a:ext cx="1957388" cy="290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2667000" y="2563813"/>
          <a:ext cx="1314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Bitmap Image" r:id="rId5" imgW="1314286" imgH="1009791" progId="Paint.Picture">
                  <p:embed/>
                </p:oleObj>
              </mc:Choice>
              <mc:Fallback>
                <p:oleObj name="Bitmap Image" r:id="rId5" imgW="1314286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63813"/>
                        <a:ext cx="13144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2362200" y="2106613"/>
            <a:ext cx="195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 = S’ D0 + S D1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6477000" y="4545013"/>
          <a:ext cx="11620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7" imgW="1171440" imgH="1128600" progId="Word.Document.8">
                  <p:embed/>
                </p:oleObj>
              </mc:Choice>
              <mc:Fallback>
                <p:oleObj name="Document" r:id="rId7" imgW="1171440" imgH="11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45013"/>
                        <a:ext cx="11620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98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AA87C41-B522-4FC7-8A5D-C904B2902AB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2-to-1 Multiplexer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457200" y="2378075"/>
          <a:ext cx="48768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Image" r:id="rId3" imgW="6857143" imgH="4584127" progId="Photoshop.Image.6">
                  <p:embed/>
                </p:oleObj>
              </mc:Choice>
              <mc:Fallback>
                <p:oleObj name="Image" r:id="rId3" imgW="6857143" imgH="45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78075"/>
                        <a:ext cx="48768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5410200" y="2349500"/>
          <a:ext cx="295910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Image" r:id="rId5" imgW="4469841" imgH="4711111" progId="Photoshop.Image.6">
                  <p:embed/>
                </p:oleObj>
              </mc:Choice>
              <mc:Fallback>
                <p:oleObj name="Image" r:id="rId5" imgW="4469841" imgH="471111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9500"/>
                        <a:ext cx="2959100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23850" y="2420938"/>
            <a:ext cx="5032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D0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323850" y="3638550"/>
            <a:ext cx="5032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D1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395288" y="4508500"/>
            <a:ext cx="5032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S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4859338" y="3141663"/>
            <a:ext cx="5032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Q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5435600" y="2852738"/>
            <a:ext cx="5032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D0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37188" y="3422650"/>
            <a:ext cx="5032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D1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6659563" y="4581525"/>
            <a:ext cx="5032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S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8027988" y="3141663"/>
            <a:ext cx="5032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09507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EAC1EAB-519E-4637-8ED7-9AD414515149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4-to-1 Multiplexer</a:t>
            </a:r>
          </a:p>
        </p:txBody>
      </p:sp>
      <p:pic>
        <p:nvPicPr>
          <p:cNvPr id="385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133475"/>
            <a:ext cx="5616575" cy="5419725"/>
          </a:xfrm>
          <a:noFill/>
          <a:ln/>
        </p:spPr>
      </p:pic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2497137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2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2D99360-1C88-4540-8224-A52D3EE94A52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4-to-1 multiplexer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Here is a block diagram and abbreviated truth table for a 4-to-1 mux.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</p:txBody>
      </p:sp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2057400" y="2568575"/>
          <a:ext cx="13430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Bitmap Image" r:id="rId3" imgW="1343212" imgH="2095793" progId="Paint.Picture">
                  <p:embed/>
                </p:oleObj>
              </mc:Choice>
              <mc:Fallback>
                <p:oleObj name="Bitmap Image" r:id="rId3" imgW="1343212" imgH="2095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68575"/>
                        <a:ext cx="13430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4572000" y="2568575"/>
          <a:ext cx="2668588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5" imgW="2669040" imgH="2243160" progId="Word.Document.8">
                  <p:embed/>
                </p:oleObj>
              </mc:Choice>
              <mc:Fallback>
                <p:oleObj name="Document" r:id="rId5" imgW="2669040" imgH="2243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8575"/>
                        <a:ext cx="2668588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1828800" y="5006975"/>
            <a:ext cx="551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 = S1’ S0’ D0 + S1’ S0 D1 + S1 S0’ D2 + S1 S0 D3</a:t>
            </a:r>
          </a:p>
        </p:txBody>
      </p:sp>
      <p:sp>
        <p:nvSpPr>
          <p:cNvPr id="386055" name="Oval 7"/>
          <p:cNvSpPr>
            <a:spLocks noChangeArrowheads="1"/>
          </p:cNvSpPr>
          <p:nvPr/>
        </p:nvSpPr>
        <p:spPr bwMode="auto">
          <a:xfrm>
            <a:off x="2051050" y="2563813"/>
            <a:ext cx="649288" cy="649287"/>
          </a:xfrm>
          <a:prstGeom prst="ellipse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8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6CF8901-C21D-4E94-9B1C-C8D258540A4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Implementing functions with multiplexers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 can be used to implement arbitrary functions.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One way to implement a function of </a:t>
            </a:r>
            <a:r>
              <a:rPr lang="en-US" altLang="ko-KR" sz="2000" i="1" dirty="0"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variables is to use an </a:t>
            </a:r>
            <a:r>
              <a:rPr lang="en-US" altLang="ko-KR" sz="2000" i="1" dirty="0">
                <a:ea typeface="굴림" pitchFamily="50" charset="-127"/>
              </a:rPr>
              <a:t>n-to-1</a:t>
            </a:r>
            <a:r>
              <a:rPr lang="en-US" altLang="ko-KR" sz="2000" dirty="0">
                <a:ea typeface="굴림" pitchFamily="50" charset="-127"/>
              </a:rPr>
              <a:t> mux: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For each </a:t>
            </a:r>
            <a:r>
              <a:rPr lang="en-US" altLang="ko-KR" sz="1800" dirty="0" err="1">
                <a:ea typeface="굴림" pitchFamily="50" charset="-127"/>
              </a:rPr>
              <a:t>minterm</a:t>
            </a:r>
            <a:r>
              <a:rPr lang="en-US" altLang="ko-KR" sz="1800" dirty="0">
                <a:ea typeface="굴림" pitchFamily="50" charset="-127"/>
              </a:rPr>
              <a:t> m</a:t>
            </a:r>
            <a:r>
              <a:rPr lang="en-US" altLang="ko-KR" sz="1800" baseline="-25000" dirty="0"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 of the function, connect 1 to mux data input Di. Each data input corresponds to one row of the truth table.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Connect the function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1800" dirty="0">
                <a:ea typeface="굴림" pitchFamily="50" charset="-127"/>
              </a:rPr>
              <a:t>s input variables to the mux select inputs. These are used to indicate a particular input combination.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For example, let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s look at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f(</a:t>
            </a:r>
            <a:r>
              <a:rPr lang="en-US" altLang="ko-KR" sz="2000" dirty="0" err="1">
                <a:solidFill>
                  <a:srgbClr val="3333FF"/>
                </a:solidFill>
                <a:ea typeface="굴림" pitchFamily="50" charset="-127"/>
              </a:rPr>
              <a:t>x,y,z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) =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  <a:sym typeface="WP Greek Century" pitchFamily="2" charset="2"/>
              </a:rPr>
              <a:t>m(1,2,6,7)</a:t>
            </a:r>
            <a:r>
              <a:rPr lang="en-US" altLang="ko-KR" sz="2000" dirty="0">
                <a:ea typeface="굴림" pitchFamily="50" charset="-127"/>
                <a:sym typeface="WP Greek Century" pitchFamily="2" charset="2"/>
              </a:rPr>
              <a:t>.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56417"/>
              </p:ext>
            </p:extLst>
          </p:nvPr>
        </p:nvGraphicFramePr>
        <p:xfrm>
          <a:off x="5486400" y="3439244"/>
          <a:ext cx="153352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Bitmap Image" r:id="rId3" imgW="1533739" imgH="3086531" progId="Paint.Picture">
                  <p:embed/>
                </p:oleObj>
              </mc:Choice>
              <mc:Fallback>
                <p:oleObj name="Bitmap Image" r:id="rId3" imgW="1533739" imgH="3086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39244"/>
                        <a:ext cx="153352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ChangeAspect="1"/>
          </p:cNvGraphicFramePr>
          <p:nvPr/>
        </p:nvGraphicFramePr>
        <p:xfrm>
          <a:off x="2133600" y="3505200"/>
          <a:ext cx="1925638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Document" r:id="rId5" imgW="1929600" imgH="3201840" progId="Word.Document.8">
                  <p:embed/>
                </p:oleObj>
              </mc:Choice>
              <mc:Fallback>
                <p:oleObj name="Document" r:id="rId5" imgW="1929600" imgH="3201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925638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57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more efficient way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312739" y="1052513"/>
            <a:ext cx="6563518" cy="547211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We can actually implement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f(</a:t>
            </a:r>
            <a:r>
              <a:rPr lang="en-US" altLang="ko-KR" sz="2000" dirty="0" err="1">
                <a:solidFill>
                  <a:srgbClr val="3333FF"/>
                </a:solidFill>
                <a:ea typeface="굴림" pitchFamily="50" charset="-127"/>
              </a:rPr>
              <a:t>x,y,z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</a:rPr>
              <a:t>) = 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000" dirty="0">
                <a:solidFill>
                  <a:srgbClr val="3333FF"/>
                </a:solidFill>
                <a:ea typeface="굴림" pitchFamily="50" charset="-127"/>
                <a:sym typeface="WP Greek Century" pitchFamily="2" charset="2"/>
              </a:rPr>
              <a:t>m(1,2,6,7)</a:t>
            </a:r>
            <a:r>
              <a:rPr lang="en-US" altLang="ko-KR" sz="2000" dirty="0">
                <a:ea typeface="굴림" pitchFamily="50" charset="-127"/>
              </a:rPr>
              <a:t> with just a 4-to-1 mux, instead of an 8-to-1.</a:t>
            </a:r>
          </a:p>
          <a:p>
            <a:pPr marL="342900" indent="-342900">
              <a:lnSpc>
                <a:spcPct val="90000"/>
              </a:lnSpc>
              <a:spcBef>
                <a:spcPct val="70000"/>
              </a:spcBef>
            </a:pPr>
            <a:r>
              <a:rPr lang="en-US" altLang="ko-KR" sz="2000" u="sng" dirty="0">
                <a:ea typeface="굴림" pitchFamily="50" charset="-127"/>
              </a:rPr>
              <a:t>Step 1:</a:t>
            </a:r>
            <a:r>
              <a:rPr lang="en-US" altLang="ko-KR" sz="2000" dirty="0">
                <a:ea typeface="굴림" pitchFamily="50" charset="-127"/>
              </a:rPr>
              <a:t> Find the truth table for the function, and group the rows into pairs. Within each pair of rows, x and y are the same, so f is a function of z only.</a:t>
            </a:r>
          </a:p>
          <a:p>
            <a:pPr marL="742950" lvl="1" indent="-285750">
              <a:lnSpc>
                <a:spcPct val="90000"/>
              </a:lnSpc>
              <a:spcBef>
                <a:spcPct val="70000"/>
              </a:spcBef>
            </a:pPr>
            <a:r>
              <a:rPr lang="en-US" altLang="ko-KR" sz="1800" dirty="0">
                <a:ea typeface="굴림" pitchFamily="50" charset="-127"/>
              </a:rPr>
              <a:t>When </a:t>
            </a:r>
            <a:r>
              <a:rPr lang="en-US" altLang="ko-KR" sz="1800" dirty="0" err="1">
                <a:solidFill>
                  <a:srgbClr val="FF0033"/>
                </a:solidFill>
                <a:ea typeface="굴림" pitchFamily="50" charset="-127"/>
              </a:rPr>
              <a:t>xy</a:t>
            </a:r>
            <a:r>
              <a:rPr lang="en-US" altLang="ko-KR" sz="1800" dirty="0">
                <a:solidFill>
                  <a:srgbClr val="FF0033"/>
                </a:solidFill>
                <a:ea typeface="굴림" pitchFamily="50" charset="-127"/>
              </a:rPr>
              <a:t>=00, f=z</a:t>
            </a:r>
            <a:endParaRPr lang="en-US" altLang="ko-KR" sz="1800" dirty="0"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When </a:t>
            </a:r>
            <a:r>
              <a:rPr lang="en-US" altLang="ko-KR" sz="1800" dirty="0" err="1">
                <a:solidFill>
                  <a:srgbClr val="3333FF"/>
                </a:solidFill>
                <a:ea typeface="굴림" pitchFamily="50" charset="-127"/>
              </a:rPr>
              <a:t>xy</a:t>
            </a:r>
            <a:r>
              <a:rPr lang="en-US" altLang="ko-KR" sz="1800" dirty="0">
                <a:solidFill>
                  <a:srgbClr val="3333FF"/>
                </a:solidFill>
                <a:ea typeface="굴림" pitchFamily="50" charset="-127"/>
              </a:rPr>
              <a:t>=01, f=z</a:t>
            </a:r>
            <a:r>
              <a:rPr lang="en-US" altLang="ko-KR" sz="1800" dirty="0">
                <a:solidFill>
                  <a:srgbClr val="3333FF"/>
                </a:solidFill>
                <a:latin typeface="Comic Sans MS"/>
                <a:ea typeface="굴림" pitchFamily="50" charset="-127"/>
              </a:rPr>
              <a:t>’</a:t>
            </a:r>
            <a:endParaRPr lang="en-US" altLang="ko-KR" sz="1800" dirty="0"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When </a:t>
            </a:r>
            <a:r>
              <a:rPr lang="en-US" altLang="ko-KR" sz="1800" dirty="0" err="1">
                <a:solidFill>
                  <a:srgbClr val="FF33CC"/>
                </a:solidFill>
                <a:ea typeface="굴림" pitchFamily="50" charset="-127"/>
              </a:rPr>
              <a:t>xy</a:t>
            </a:r>
            <a:r>
              <a:rPr lang="en-US" altLang="ko-KR" sz="1800" dirty="0">
                <a:solidFill>
                  <a:srgbClr val="FF33CC"/>
                </a:solidFill>
                <a:ea typeface="굴림" pitchFamily="50" charset="-127"/>
              </a:rPr>
              <a:t>=10, f=0</a:t>
            </a:r>
            <a:endParaRPr lang="en-US" altLang="ko-KR" sz="1800" dirty="0"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When </a:t>
            </a:r>
            <a:r>
              <a:rPr lang="en-US" altLang="ko-KR" sz="1800" dirty="0" err="1">
                <a:solidFill>
                  <a:srgbClr val="336600"/>
                </a:solidFill>
                <a:ea typeface="굴림" pitchFamily="50" charset="-127"/>
              </a:rPr>
              <a:t>xy</a:t>
            </a:r>
            <a:r>
              <a:rPr lang="en-US" altLang="ko-KR" sz="1800" dirty="0">
                <a:solidFill>
                  <a:srgbClr val="336600"/>
                </a:solidFill>
                <a:ea typeface="굴림" pitchFamily="50" charset="-127"/>
              </a:rPr>
              <a:t>=11, f=1</a:t>
            </a:r>
            <a:endParaRPr lang="en-US" altLang="ko-KR" sz="18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u="sng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000" u="sng" dirty="0">
                <a:ea typeface="굴림" pitchFamily="50" charset="-127"/>
              </a:rPr>
              <a:t>Step 2:</a:t>
            </a:r>
            <a:r>
              <a:rPr lang="en-US" altLang="ko-KR" sz="2000" dirty="0">
                <a:ea typeface="굴림" pitchFamily="50" charset="-127"/>
              </a:rPr>
              <a:t> Connect the first two input variables of the truth table (here, x and y) to the select bits S1 S0 of the 4-to-1 mux.</a:t>
            </a: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u="sng" dirty="0">
                <a:ea typeface="굴림" pitchFamily="50" charset="-127"/>
              </a:rPr>
              <a:t>Step 3:</a:t>
            </a:r>
            <a:r>
              <a:rPr lang="en-US" altLang="ko-KR" sz="2000" dirty="0">
                <a:ea typeface="굴림" pitchFamily="50" charset="-127"/>
              </a:rPr>
              <a:t> Connect the equations above for f(z) to the data inputs D0-D3.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88E47DD-FE84-45F2-AD34-C1B2315BA061}" type="slidenum">
              <a:rPr lang="en-US" altLang="ko-KR"/>
              <a:pPr/>
              <a:t>39</a:t>
            </a:fld>
            <a:endParaRPr lang="en-US" altLang="ko-KR"/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6931025" y="1212850"/>
          <a:ext cx="1925638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3" imgW="1929600" imgH="3202200" progId="Word.Document.8">
                  <p:embed/>
                </p:oleObj>
              </mc:Choice>
              <mc:Fallback>
                <p:oleObj name="Document" r:id="rId3" imgW="1929600" imgH="320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1212850"/>
                        <a:ext cx="1925638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7010400" y="4357688"/>
          <a:ext cx="15430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Bitmap Image" r:id="rId5" imgW="1542857" imgH="2095793" progId="Paint.Picture">
                  <p:embed/>
                </p:oleObj>
              </mc:Choice>
              <mc:Fallback>
                <p:oleObj name="Bitmap Image" r:id="rId5" imgW="1542857" imgH="2095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57688"/>
                        <a:ext cx="15430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73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D5F9EDE-7DA5-4211-958B-39645C7D7D0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What is a decoder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>
                <a:ea typeface="굴림" pitchFamily="50" charset="-127"/>
              </a:rPr>
              <a:t>In older days, the (good)  printers used be like typewriters:</a:t>
            </a:r>
          </a:p>
          <a:p>
            <a:pPr marL="742950" lvl="1" indent="-285750"/>
            <a:r>
              <a:rPr lang="en-US" altLang="ko-KR" sz="2000">
                <a:ea typeface="굴림" pitchFamily="50" charset="-127"/>
              </a:rPr>
              <a:t>To print </a:t>
            </a:r>
            <a:r>
              <a:rPr lang="en-US" altLang="ko-KR" sz="2000">
                <a:latin typeface="Comic Sans MS"/>
                <a:ea typeface="굴림" pitchFamily="50" charset="-127"/>
              </a:rPr>
              <a:t>“</a:t>
            </a:r>
            <a:r>
              <a:rPr lang="en-US" altLang="ko-KR" sz="2000">
                <a:ea typeface="굴림" pitchFamily="50" charset="-127"/>
              </a:rPr>
              <a:t>A</a:t>
            </a:r>
            <a:r>
              <a:rPr lang="en-US" altLang="ko-KR" sz="2000">
                <a:latin typeface="Comic Sans MS"/>
                <a:ea typeface="굴림" pitchFamily="50" charset="-127"/>
              </a:rPr>
              <a:t>”</a:t>
            </a:r>
            <a:r>
              <a:rPr lang="en-US" altLang="ko-KR" sz="2000">
                <a:ea typeface="굴림" pitchFamily="50" charset="-127"/>
              </a:rPr>
              <a:t>, a wheel turned, brought the </a:t>
            </a:r>
            <a:r>
              <a:rPr lang="en-US" altLang="ko-KR" sz="2000">
                <a:latin typeface="Comic Sans MS"/>
                <a:ea typeface="굴림" pitchFamily="50" charset="-127"/>
              </a:rPr>
              <a:t>“</a:t>
            </a:r>
            <a:r>
              <a:rPr lang="en-US" altLang="ko-KR" sz="2000">
                <a:ea typeface="굴림" pitchFamily="50" charset="-127"/>
              </a:rPr>
              <a:t>A</a:t>
            </a:r>
            <a:r>
              <a:rPr lang="en-US" altLang="ko-KR" sz="2000">
                <a:latin typeface="Comic Sans MS"/>
                <a:ea typeface="굴림" pitchFamily="50" charset="-127"/>
              </a:rPr>
              <a:t>”</a:t>
            </a:r>
            <a:r>
              <a:rPr lang="en-US" altLang="ko-KR" sz="2000">
                <a:ea typeface="굴림" pitchFamily="50" charset="-127"/>
              </a:rPr>
              <a:t> key up, which then was struck on the paper.</a:t>
            </a:r>
          </a:p>
          <a:p>
            <a:pPr marL="342900" indent="-342900"/>
            <a:r>
              <a:rPr lang="en-US" altLang="ko-KR" sz="2400">
                <a:ea typeface="굴림" pitchFamily="50" charset="-127"/>
              </a:rPr>
              <a:t>Letters are encoded as 8 bit codes inside the computer.</a:t>
            </a:r>
          </a:p>
          <a:p>
            <a:pPr marL="742950" lvl="1" indent="-285750"/>
            <a:r>
              <a:rPr lang="en-US" altLang="ko-KR" sz="2000">
                <a:ea typeface="굴림" pitchFamily="50" charset="-127"/>
              </a:rPr>
              <a:t>When the particular combination of bits that encodes </a:t>
            </a:r>
            <a:r>
              <a:rPr lang="en-US" altLang="ko-KR" sz="2000">
                <a:latin typeface="Comic Sans MS"/>
                <a:ea typeface="굴림" pitchFamily="50" charset="-127"/>
              </a:rPr>
              <a:t>“</a:t>
            </a:r>
            <a:r>
              <a:rPr lang="en-US" altLang="ko-KR" sz="2000">
                <a:ea typeface="굴림" pitchFamily="50" charset="-127"/>
              </a:rPr>
              <a:t>A</a:t>
            </a:r>
            <a:r>
              <a:rPr lang="en-US" altLang="ko-KR" sz="2000">
                <a:latin typeface="Comic Sans MS"/>
                <a:ea typeface="굴림" pitchFamily="50" charset="-127"/>
              </a:rPr>
              <a:t>”</a:t>
            </a:r>
            <a:r>
              <a:rPr lang="en-US" altLang="ko-KR" sz="2000">
                <a:ea typeface="굴림" pitchFamily="50" charset="-127"/>
              </a:rPr>
              <a:t> is detected, we want to activate the output line corresponding to A</a:t>
            </a:r>
          </a:p>
          <a:p>
            <a:pPr marL="742950" lvl="1" indent="-285750"/>
            <a:r>
              <a:rPr lang="en-US" altLang="ko-KR" sz="2000">
                <a:ea typeface="굴림" pitchFamily="50" charset="-127"/>
              </a:rPr>
              <a:t>(Not actually how the wheels worked)</a:t>
            </a:r>
          </a:p>
          <a:p>
            <a:pPr marL="342900" indent="-342900"/>
            <a:r>
              <a:rPr lang="en-US" altLang="ko-KR" sz="2400">
                <a:ea typeface="굴림" pitchFamily="50" charset="-127"/>
              </a:rPr>
              <a:t>How to do this </a:t>
            </a:r>
            <a:r>
              <a:rPr lang="en-US" altLang="ko-KR" sz="2400">
                <a:latin typeface="Comic Sans MS"/>
                <a:ea typeface="굴림" pitchFamily="50" charset="-127"/>
              </a:rPr>
              <a:t>“</a:t>
            </a:r>
            <a:r>
              <a:rPr lang="en-US" altLang="ko-KR" sz="2400">
                <a:ea typeface="굴림" pitchFamily="50" charset="-127"/>
              </a:rPr>
              <a:t>detection</a:t>
            </a:r>
            <a:r>
              <a:rPr lang="en-US" altLang="ko-KR" sz="2400">
                <a:latin typeface="Comic Sans MS"/>
                <a:ea typeface="굴림" pitchFamily="50" charset="-127"/>
              </a:rPr>
              <a:t>”</a:t>
            </a:r>
            <a:r>
              <a:rPr lang="en-US" altLang="ko-KR" sz="2400">
                <a:ea typeface="굴림" pitchFamily="50" charset="-127"/>
              </a:rPr>
              <a:t> : </a:t>
            </a:r>
            <a:r>
              <a:rPr lang="en-US" altLang="ko-KR" sz="2400" i="1">
                <a:solidFill>
                  <a:srgbClr val="FF0033"/>
                </a:solidFill>
                <a:ea typeface="굴림" pitchFamily="50" charset="-127"/>
              </a:rPr>
              <a:t>decoder</a:t>
            </a:r>
          </a:p>
          <a:p>
            <a:pPr marL="342900" indent="-342900"/>
            <a:r>
              <a:rPr lang="en-US" altLang="ko-KR" sz="2400">
                <a:ea typeface="굴림" pitchFamily="50" charset="-127"/>
              </a:rPr>
              <a:t>General idea: given a 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z="2400">
                <a:ea typeface="굴림" pitchFamily="50" charset="-127"/>
              </a:rPr>
              <a:t>-bit input, </a:t>
            </a:r>
          </a:p>
          <a:p>
            <a:pPr marL="742950" lvl="1" indent="-285750"/>
            <a:r>
              <a:rPr lang="en-US" altLang="ko-KR" sz="2000">
                <a:ea typeface="굴림" pitchFamily="50" charset="-127"/>
              </a:rPr>
              <a:t>Detect which of the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i="1" baseline="30000"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z="2000">
                <a:ea typeface="굴림" pitchFamily="50" charset="-127"/>
              </a:rPr>
              <a:t> combinations is represented</a:t>
            </a:r>
          </a:p>
          <a:p>
            <a:pPr marL="742950" lvl="1" indent="-285750"/>
            <a:r>
              <a:rPr lang="en-US" altLang="ko-KR" sz="2000">
                <a:ea typeface="굴림" pitchFamily="50" charset="-127"/>
              </a:rPr>
              <a:t>Produce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i="1" baseline="30000"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z="2000">
                <a:ea typeface="굴림" pitchFamily="50" charset="-127"/>
              </a:rPr>
              <a:t> outputs, only one of which is </a:t>
            </a:r>
            <a:r>
              <a:rPr lang="en-US" altLang="ko-KR" sz="2000">
                <a:latin typeface="Comic Sans MS"/>
                <a:ea typeface="굴림" pitchFamily="50" charset="-127"/>
              </a:rPr>
              <a:t>“</a:t>
            </a:r>
            <a:r>
              <a:rPr lang="en-US" altLang="ko-KR" sz="2000">
                <a:ea typeface="굴림" pitchFamily="50" charset="-127"/>
              </a:rPr>
              <a:t>1</a:t>
            </a:r>
            <a:r>
              <a:rPr lang="en-US" altLang="ko-KR" sz="2000">
                <a:latin typeface="Comic Sans MS"/>
                <a:ea typeface="굴림" pitchFamily="50" charset="-127"/>
              </a:rPr>
              <a:t>”</a:t>
            </a:r>
            <a:r>
              <a:rPr lang="en-US" altLang="ko-KR" sz="200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57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79DE1EE-7015-4035-B1A2-54B35A45B57B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multiplexer-based adder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Let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s implement the adder carry function, C(X,Y,Z), with </a:t>
            </a:r>
            <a:r>
              <a:rPr lang="en-US" altLang="ko-KR" sz="2400" dirty="0" err="1">
                <a:ea typeface="굴림" pitchFamily="50" charset="-127"/>
              </a:rPr>
              <a:t>muxes</a:t>
            </a:r>
            <a:r>
              <a:rPr lang="en-US" altLang="ko-KR" sz="2400" dirty="0">
                <a:ea typeface="굴림" pitchFamily="50" charset="-127"/>
              </a:rPr>
              <a:t>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There are three inputs, so we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ll need a 4-to-1 mux.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The basic setup is to connect two of the input variables (usually the first two in the truth table) to the mux select inputs.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1252"/>
              </p:ext>
            </p:extLst>
          </p:nvPr>
        </p:nvGraphicFramePr>
        <p:xfrm>
          <a:off x="2076400" y="3073425"/>
          <a:ext cx="1665288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3" imgW="1704240" imgH="3238560" progId="Word.Document.8">
                  <p:embed/>
                </p:oleObj>
              </mc:Choice>
              <mc:Fallback>
                <p:oleObj name="Document" r:id="rId3" imgW="1704240" imgH="3238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00" y="3073425"/>
                        <a:ext cx="1665288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54694"/>
              </p:ext>
            </p:extLst>
          </p:nvPr>
        </p:nvGraphicFramePr>
        <p:xfrm>
          <a:off x="5353000" y="2921025"/>
          <a:ext cx="15144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Bitmap Image" r:id="rId5" imgW="1514686" imgH="2172003" progId="Paint.Picture">
                  <p:embed/>
                </p:oleObj>
              </mc:Choice>
              <mc:Fallback>
                <p:oleObj name="Bitmap Image" r:id="rId5" imgW="1514686" imgH="21720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00" y="2921025"/>
                        <a:ext cx="151447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4133800" y="5070500"/>
            <a:ext cx="4038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With S1=X and S0=Y, then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Q=X’Y’D0 + X’YD1 + XY’D2 + XYD3</a:t>
            </a: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4572000" y="6065838"/>
            <a:ext cx="396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Equation for the multiplexer</a:t>
            </a:r>
          </a:p>
        </p:txBody>
      </p:sp>
      <p:sp>
        <p:nvSpPr>
          <p:cNvPr id="389128" name="Line 8"/>
          <p:cNvSpPr>
            <a:spLocks noChangeShapeType="1"/>
          </p:cNvSpPr>
          <p:nvPr/>
        </p:nvSpPr>
        <p:spPr bwMode="auto">
          <a:xfrm flipH="1" flipV="1">
            <a:off x="4667200" y="5832500"/>
            <a:ext cx="3810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4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A0519A5-C9D9-4E14-BB98-FE35AFF41AF2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Multiplexer-based carry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We can set the multiplexer data inputs D0-D3, by fixing X and Y and finding equations for C in terms of just Z.</a:t>
            </a:r>
          </a:p>
        </p:txBody>
      </p:sp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914400" y="1773238"/>
          <a:ext cx="1735138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3" imgW="1771560" imgH="3527280" progId="Word.Document.8">
                  <p:embed/>
                </p:oleObj>
              </mc:Choice>
              <mc:Fallback>
                <p:oleObj name="Document" r:id="rId3" imgW="1771560" imgH="352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3238"/>
                        <a:ext cx="1735138" cy="347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4038600" y="5126038"/>
            <a:ext cx="45450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C	= X’ Y’ D0 + X’ Y D1	+ X Y’ D2	+ X Y D3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Y’ 0	+ X’ Y Z	+ X Y’ Z	+ X Y 1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Y Z	+ X Y’ Z	+ XY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latin typeface="Times New Roman" pitchFamily="18" charset="0"/>
                <a:sym typeface="Symbol" pitchFamily="18" charset="2"/>
              </a:rPr>
              <a:t></a:t>
            </a:r>
            <a:r>
              <a:rPr kumimoji="0" lang="en-US" altLang="ko-KR" sz="1800">
                <a:latin typeface="Comic Sans MS" pitchFamily="66" charset="0"/>
                <a:sym typeface="WP Greek Century" pitchFamily="2" charset="2"/>
              </a:rPr>
              <a:t>m(3,5,6,7)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2514600" y="2535238"/>
            <a:ext cx="2097088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altLang="ko-KR" sz="1800">
                <a:solidFill>
                  <a:srgbClr val="FF0033"/>
                </a:solidFill>
                <a:latin typeface="Comic Sans MS" pitchFamily="66" charset="0"/>
              </a:rPr>
              <a:t>When XY=00, C=0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When XY=01, C=Z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altLang="ko-KR" sz="1800">
                <a:solidFill>
                  <a:srgbClr val="FF33CC"/>
                </a:solidFill>
                <a:latin typeface="Comic Sans MS" pitchFamily="66" charset="0"/>
              </a:rPr>
              <a:t>When XY=10, C=Z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altLang="ko-KR" sz="1800">
                <a:solidFill>
                  <a:srgbClr val="336600"/>
                </a:solidFill>
                <a:latin typeface="Comic Sans MS" pitchFamily="66" charset="0"/>
              </a:rPr>
              <a:t>When XY=11, C=1</a:t>
            </a:r>
            <a:endParaRPr lang="en-US" altLang="ko-KR" sz="1800">
              <a:latin typeface="Comic Sans MS" pitchFamily="66" charset="0"/>
            </a:endParaRPr>
          </a:p>
        </p:txBody>
      </p: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5410200" y="2535238"/>
          <a:ext cx="22479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Bitmap Image" r:id="rId5" imgW="2247619" imgH="2142857" progId="Paint.Picture">
                  <p:embed/>
                </p:oleObj>
              </mc:Choice>
              <mc:Fallback>
                <p:oleObj name="Bitmap Image" r:id="rId5" imgW="2247619" imgH="2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35238"/>
                        <a:ext cx="22479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27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2864DA4-4395-45FF-BE13-204232291D1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Multiplexer-based sum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ea typeface="굴림" pitchFamily="50" charset="-127"/>
              </a:rPr>
              <a:t>Here</a:t>
            </a:r>
            <a:r>
              <a:rPr lang="en-US" altLang="ko-KR" dirty="0">
                <a:latin typeface="Comic Sans MS"/>
                <a:ea typeface="굴림" pitchFamily="50" charset="-127"/>
              </a:rPr>
              <a:t>’</a:t>
            </a:r>
            <a:r>
              <a:rPr lang="en-US" altLang="ko-KR" dirty="0">
                <a:ea typeface="굴림" pitchFamily="50" charset="-127"/>
              </a:rPr>
              <a:t>s the same thing, but for the sum function S(X,Y,Z). 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914400" y="1773238"/>
          <a:ext cx="1730375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3" imgW="1733400" imgH="3526920" progId="Word.Document.8">
                  <p:embed/>
                </p:oleObj>
              </mc:Choice>
              <mc:Fallback>
                <p:oleObj name="Document" r:id="rId3" imgW="1733400" imgH="3526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3238"/>
                        <a:ext cx="1730375" cy="3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4038600" y="5126038"/>
            <a:ext cx="45450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1317625" algn="l"/>
                <a:tab pos="2347913" algn="l"/>
                <a:tab pos="34321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S	= X’ Y’ D0 + X’ Y D1	+ X Y’ D2	+ X Y D3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Y’ Z	+ X’ Y Z’	+ X Y’ Z’	+ X Y Z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latin typeface="Times New Roman" pitchFamily="18" charset="0"/>
                <a:sym typeface="Symbol" pitchFamily="18" charset="2"/>
              </a:rPr>
              <a:t></a:t>
            </a:r>
            <a:r>
              <a:rPr kumimoji="0" lang="en-US" altLang="ko-KR" sz="1800">
                <a:latin typeface="Comic Sans MS" pitchFamily="66" charset="0"/>
                <a:sym typeface="WP Greek Century" pitchFamily="2" charset="2"/>
              </a:rPr>
              <a:t>m(1,2,4,7)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2514600" y="2611438"/>
            <a:ext cx="2141538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FF0033"/>
                </a:solidFill>
                <a:latin typeface="Comic Sans MS" pitchFamily="66" charset="0"/>
              </a:rPr>
              <a:t>When XY=00, S=Z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When XY=01, S=Z’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lnSpc>
                <a:spcPct val="135000"/>
              </a:lnSpc>
            </a:pPr>
            <a:r>
              <a:rPr lang="en-US" altLang="ko-KR" sz="1800">
                <a:solidFill>
                  <a:srgbClr val="FF33CC"/>
                </a:solidFill>
                <a:latin typeface="Comic Sans MS" pitchFamily="66" charset="0"/>
              </a:rPr>
              <a:t>When XY=10, S=Z’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ko-KR" sz="1800">
                <a:solidFill>
                  <a:srgbClr val="336600"/>
                </a:solidFill>
                <a:latin typeface="Comic Sans MS" pitchFamily="66" charset="0"/>
              </a:rPr>
              <a:t>When XY=11, S=Z</a:t>
            </a:r>
            <a:endParaRPr lang="en-US" altLang="ko-KR" sz="1800">
              <a:latin typeface="Comic Sans MS" pitchFamily="66" charset="0"/>
            </a:endParaRP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1889125" y="5527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ko-KR" altLang="ko-KR" sz="1800">
              <a:latin typeface="Comic Sans MS" pitchFamily="66" charset="0"/>
            </a:endParaRPr>
          </a:p>
        </p:txBody>
      </p:sp>
      <p:graphicFrame>
        <p:nvGraphicFramePr>
          <p:cNvPr id="391176" name="Object 8"/>
          <p:cNvGraphicFramePr>
            <a:graphicFrameLocks noChangeAspect="1"/>
          </p:cNvGraphicFramePr>
          <p:nvPr/>
        </p:nvGraphicFramePr>
        <p:xfrm>
          <a:off x="5410200" y="2535238"/>
          <a:ext cx="21812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Bitmap Image" r:id="rId5" imgW="2180952" imgH="2123810" progId="Paint.Picture">
                  <p:embed/>
                </p:oleObj>
              </mc:Choice>
              <mc:Fallback>
                <p:oleObj name="Bitmap Image" r:id="rId5" imgW="2180952" imgH="2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35238"/>
                        <a:ext cx="218122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04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9AA0DE1-4FD8-417D-9131-B0A00FE80ED5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Dual multiplexer-based full adder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We need </a:t>
            </a:r>
            <a:r>
              <a:rPr lang="en-US" altLang="ko-KR" sz="2000" i="1" dirty="0">
                <a:ea typeface="굴림" pitchFamily="50" charset="-127"/>
              </a:rPr>
              <a:t>two </a:t>
            </a:r>
            <a:r>
              <a:rPr lang="en-US" altLang="ko-KR" sz="2000" dirty="0">
                <a:ea typeface="굴림" pitchFamily="50" charset="-127"/>
              </a:rPr>
              <a:t>separate 4-to-1 </a:t>
            </a:r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: one for C and one for S.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But sometimes it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s convenient to think about the adder output as being a single 2-bit number, instead of as two separate functions.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A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dual 4-to-1 mux</a:t>
            </a:r>
            <a:r>
              <a:rPr lang="en-US" altLang="ko-KR" sz="2000" dirty="0">
                <a:ea typeface="굴림" pitchFamily="50" charset="-127"/>
              </a:rPr>
              <a:t> gives the illusion of 2-bit data inputs and outputs.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It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1800" dirty="0">
                <a:ea typeface="굴림" pitchFamily="50" charset="-127"/>
              </a:rPr>
              <a:t>s really just two 4-to-1 </a:t>
            </a:r>
            <a:r>
              <a:rPr lang="en-US" altLang="ko-KR" sz="1800" dirty="0" err="1">
                <a:ea typeface="굴림" pitchFamily="50" charset="-127"/>
              </a:rPr>
              <a:t>muxes</a:t>
            </a:r>
            <a:r>
              <a:rPr lang="en-US" altLang="ko-KR" sz="1800" dirty="0">
                <a:ea typeface="굴림" pitchFamily="50" charset="-127"/>
              </a:rPr>
              <a:t> connected together.</a:t>
            </a:r>
          </a:p>
        </p:txBody>
      </p:sp>
      <p:grpSp>
        <p:nvGrpSpPr>
          <p:cNvPr id="392196" name="Group 4"/>
          <p:cNvGrpSpPr>
            <a:grpSpLocks/>
          </p:cNvGrpSpPr>
          <p:nvPr/>
        </p:nvGrpSpPr>
        <p:grpSpPr bwMode="auto">
          <a:xfrm>
            <a:off x="457200" y="3371850"/>
            <a:ext cx="8270875" cy="3009900"/>
            <a:chOff x="280" y="1776"/>
            <a:chExt cx="5210" cy="1896"/>
          </a:xfrm>
        </p:grpSpPr>
        <p:graphicFrame>
          <p:nvGraphicFramePr>
            <p:cNvPr id="392197" name="Object 5"/>
            <p:cNvGraphicFramePr>
              <a:graphicFrameLocks noChangeAspect="1"/>
            </p:cNvGraphicFramePr>
            <p:nvPr/>
          </p:nvGraphicFramePr>
          <p:xfrm>
            <a:off x="3936" y="1776"/>
            <a:ext cx="1554" cy="1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5" name="Bitmap Image" r:id="rId3" imgW="2467319" imgH="3010320" progId="Paint.Picture">
                    <p:embed/>
                  </p:oleObj>
                </mc:Choice>
                <mc:Fallback>
                  <p:oleObj name="Bitmap Image" r:id="rId3" imgW="2467319" imgH="301032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1554" cy="1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198" name="Object 6"/>
            <p:cNvGraphicFramePr>
              <a:graphicFrameLocks noChangeAspect="1"/>
            </p:cNvGraphicFramePr>
            <p:nvPr/>
          </p:nvGraphicFramePr>
          <p:xfrm>
            <a:off x="280" y="2136"/>
            <a:ext cx="1416" cy="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name="Bitmap Image" r:id="rId5" imgW="2247619" imgH="2142857" progId="Paint.Picture">
                    <p:embed/>
                  </p:oleObj>
                </mc:Choice>
                <mc:Fallback>
                  <p:oleObj name="Bitmap Image" r:id="rId5" imgW="2247619" imgH="21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" y="2136"/>
                          <a:ext cx="1416" cy="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199" name="Object 7"/>
            <p:cNvGraphicFramePr>
              <a:graphicFrameLocks noChangeAspect="1"/>
            </p:cNvGraphicFramePr>
            <p:nvPr/>
          </p:nvGraphicFramePr>
          <p:xfrm>
            <a:off x="2160" y="2160"/>
            <a:ext cx="1374" cy="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7" name="Bitmap Image" r:id="rId7" imgW="2180952" imgH="2123810" progId="Paint.Picture">
                    <p:embed/>
                  </p:oleObj>
                </mc:Choice>
                <mc:Fallback>
                  <p:oleObj name="Bitmap Image" r:id="rId7" imgW="2180952" imgH="212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60"/>
                          <a:ext cx="1374" cy="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0" name="AutoShape 8"/>
            <p:cNvSpPr>
              <a:spLocks noChangeArrowheads="1"/>
            </p:cNvSpPr>
            <p:nvPr/>
          </p:nvSpPr>
          <p:spPr bwMode="auto">
            <a:xfrm>
              <a:off x="1632" y="2592"/>
              <a:ext cx="384" cy="384"/>
            </a:xfrm>
            <a:prstGeom prst="plus">
              <a:avLst>
                <a:gd name="adj" fmla="val 43750"/>
              </a:avLst>
            </a:prstGeom>
            <a:solidFill>
              <a:srgbClr val="3333FF"/>
            </a:solidFill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>
              <a:outerShdw dist="71842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3504" y="2688"/>
              <a:ext cx="384" cy="48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>
              <a:outerShdw dist="71842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3504" y="2832"/>
              <a:ext cx="384" cy="48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>
              <a:outerShdw dist="71842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59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Dual muxes in more detail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312739" y="1052513"/>
            <a:ext cx="4835325" cy="5472112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You can make a dual 4-to-1 mux by connecting two 4-to-1 </a:t>
            </a:r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. (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Dual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means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two-bit values.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)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In the diagram on the right, we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re using S1-S0 to choose one of the following </a:t>
            </a:r>
            <a:r>
              <a:rPr lang="en-US" altLang="ko-KR" sz="2000" i="1" dirty="0">
                <a:ea typeface="굴림" pitchFamily="50" charset="-127"/>
              </a:rPr>
              <a:t>pairs</a:t>
            </a:r>
            <a:r>
              <a:rPr lang="en-US" altLang="ko-KR" sz="2000" dirty="0">
                <a:ea typeface="굴림" pitchFamily="50" charset="-127"/>
              </a:rPr>
              <a:t> of inputs: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2D3 1D3, when S1 S0 = 11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2D2 1D2, when S1 S0 = 10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2D1 1D1, when S1 S0 = 01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2D0 1D0, when S1 S0 = 00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0347D28-7DAF-4475-BFD3-9CB3D6E682B9}" type="slidenum">
              <a:rPr lang="en-US" altLang="ko-KR"/>
              <a:pPr/>
              <a:t>44</a:t>
            </a:fld>
            <a:endParaRPr lang="en-US" altLang="ko-KR"/>
          </a:p>
        </p:txBody>
      </p:sp>
      <p:grpSp>
        <p:nvGrpSpPr>
          <p:cNvPr id="393220" name="Group 4"/>
          <p:cNvGrpSpPr>
            <a:grpSpLocks/>
          </p:cNvGrpSpPr>
          <p:nvPr/>
        </p:nvGrpSpPr>
        <p:grpSpPr bwMode="auto">
          <a:xfrm>
            <a:off x="5314950" y="1119188"/>
            <a:ext cx="3619500" cy="4038600"/>
            <a:chOff x="3348" y="576"/>
            <a:chExt cx="2280" cy="2544"/>
          </a:xfrm>
        </p:grpSpPr>
        <p:graphicFrame>
          <p:nvGraphicFramePr>
            <p:cNvPr id="393221" name="Object 5"/>
            <p:cNvGraphicFramePr>
              <a:graphicFrameLocks noChangeAspect="1"/>
            </p:cNvGraphicFramePr>
            <p:nvPr/>
          </p:nvGraphicFramePr>
          <p:xfrm>
            <a:off x="3348" y="576"/>
            <a:ext cx="2280" cy="2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Bitmap Image" r:id="rId3" imgW="3619048" imgH="4009524" progId="Paint.Picture">
                    <p:embed/>
                  </p:oleObj>
                </mc:Choice>
                <mc:Fallback>
                  <p:oleObj name="Bitmap Image" r:id="rId3" imgW="3619048" imgH="40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576"/>
                          <a:ext cx="2280" cy="2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222" name="Rectangle 6"/>
            <p:cNvSpPr>
              <a:spLocks noChangeArrowheads="1"/>
            </p:cNvSpPr>
            <p:nvPr/>
          </p:nvSpPr>
          <p:spPr bwMode="auto">
            <a:xfrm>
              <a:off x="3744" y="576"/>
              <a:ext cx="1488" cy="25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762000" y="5334000"/>
            <a:ext cx="5715000" cy="641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You can see how 8-way multiplexer (k-to-1) can be used to select from a set of (k) 8-bit numbers</a:t>
            </a:r>
          </a:p>
        </p:txBody>
      </p:sp>
    </p:spTree>
    <p:extLst>
      <p:ext uri="{BB962C8B-B14F-4D97-AF65-F5344CB8AC3E}">
        <p14:creationId xmlns:p14="http://schemas.microsoft.com/office/powerpoint/2010/main" val="8932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968BCEB-DDD3-471B-8394-7D5A39BDAA8C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A 2</a:t>
            </a:r>
            <a:r>
              <a:rPr lang="en-US" altLang="ko-KR" sz="2400" baseline="50000" dirty="0">
                <a:ea typeface="굴림" pitchFamily="50" charset="-127"/>
              </a:rPr>
              <a:t>n</a:t>
            </a:r>
            <a:r>
              <a:rPr lang="en-US" altLang="ko-KR" sz="2400" dirty="0">
                <a:ea typeface="굴림" pitchFamily="50" charset="-127"/>
              </a:rPr>
              <a:t>-to-1 multiplexer routes one of 2</a:t>
            </a:r>
            <a:r>
              <a:rPr lang="en-US" altLang="ko-KR" sz="2400" baseline="50000" dirty="0">
                <a:ea typeface="굴림" pitchFamily="50" charset="-127"/>
              </a:rPr>
              <a:t>n</a:t>
            </a:r>
            <a:r>
              <a:rPr lang="en-US" altLang="ko-KR" sz="2400" dirty="0">
                <a:ea typeface="굴림" pitchFamily="50" charset="-127"/>
              </a:rPr>
              <a:t> input lines to a single output line.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Just like decoders,</a:t>
            </a:r>
          </a:p>
          <a:p>
            <a:pPr marL="742950" lvl="1" indent="-285750"/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 are common enough to be supplied as stand-alone devices for use in modular designs.</a:t>
            </a:r>
          </a:p>
          <a:p>
            <a:pPr marL="742950" lvl="1" indent="-285750"/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 can implement arbitrary functions.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We saw some variations of the standard multiplexer: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Smaller </a:t>
            </a:r>
            <a:r>
              <a:rPr lang="en-US" altLang="ko-KR" sz="2000" dirty="0" err="1">
                <a:ea typeface="굴림" pitchFamily="50" charset="-127"/>
              </a:rPr>
              <a:t>muxes</a:t>
            </a:r>
            <a:r>
              <a:rPr lang="en-US" altLang="ko-KR" sz="2000" dirty="0">
                <a:ea typeface="굴림" pitchFamily="50" charset="-127"/>
              </a:rPr>
              <a:t> can be combined to produce larger ones.</a:t>
            </a:r>
          </a:p>
          <a:p>
            <a:pPr marL="742950" lvl="1" indent="-285750"/>
            <a:r>
              <a:rPr lang="en-US" altLang="ko-KR" sz="2000" dirty="0">
                <a:ea typeface="굴림" pitchFamily="50" charset="-127"/>
              </a:rPr>
              <a:t>We can add active-low or active-high enable inputs.</a:t>
            </a:r>
          </a:p>
          <a:p>
            <a:pPr marL="342900" indent="-342900"/>
            <a:r>
              <a:rPr lang="en-US" altLang="ko-KR" sz="2400" dirty="0">
                <a:ea typeface="굴림" pitchFamily="50" charset="-127"/>
              </a:rPr>
              <a:t>As always, we use truth tables and Boolean algebra to analyze things.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33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C2EF5D9-4E33-4AC4-9490-6CE162A228A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What a decoder does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A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n-to-2</a:t>
            </a:r>
            <a:r>
              <a:rPr lang="en-US" altLang="ko-KR" sz="2000" baseline="50000" dirty="0">
                <a:solidFill>
                  <a:srgbClr val="FF0033"/>
                </a:solidFill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decoder</a:t>
            </a:r>
            <a:r>
              <a:rPr lang="en-US" altLang="ko-KR" sz="2000" dirty="0">
                <a:ea typeface="굴림" pitchFamily="50" charset="-127"/>
              </a:rPr>
              <a:t> takes an n-bit input and produces </a:t>
            </a:r>
            <a:r>
              <a:rPr lang="en-US" altLang="ko-KR" sz="2000" i="1" dirty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2000" i="1" baseline="50000" dirty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outputs. The n inputs represent a binary number that determines which of the </a:t>
            </a:r>
            <a:r>
              <a:rPr lang="en-US" altLang="ko-KR" sz="2000" i="1" dirty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2000" i="1" baseline="50000" dirty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000" dirty="0">
                <a:ea typeface="굴림" pitchFamily="50" charset="-127"/>
              </a:rPr>
              <a:t> outputs is </a:t>
            </a:r>
            <a:r>
              <a:rPr lang="en-US" altLang="ko-KR" sz="2000" i="1" dirty="0">
                <a:ea typeface="굴림" pitchFamily="50" charset="-127"/>
              </a:rPr>
              <a:t>uniquely</a:t>
            </a:r>
            <a:r>
              <a:rPr lang="en-US" altLang="ko-KR" sz="2000" dirty="0">
                <a:ea typeface="굴림" pitchFamily="50" charset="-127"/>
              </a:rPr>
              <a:t> true.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A 2-to-4 decoder operates according to the following truth table.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The 2-bit input is called S1S0, and the four outputs are Q0-Q3.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If the input is the binary number </a:t>
            </a:r>
            <a:r>
              <a:rPr lang="en-US" altLang="ko-KR" sz="1800" dirty="0" err="1"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, then output Qi is uniquely true.</a:t>
            </a: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For instance, if the input S1 S0 = 10 (decimal 2), then output Q2 is true, and Q0, Q1, Q3 are all false.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This circuit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decodes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a binary number into a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one-of-four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code.</a:t>
            </a: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2743200" y="3213100"/>
          <a:ext cx="36401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13100"/>
                        <a:ext cx="36401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18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01E6220-DE43-46A6-B422-CADB095F3C4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How can you build a 2-to-4 decoder?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>
                <a:ea typeface="굴림" pitchFamily="50" charset="-127"/>
              </a:rPr>
              <a:t>Follow the design procedures from last time! We have a truth table, so we can write equations for each of the four outputs (Q0-Q3), based on the two inputs (S0-S1).</a:t>
            </a: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endParaRPr lang="en-US" altLang="ko-KR" sz="2000">
              <a:ea typeface="굴림" pitchFamily="50" charset="-127"/>
            </a:endParaRPr>
          </a:p>
          <a:p>
            <a:pPr marL="342900" indent="-342900"/>
            <a:r>
              <a:rPr lang="en-US" altLang="ko-KR" sz="2000">
                <a:ea typeface="굴림" pitchFamily="50" charset="-127"/>
              </a:rPr>
              <a:t>In this case there</a:t>
            </a:r>
            <a:r>
              <a:rPr lang="en-US" altLang="ko-KR" sz="2000">
                <a:latin typeface="Comic Sans MS"/>
                <a:ea typeface="굴림" pitchFamily="50" charset="-127"/>
              </a:rPr>
              <a:t>’</a:t>
            </a:r>
            <a:r>
              <a:rPr lang="en-US" altLang="ko-KR" sz="2000">
                <a:ea typeface="굴림" pitchFamily="50" charset="-127"/>
              </a:rPr>
              <a:t>s not much to be simplified. Here are the equations: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2743200" y="2276475"/>
          <a:ext cx="36401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76475"/>
                        <a:ext cx="36401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810000" y="4975225"/>
            <a:ext cx="1536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Q0	= S1’ S0’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Q1	= S1’ S0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Q2	= S1 S0’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Q3	= S1 S0</a:t>
            </a:r>
          </a:p>
        </p:txBody>
      </p:sp>
    </p:spTree>
    <p:extLst>
      <p:ext uri="{BB962C8B-B14F-4D97-AF65-F5344CB8AC3E}">
        <p14:creationId xmlns:p14="http://schemas.microsoft.com/office/powerpoint/2010/main" val="214438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D4E2BEC-0A51-40FC-B41C-11A636ABE6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picture of a 2-to-4 decoder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4724400" y="1447800"/>
          <a:ext cx="37719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Bitmap Image" r:id="rId3" imgW="3772427" imgH="3610479" progId="Paint.Picture">
                  <p:embed/>
                </p:oleObj>
              </mc:Choice>
              <mc:Fallback>
                <p:oleObj name="Bitmap Image" r:id="rId3" imgW="3772427" imgH="361047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37719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09600" y="2590800"/>
          <a:ext cx="36401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5" imgW="3698280" imgH="1842120" progId="Word.Document.8">
                  <p:embed/>
                </p:oleObj>
              </mc:Choice>
              <mc:Fallback>
                <p:oleObj name="Document" r:id="rId5" imgW="3698280" imgH="184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36401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65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400CEFC-D108-4A1C-80BC-F53BA9B6822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Enable inputs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pitchFamily="50" charset="-127"/>
              </a:rPr>
              <a:t>Many devices have an additional </a:t>
            </a:r>
            <a:r>
              <a:rPr lang="en-US" altLang="ko-KR" sz="2000" dirty="0">
                <a:solidFill>
                  <a:srgbClr val="FF0033"/>
                </a:solidFill>
                <a:ea typeface="굴림" pitchFamily="50" charset="-127"/>
              </a:rPr>
              <a:t>enable input</a:t>
            </a:r>
            <a:r>
              <a:rPr lang="en-US" altLang="ko-KR" sz="2000" dirty="0">
                <a:ea typeface="굴림" pitchFamily="50" charset="-127"/>
              </a:rPr>
              <a:t>, which is used to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activate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or 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deactivate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 the device.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For a decoder,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EN=1 activates the decoder, so it behaves as specified earlier. Exactly one of the outputs will be 1.</a:t>
            </a:r>
          </a:p>
          <a:p>
            <a:pPr marL="742950" lvl="1" indent="-285750"/>
            <a:r>
              <a:rPr lang="en-US" altLang="ko-KR" sz="1800" dirty="0">
                <a:ea typeface="굴림" pitchFamily="50" charset="-127"/>
              </a:rPr>
              <a:t>EN=0 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“</a:t>
            </a:r>
            <a:r>
              <a:rPr lang="en-US" altLang="ko-KR" sz="1800" dirty="0">
                <a:ea typeface="굴림" pitchFamily="50" charset="-127"/>
              </a:rPr>
              <a:t>deactivates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”</a:t>
            </a:r>
            <a:r>
              <a:rPr lang="en-US" altLang="ko-KR" sz="1800" dirty="0">
                <a:ea typeface="굴림" pitchFamily="50" charset="-127"/>
              </a:rPr>
              <a:t> the decoder. By convention, that means </a:t>
            </a:r>
            <a:r>
              <a:rPr lang="en-US" altLang="ko-KR" sz="1800" i="1" dirty="0">
                <a:ea typeface="굴림" pitchFamily="50" charset="-127"/>
              </a:rPr>
              <a:t>all</a:t>
            </a:r>
            <a:r>
              <a:rPr lang="en-US" altLang="ko-KR" sz="1800" dirty="0">
                <a:ea typeface="굴림" pitchFamily="50" charset="-127"/>
              </a:rPr>
              <a:t> of the decoder</a:t>
            </a:r>
            <a:r>
              <a:rPr lang="en-US" altLang="ko-KR" sz="18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1800" dirty="0">
                <a:ea typeface="굴림" pitchFamily="50" charset="-127"/>
              </a:rPr>
              <a:t>s outputs are 0.</a:t>
            </a:r>
          </a:p>
          <a:p>
            <a:pPr marL="342900" indent="-342900"/>
            <a:r>
              <a:rPr lang="en-US" altLang="ko-KR" sz="2000" dirty="0">
                <a:ea typeface="굴림" pitchFamily="50" charset="-127"/>
              </a:rPr>
              <a:t>We can include this additional input in the decoder</a:t>
            </a:r>
            <a:r>
              <a:rPr lang="en-US" altLang="ko-KR" sz="20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s truth table: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2438400" y="3933825"/>
          <a:ext cx="43354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4365000" imgH="2913120" progId="Word.Document.8">
                  <p:embed/>
                </p:oleObj>
              </mc:Choice>
              <mc:Fallback>
                <p:oleObj name="Document" r:id="rId3" imgW="4365000" imgH="291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33825"/>
                        <a:ext cx="43354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0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FDC0311-2231-4C57-8088-D0AF10C0BAA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 aside: abbreviated truth tables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4268787" cy="5262563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pitchFamily="50" charset="-127"/>
              </a:rPr>
              <a:t>In this table, note that whenever EN=0, the outputs are always 0, </a:t>
            </a:r>
            <a:r>
              <a:rPr lang="en-US" altLang="ko-KR" sz="2400" i="1" dirty="0">
                <a:ea typeface="굴림" pitchFamily="50" charset="-127"/>
              </a:rPr>
              <a:t>regardless </a:t>
            </a:r>
            <a:r>
              <a:rPr lang="en-US" altLang="ko-KR" sz="2400" dirty="0">
                <a:ea typeface="굴림" pitchFamily="50" charset="-127"/>
              </a:rPr>
              <a:t>of inputs S1 and </a:t>
            </a:r>
            <a:r>
              <a:rPr lang="en-US" altLang="ko-KR" sz="2400" dirty="0" smtClean="0">
                <a:ea typeface="굴림" pitchFamily="50" charset="-127"/>
              </a:rPr>
              <a:t>S0.</a:t>
            </a: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endParaRPr lang="en-US" altLang="ko-KR" sz="2400" dirty="0" smtClean="0">
              <a:ea typeface="굴림" pitchFamily="50" charset="-127"/>
            </a:endParaRPr>
          </a:p>
          <a:p>
            <a:pPr marL="342900" indent="-342900"/>
            <a:endParaRPr lang="en-US" altLang="ko-KR" sz="2400" dirty="0">
              <a:ea typeface="굴림" pitchFamily="50" charset="-127"/>
            </a:endParaRPr>
          </a:p>
          <a:p>
            <a:pPr marL="342900" indent="-342900"/>
            <a:r>
              <a:rPr lang="en-US" altLang="ko-KR" sz="2400" dirty="0" smtClean="0">
                <a:ea typeface="굴림" pitchFamily="50" charset="-127"/>
              </a:rPr>
              <a:t>We </a:t>
            </a:r>
            <a:r>
              <a:rPr lang="en-US" altLang="ko-KR" sz="2400" dirty="0">
                <a:ea typeface="굴림" pitchFamily="50" charset="-127"/>
              </a:rPr>
              <a:t>can abbreviate the table by writing x</a:t>
            </a:r>
            <a:r>
              <a:rPr lang="en-US" altLang="ko-KR" sz="2400" dirty="0">
                <a:latin typeface="Comic Sans MS"/>
                <a:ea typeface="굴림" pitchFamily="50" charset="-127"/>
              </a:rPr>
              <a:t>’</a:t>
            </a:r>
            <a:r>
              <a:rPr lang="en-US" altLang="ko-KR" sz="2400" dirty="0">
                <a:ea typeface="굴림" pitchFamily="50" charset="-127"/>
              </a:rPr>
              <a:t>s in the input columns for S1 and S0. </a:t>
            </a: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4829175" y="1279525"/>
          <a:ext cx="4135438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4143240" imgH="3144960" progId="Word.Document.8">
                  <p:embed/>
                </p:oleObj>
              </mc:Choice>
              <mc:Fallback>
                <p:oleObj name="Document" r:id="rId3" imgW="4143240" imgH="31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1279525"/>
                        <a:ext cx="4135438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90110"/>
              </p:ext>
            </p:extLst>
          </p:nvPr>
        </p:nvGraphicFramePr>
        <p:xfrm>
          <a:off x="4829175" y="4437112"/>
          <a:ext cx="3979863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5" imgW="3987720" imgH="2048040" progId="Word.Document.8">
                  <p:embed/>
                </p:oleObj>
              </mc:Choice>
              <mc:Fallback>
                <p:oleObj name="Document" r:id="rId5" imgW="3987720" imgH="204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437112"/>
                        <a:ext cx="3979863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3296</Words>
  <Application>Microsoft Macintosh PowerPoint</Application>
  <PresentationFormat>On-screen Show (4:3)</PresentationFormat>
  <Paragraphs>475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1_Neungsoo-master</vt:lpstr>
      <vt:lpstr>Clip</vt:lpstr>
      <vt:lpstr>Document</vt:lpstr>
      <vt:lpstr>Bitmap Image</vt:lpstr>
      <vt:lpstr>비트맵 이미지</vt:lpstr>
      <vt:lpstr>문서</vt:lpstr>
      <vt:lpstr>Image</vt:lpstr>
      <vt:lpstr>Chapter 4. Combinational Logic Part C</vt:lpstr>
      <vt:lpstr>PowerPoint Presentation</vt:lpstr>
      <vt:lpstr>Decoders</vt:lpstr>
      <vt:lpstr>What is a decoder</vt:lpstr>
      <vt:lpstr>What a decoder does</vt:lpstr>
      <vt:lpstr>How can you build a 2-to-4 decoder?</vt:lpstr>
      <vt:lpstr>A picture of a 2-to-4 decoder</vt:lpstr>
      <vt:lpstr>Enable inputs</vt:lpstr>
      <vt:lpstr>An aside: abbreviated truth tables</vt:lpstr>
      <vt:lpstr>Blocks and abstraction</vt:lpstr>
      <vt:lpstr>A 3-to-8 decoder</vt:lpstr>
      <vt:lpstr>So what good is a decoder?</vt:lpstr>
      <vt:lpstr>Design example: addition</vt:lpstr>
      <vt:lpstr>Decoder-based adder</vt:lpstr>
      <vt:lpstr>Using just one decoder</vt:lpstr>
      <vt:lpstr>Building a 3-to-8 decoder</vt:lpstr>
      <vt:lpstr>Decoder expansion</vt:lpstr>
      <vt:lpstr>Modularity</vt:lpstr>
      <vt:lpstr>A variation of the standard decoder</vt:lpstr>
      <vt:lpstr>Separated at birth?</vt:lpstr>
      <vt:lpstr>Maxterms</vt:lpstr>
      <vt:lpstr>Product of maxterms form</vt:lpstr>
      <vt:lpstr>Active-low decoder example</vt:lpstr>
      <vt:lpstr>Minterms and maxterms</vt:lpstr>
      <vt:lpstr>Converting between standard forms</vt:lpstr>
      <vt:lpstr>Summary</vt:lpstr>
      <vt:lpstr>Encoder</vt:lpstr>
      <vt:lpstr>Ambiguity of Encoder</vt:lpstr>
      <vt:lpstr>Priority Encoder</vt:lpstr>
      <vt:lpstr>Priority encoder</vt:lpstr>
      <vt:lpstr>Multiplexers</vt:lpstr>
      <vt:lpstr>Resource selection</vt:lpstr>
      <vt:lpstr>Multiplexers</vt:lpstr>
      <vt:lpstr>More truth table abbreviations</vt:lpstr>
      <vt:lpstr>2-to-1 Multiplexer</vt:lpstr>
      <vt:lpstr>4-to-1 Multiplexer</vt:lpstr>
      <vt:lpstr>A 4-to-1 multiplexer</vt:lpstr>
      <vt:lpstr>Implementing functions with multiplexers</vt:lpstr>
      <vt:lpstr>A more efficient way</vt:lpstr>
      <vt:lpstr>Example: multiplexer-based adder</vt:lpstr>
      <vt:lpstr>Multiplexer-based carry</vt:lpstr>
      <vt:lpstr>Multiplexer-based sum</vt:lpstr>
      <vt:lpstr>Dual multiplexer-based full adder</vt:lpstr>
      <vt:lpstr>Dual muxes in more detail</vt:lpstr>
      <vt:lpstr>Summary</vt:lpstr>
    </vt:vector>
  </TitlesOfParts>
  <Company>건국대학교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jongwon lee</cp:lastModifiedBy>
  <cp:revision>159</cp:revision>
  <dcterms:created xsi:type="dcterms:W3CDTF">2004-03-01T13:10:54Z</dcterms:created>
  <dcterms:modified xsi:type="dcterms:W3CDTF">2016-10-13T01:11:42Z</dcterms:modified>
</cp:coreProperties>
</file>