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181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0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5.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Synchronous Sequential Logic 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Part B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5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020F645-2157-40BA-9AB0-266F1DB3A1E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Clocks and synchronization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clock</a:t>
            </a:r>
            <a:r>
              <a:rPr lang="en-US" altLang="ko-KR" sz="1800">
                <a:ea typeface="굴림" charset="-127"/>
              </a:rPr>
              <a:t> is a special device that whose output continuously alternates between  0 and 1.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The time it takes the clock to change from 1 to 0 and back to 1 is called the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clock period</a:t>
            </a:r>
            <a:r>
              <a:rPr lang="en-US" altLang="ko-KR" sz="1800">
                <a:ea typeface="굴림" charset="-127"/>
              </a:rPr>
              <a:t>, or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clock cycle time</a:t>
            </a:r>
            <a:r>
              <a:rPr lang="en-US" altLang="ko-KR" sz="1800">
                <a:ea typeface="굴림" charset="-127"/>
              </a:rPr>
              <a:t>.</a:t>
            </a:r>
          </a:p>
          <a:p>
            <a:r>
              <a:rPr lang="en-US" altLang="ko-KR" sz="1800">
                <a:ea typeface="굴림" charset="-127"/>
              </a:rPr>
              <a:t>The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clock frequency</a:t>
            </a:r>
            <a:r>
              <a:rPr lang="en-US" altLang="ko-KR" sz="1800">
                <a:ea typeface="굴림" charset="-127"/>
              </a:rPr>
              <a:t> is the inverse of the clock period. The unit of measurement for frequency is the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hertz</a:t>
            </a:r>
            <a:r>
              <a:rPr lang="en-US" altLang="ko-KR" sz="1800">
                <a:ea typeface="굴림" charset="-127"/>
              </a:rPr>
              <a:t>.</a:t>
            </a:r>
          </a:p>
          <a:p>
            <a:r>
              <a:rPr lang="en-US" altLang="ko-KR" sz="1800">
                <a:ea typeface="굴림" charset="-127"/>
              </a:rPr>
              <a:t>Clocks are often used to synchronize circuits.</a:t>
            </a:r>
          </a:p>
          <a:p>
            <a:pPr lvl="1"/>
            <a:r>
              <a:rPr lang="en-US" altLang="ko-KR" sz="1600">
                <a:ea typeface="굴림" charset="-127"/>
              </a:rPr>
              <a:t>They generate a repeating, predictable pattern of 0s and 1s that can trigger certain events in a circuit, such as writing to a latch.</a:t>
            </a:r>
          </a:p>
          <a:p>
            <a:pPr lvl="1"/>
            <a:r>
              <a:rPr lang="en-US" altLang="ko-KR" sz="1600">
                <a:ea typeface="굴림" charset="-127"/>
              </a:rPr>
              <a:t>If several circuits share a common clock signal, they can coordinate their actions with respect to one another.</a:t>
            </a:r>
          </a:p>
          <a:p>
            <a:r>
              <a:rPr lang="en-US" altLang="ko-KR" sz="1800">
                <a:ea typeface="굴림" charset="-127"/>
              </a:rPr>
              <a:t>This is similar to how humans use real clocks for synchronization.</a:t>
            </a:r>
          </a:p>
        </p:txBody>
      </p:sp>
      <p:grpSp>
        <p:nvGrpSpPr>
          <p:cNvPr id="429060" name="Group 4"/>
          <p:cNvGrpSpPr>
            <a:grpSpLocks/>
          </p:cNvGrpSpPr>
          <p:nvPr/>
        </p:nvGrpSpPr>
        <p:grpSpPr bwMode="auto">
          <a:xfrm>
            <a:off x="1143000" y="1933575"/>
            <a:ext cx="3200400" cy="990600"/>
            <a:chOff x="2688" y="1344"/>
            <a:chExt cx="2016" cy="624"/>
          </a:xfrm>
        </p:grpSpPr>
        <p:grpSp>
          <p:nvGrpSpPr>
            <p:cNvPr id="429061" name="Group 5"/>
            <p:cNvGrpSpPr>
              <a:grpSpLocks/>
            </p:cNvGrpSpPr>
            <p:nvPr/>
          </p:nvGrpSpPr>
          <p:grpSpPr bwMode="auto">
            <a:xfrm>
              <a:off x="2784" y="1632"/>
              <a:ext cx="1920" cy="336"/>
              <a:chOff x="2784" y="1536"/>
              <a:chExt cx="1920" cy="336"/>
            </a:xfrm>
          </p:grpSpPr>
          <p:grpSp>
            <p:nvGrpSpPr>
              <p:cNvPr id="429062" name="Group 6"/>
              <p:cNvGrpSpPr>
                <a:grpSpLocks/>
              </p:cNvGrpSpPr>
              <p:nvPr/>
            </p:nvGrpSpPr>
            <p:grpSpPr bwMode="auto">
              <a:xfrm>
                <a:off x="2784" y="1728"/>
                <a:ext cx="1920" cy="144"/>
                <a:chOff x="2784" y="1728"/>
                <a:chExt cx="1920" cy="144"/>
              </a:xfrm>
            </p:grpSpPr>
            <p:grpSp>
              <p:nvGrpSpPr>
                <p:cNvPr id="429063" name="Group 7"/>
                <p:cNvGrpSpPr>
                  <a:grpSpLocks/>
                </p:cNvGrpSpPr>
                <p:nvPr/>
              </p:nvGrpSpPr>
              <p:grpSpPr bwMode="auto">
                <a:xfrm>
                  <a:off x="2784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4290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6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6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6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29068" name="Group 12"/>
                <p:cNvGrpSpPr>
                  <a:grpSpLocks/>
                </p:cNvGrpSpPr>
                <p:nvPr/>
              </p:nvGrpSpPr>
              <p:grpSpPr bwMode="auto">
                <a:xfrm>
                  <a:off x="3168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4290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29073" name="Group 17"/>
                <p:cNvGrpSpPr>
                  <a:grpSpLocks/>
                </p:cNvGrpSpPr>
                <p:nvPr/>
              </p:nvGrpSpPr>
              <p:grpSpPr bwMode="auto">
                <a:xfrm>
                  <a:off x="3552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4290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7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29078" name="Group 22"/>
                <p:cNvGrpSpPr>
                  <a:grpSpLocks/>
                </p:cNvGrpSpPr>
                <p:nvPr/>
              </p:nvGrpSpPr>
              <p:grpSpPr bwMode="auto">
                <a:xfrm>
                  <a:off x="3936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42907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29083" name="Group 27"/>
                <p:cNvGrpSpPr>
                  <a:grpSpLocks/>
                </p:cNvGrpSpPr>
                <p:nvPr/>
              </p:nvGrpSpPr>
              <p:grpSpPr bwMode="auto">
                <a:xfrm>
                  <a:off x="4320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4290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08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29088" name="Line 32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9089" name="Line 33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29090" name="Line 34"/>
            <p:cNvSpPr>
              <a:spLocks noChangeShapeType="1"/>
            </p:cNvSpPr>
            <p:nvPr/>
          </p:nvSpPr>
          <p:spPr bwMode="auto">
            <a:xfrm>
              <a:off x="2976" y="1728"/>
              <a:ext cx="3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091" name="Text Box 35"/>
            <p:cNvSpPr txBox="1">
              <a:spLocks noChangeArrowheads="1"/>
            </p:cNvSpPr>
            <p:nvPr/>
          </p:nvSpPr>
          <p:spPr bwMode="auto">
            <a:xfrm>
              <a:off x="2688" y="1344"/>
              <a:ext cx="8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0033"/>
                  </a:solidFill>
                  <a:latin typeface="Comic Sans MS" pitchFamily="66" charset="0"/>
                </a:rPr>
                <a:t>clock period</a:t>
              </a:r>
            </a:p>
          </p:txBody>
        </p:sp>
      </p:grpSp>
      <p:pic>
        <p:nvPicPr>
          <p:cNvPr id="42909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97088"/>
            <a:ext cx="12954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57FE87F-08E3-456A-8020-8CC6A19B56A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Synchronizing our example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We can use a clock to synchronize our latches with the ALU.</a:t>
            </a:r>
          </a:p>
          <a:p>
            <a:pPr lvl="1"/>
            <a:r>
              <a:rPr lang="en-US" altLang="ko-KR" sz="1600">
                <a:ea typeface="굴림" charset="-127"/>
              </a:rPr>
              <a:t>The clock signal is connected to the latch control input C.</a:t>
            </a:r>
          </a:p>
          <a:p>
            <a:pPr lvl="1"/>
            <a:r>
              <a:rPr lang="en-US" altLang="ko-KR" sz="1600">
                <a:ea typeface="굴림" charset="-127"/>
              </a:rPr>
              <a:t>The clock controls the latches. When it becomes 1, the latches will be enabled for writing.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The clock period must be set appropriately for the ALU.</a:t>
            </a:r>
          </a:p>
          <a:p>
            <a:pPr lvl="1"/>
            <a:r>
              <a:rPr lang="en-US" altLang="ko-KR" sz="1600">
                <a:ea typeface="굴림" charset="-127"/>
              </a:rPr>
              <a:t>It should not be too short. Otherwise, the latches will start writing before the ALU operation has finished.</a:t>
            </a:r>
          </a:p>
          <a:p>
            <a:pPr lvl="1"/>
            <a:r>
              <a:rPr lang="en-US" altLang="ko-KR" sz="1600">
                <a:ea typeface="굴림" charset="-127"/>
              </a:rPr>
              <a:t>It should not be too long either. Otherwise, the ALU might produce a new result that will accidentally get stored, as we saw before.</a:t>
            </a:r>
          </a:p>
          <a:p>
            <a:r>
              <a:rPr lang="en-US" altLang="ko-KR" sz="1800">
                <a:ea typeface="굴림" charset="-127"/>
              </a:rPr>
              <a:t>The faster the ALU runs, the shorter the clock period can be.</a:t>
            </a:r>
          </a:p>
        </p:txBody>
      </p:sp>
      <p:grpSp>
        <p:nvGrpSpPr>
          <p:cNvPr id="430084" name="Group 4"/>
          <p:cNvGrpSpPr>
            <a:grpSpLocks/>
          </p:cNvGrpSpPr>
          <p:nvPr/>
        </p:nvGrpSpPr>
        <p:grpSpPr bwMode="auto">
          <a:xfrm>
            <a:off x="2438400" y="2573338"/>
            <a:ext cx="4267200" cy="1503362"/>
            <a:chOff x="1680" y="912"/>
            <a:chExt cx="2688" cy="947"/>
          </a:xfrm>
        </p:grpSpPr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680" y="912"/>
              <a:ext cx="528" cy="212"/>
              <a:chOff x="1776" y="1440"/>
              <a:chExt cx="528" cy="212"/>
            </a:xfrm>
          </p:grpSpPr>
          <p:sp>
            <p:nvSpPr>
              <p:cNvPr id="430086" name="Line 6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30088" name="Group 8"/>
            <p:cNvGrpSpPr>
              <a:grpSpLocks/>
            </p:cNvGrpSpPr>
            <p:nvPr/>
          </p:nvGrpSpPr>
          <p:grpSpPr bwMode="auto">
            <a:xfrm>
              <a:off x="3600" y="1104"/>
              <a:ext cx="288" cy="432"/>
              <a:chOff x="3696" y="1056"/>
              <a:chExt cx="288" cy="432"/>
            </a:xfrm>
          </p:grpSpPr>
          <p:sp>
            <p:nvSpPr>
              <p:cNvPr id="430089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90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91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092" name="Group 12"/>
            <p:cNvGrpSpPr>
              <a:grpSpLocks/>
            </p:cNvGrpSpPr>
            <p:nvPr/>
          </p:nvGrpSpPr>
          <p:grpSpPr bwMode="auto">
            <a:xfrm>
              <a:off x="1920" y="1200"/>
              <a:ext cx="288" cy="432"/>
              <a:chOff x="1440" y="2112"/>
              <a:chExt cx="288" cy="432"/>
            </a:xfrm>
          </p:grpSpPr>
          <p:sp>
            <p:nvSpPr>
              <p:cNvPr id="430093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94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95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30096" name="Group 16"/>
            <p:cNvGrpSpPr>
              <a:grpSpLocks/>
            </p:cNvGrpSpPr>
            <p:nvPr/>
          </p:nvGrpSpPr>
          <p:grpSpPr bwMode="auto">
            <a:xfrm>
              <a:off x="2208" y="912"/>
              <a:ext cx="1403" cy="404"/>
              <a:chOff x="2448" y="3120"/>
              <a:chExt cx="1403" cy="404"/>
            </a:xfrm>
          </p:grpSpPr>
          <p:sp>
            <p:nvSpPr>
              <p:cNvPr id="430097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30098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099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30100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30101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30102" name="Group 22"/>
            <p:cNvGrpSpPr>
              <a:grpSpLocks/>
            </p:cNvGrpSpPr>
            <p:nvPr/>
          </p:nvGrpSpPr>
          <p:grpSpPr bwMode="auto">
            <a:xfrm>
              <a:off x="2208" y="1440"/>
              <a:ext cx="1408" cy="404"/>
              <a:chOff x="2304" y="1392"/>
              <a:chExt cx="1408" cy="404"/>
            </a:xfrm>
          </p:grpSpPr>
          <p:sp>
            <p:nvSpPr>
              <p:cNvPr id="430103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30104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105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30106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30107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30108" name="Group 28"/>
            <p:cNvGrpSpPr>
              <a:grpSpLocks/>
            </p:cNvGrpSpPr>
            <p:nvPr/>
          </p:nvGrpSpPr>
          <p:grpSpPr bwMode="auto">
            <a:xfrm>
              <a:off x="3600" y="1632"/>
              <a:ext cx="768" cy="227"/>
              <a:chOff x="3600" y="1632"/>
              <a:chExt cx="768" cy="227"/>
            </a:xfrm>
          </p:grpSpPr>
          <p:sp>
            <p:nvSpPr>
              <p:cNvPr id="430109" name="Line 29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aphicFrame>
            <p:nvGraphicFramePr>
              <p:cNvPr id="430110" name="Object 30"/>
              <p:cNvGraphicFramePr>
                <a:graphicFrameLocks noChangeAspect="1"/>
              </p:cNvGraphicFramePr>
              <p:nvPr/>
            </p:nvGraphicFramePr>
            <p:xfrm>
              <a:off x="3888" y="1632"/>
              <a:ext cx="48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28" name="Bitmap Image" r:id="rId3" imgW="762106" imgH="361809" progId="Paint.Picture">
                      <p:embed/>
                    </p:oleObj>
                  </mc:Choice>
                  <mc:Fallback>
                    <p:oleObj name="Bitmap Image" r:id="rId3" imgW="762106" imgH="36180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632"/>
                            <a:ext cx="48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accent2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9242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F7D7A06-7FDA-4C46-8E82-7F246B3805A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The second issue was how to enable a latch for just an instant.</a:t>
            </a:r>
          </a:p>
          <a:p>
            <a:r>
              <a:rPr lang="en-US" altLang="ko-KR" sz="2000" dirty="0">
                <a:ea typeface="굴림" charset="-127"/>
              </a:rPr>
              <a:t>Here is the internal structure of a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D flip-flop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flip-flop inputs are C and D, and the outputs are Q and Q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D latch on the left is the </a:t>
            </a: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master</a:t>
            </a:r>
            <a:r>
              <a:rPr lang="en-US" altLang="ko-KR" sz="1800" dirty="0">
                <a:ea typeface="굴림" charset="-127"/>
              </a:rPr>
              <a:t>, while the SR latch on the right is called the </a:t>
            </a: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slave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Note the layout here.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flip-flop input D is connected directly to the master latch.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master latch output goes to the slave.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flip-flop outputs come directly from the slave latch.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Flip-flops</a:t>
            </a:r>
          </a:p>
        </p:txBody>
      </p:sp>
      <p:grpSp>
        <p:nvGrpSpPr>
          <p:cNvPr id="431108" name="Group 4"/>
          <p:cNvGrpSpPr>
            <a:grpSpLocks/>
          </p:cNvGrpSpPr>
          <p:nvPr/>
        </p:nvGrpSpPr>
        <p:grpSpPr bwMode="auto">
          <a:xfrm>
            <a:off x="2057400" y="3068960"/>
            <a:ext cx="5002213" cy="1524000"/>
            <a:chOff x="1296" y="1296"/>
            <a:chExt cx="3151" cy="960"/>
          </a:xfrm>
        </p:grpSpPr>
        <p:graphicFrame>
          <p:nvGraphicFramePr>
            <p:cNvPr id="431109" name="Object 5"/>
            <p:cNvGraphicFramePr>
              <a:graphicFrameLocks noChangeAspect="1"/>
            </p:cNvGraphicFramePr>
            <p:nvPr/>
          </p:nvGraphicFramePr>
          <p:xfrm>
            <a:off x="1296" y="1296"/>
            <a:ext cx="315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2" name="Bitmap Image" r:id="rId3" imgW="5001323" imgH="1448002" progId="Paint.Picture">
                    <p:embed/>
                  </p:oleObj>
                </mc:Choice>
                <mc:Fallback>
                  <p:oleObj name="Bitmap Image" r:id="rId3" imgW="5001323" imgH="1448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96"/>
                          <a:ext cx="315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10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7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0B5CBDB-0484-4DF5-B3E8-EBE5CC061ED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The D flip-flop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control input C enables </a:t>
            </a:r>
            <a:r>
              <a:rPr lang="en-US" altLang="ko-KR" sz="2000" i="1" dirty="0">
                <a:ea typeface="굴림" charset="-127"/>
              </a:rPr>
              <a:t>either</a:t>
            </a:r>
            <a:r>
              <a:rPr lang="en-US" altLang="ko-KR" sz="2000" dirty="0">
                <a:ea typeface="굴림" charset="-127"/>
              </a:rPr>
              <a:t> the D latch or the SR latch, but not both.</a:t>
            </a:r>
          </a:p>
          <a:p>
            <a:r>
              <a:rPr lang="en-US" altLang="ko-KR" sz="2000" dirty="0">
                <a:ea typeface="굴림" charset="-127"/>
              </a:rPr>
              <a:t>When C = 0: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master latch is enabled, and it monitors the flip-flop input D. Whenever D changes, the master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s output changes too.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slave is disabled, so the D latch output has no effect on it. Thus, the slave just maintains the flip-flop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s current state.</a:t>
            </a: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flip-flops when C=0</a:t>
            </a:r>
          </a:p>
        </p:txBody>
      </p:sp>
      <p:grpSp>
        <p:nvGrpSpPr>
          <p:cNvPr id="432132" name="Group 4"/>
          <p:cNvGrpSpPr>
            <a:grpSpLocks/>
          </p:cNvGrpSpPr>
          <p:nvPr/>
        </p:nvGrpSpPr>
        <p:grpSpPr bwMode="auto">
          <a:xfrm>
            <a:off x="2090738" y="1341438"/>
            <a:ext cx="5002212" cy="1524000"/>
            <a:chOff x="1296" y="864"/>
            <a:chExt cx="3151" cy="960"/>
          </a:xfrm>
        </p:grpSpPr>
        <p:graphicFrame>
          <p:nvGraphicFramePr>
            <p:cNvPr id="432133" name="Object 5"/>
            <p:cNvGraphicFramePr>
              <a:graphicFrameLocks noChangeAspect="1"/>
            </p:cNvGraphicFramePr>
            <p:nvPr/>
          </p:nvGraphicFramePr>
          <p:xfrm>
            <a:off x="1296" y="864"/>
            <a:ext cx="315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6" name="Bitmap Image" r:id="rId3" imgW="5001323" imgH="1448002" progId="Paint.Picture">
                    <p:embed/>
                  </p:oleObj>
                </mc:Choice>
                <mc:Fallback>
                  <p:oleObj name="Bitmap Image" r:id="rId3" imgW="5001323" imgH="1448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64"/>
                          <a:ext cx="315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34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9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4B93D6A-6B7B-450A-8A2C-44EA6176EA53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flip-flops when C=1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 i="1">
                <a:ea typeface="굴림" charset="-127"/>
              </a:rPr>
              <a:t>As soon as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i="1">
                <a:ea typeface="굴림" charset="-127"/>
              </a:rPr>
              <a:t>C becomes 1,</a:t>
            </a:r>
            <a:endParaRPr lang="en-US" altLang="ko-KR" sz="2000">
              <a:ea typeface="굴림" charset="-127"/>
            </a:endParaRPr>
          </a:p>
          <a:p>
            <a:pPr lvl="1"/>
            <a:r>
              <a:rPr lang="en-US" altLang="ko-KR" sz="1800">
                <a:ea typeface="굴림" charset="-127"/>
              </a:rPr>
              <a:t>The master is disabled. Its output will be the </a:t>
            </a:r>
            <a:r>
              <a:rPr lang="en-US" altLang="ko-KR" sz="1800" i="1">
                <a:ea typeface="굴림" charset="-127"/>
              </a:rPr>
              <a:t>last</a:t>
            </a:r>
            <a:r>
              <a:rPr lang="en-US" altLang="ko-KR" sz="1800">
                <a:ea typeface="굴림" charset="-127"/>
              </a:rPr>
              <a:t> D input value seen just before C became 1.</a:t>
            </a:r>
          </a:p>
          <a:p>
            <a:pPr lvl="1"/>
            <a:r>
              <a:rPr lang="en-US" altLang="ko-KR" sz="1800">
                <a:ea typeface="굴림" charset="-127"/>
              </a:rPr>
              <a:t>Any subsequent changes to the D input while C = 1 have no effect on the master latch, which is now disabled.</a:t>
            </a:r>
          </a:p>
          <a:p>
            <a:pPr lvl="1"/>
            <a:r>
              <a:rPr lang="en-US" altLang="ko-KR" sz="1800">
                <a:ea typeface="굴림" charset="-127"/>
              </a:rPr>
              <a:t>The slave latch is enabled. Its state changes to reflect the master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output, which again is the D input value from right when C became 1.</a:t>
            </a:r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2090738" y="1341438"/>
            <a:ext cx="5002212" cy="1524000"/>
            <a:chOff x="1296" y="864"/>
            <a:chExt cx="3151" cy="960"/>
          </a:xfrm>
        </p:grpSpPr>
        <p:graphicFrame>
          <p:nvGraphicFramePr>
            <p:cNvPr id="433157" name="Object 5"/>
            <p:cNvGraphicFramePr>
              <a:graphicFrameLocks noChangeAspect="1"/>
            </p:cNvGraphicFramePr>
            <p:nvPr/>
          </p:nvGraphicFramePr>
          <p:xfrm>
            <a:off x="1296" y="864"/>
            <a:ext cx="315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Bitmap Image" r:id="rId3" imgW="5001323" imgH="1448002" progId="Paint.Picture">
                    <p:embed/>
                  </p:oleObj>
                </mc:Choice>
                <mc:Fallback>
                  <p:oleObj name="Bitmap Image" r:id="rId3" imgW="5001323" imgH="1448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64"/>
                          <a:ext cx="315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7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B5A6969-D2A1-42C9-B178-B72B268086F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Positive edge triggering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 i="1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This is called 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positive edge-triggered </a:t>
            </a:r>
            <a:r>
              <a:rPr lang="en-US" altLang="ko-KR" sz="1800">
                <a:ea typeface="굴림" charset="-127"/>
              </a:rPr>
              <a:t>flip-flop.</a:t>
            </a:r>
          </a:p>
          <a:p>
            <a:pPr lvl="1"/>
            <a:r>
              <a:rPr lang="en-US" altLang="ko-KR" sz="1600">
                <a:ea typeface="굴림" charset="-127"/>
              </a:rPr>
              <a:t>The flip-flop output Q changes </a:t>
            </a:r>
            <a:r>
              <a:rPr lang="en-US" altLang="ko-KR" sz="1600" i="1">
                <a:ea typeface="굴림" charset="-127"/>
              </a:rPr>
              <a:t>only</a:t>
            </a:r>
            <a:r>
              <a:rPr lang="en-US" altLang="ko-KR" sz="1600">
                <a:ea typeface="굴림" charset="-127"/>
              </a:rPr>
              <a:t> after the positive edge of C.</a:t>
            </a:r>
          </a:p>
          <a:p>
            <a:pPr lvl="1"/>
            <a:r>
              <a:rPr lang="en-US" altLang="ko-KR" sz="1600">
                <a:ea typeface="굴림" charset="-127"/>
              </a:rPr>
              <a:t>The change is based on the flip-flop input values that were present right at the positive edge of the clock signal.</a:t>
            </a:r>
          </a:p>
          <a:p>
            <a:r>
              <a:rPr lang="en-US" altLang="ko-KR" sz="1800">
                <a:ea typeface="굴림" charset="-127"/>
              </a:rPr>
              <a:t>The D flip-flop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behavior is similar to that of a D latch except for the positive edge-triggered nature, which is not explicit in this table.</a:t>
            </a:r>
          </a:p>
        </p:txBody>
      </p:sp>
      <p:grpSp>
        <p:nvGrpSpPr>
          <p:cNvPr id="434180" name="Group 4"/>
          <p:cNvGrpSpPr>
            <a:grpSpLocks/>
          </p:cNvGrpSpPr>
          <p:nvPr/>
        </p:nvGrpSpPr>
        <p:grpSpPr bwMode="auto">
          <a:xfrm>
            <a:off x="914400" y="1328738"/>
            <a:ext cx="5002213" cy="1524000"/>
            <a:chOff x="1296" y="864"/>
            <a:chExt cx="3151" cy="960"/>
          </a:xfrm>
        </p:grpSpPr>
        <p:graphicFrame>
          <p:nvGraphicFramePr>
            <p:cNvPr id="434181" name="Object 5"/>
            <p:cNvGraphicFramePr>
              <a:graphicFrameLocks noChangeAspect="1"/>
            </p:cNvGraphicFramePr>
            <p:nvPr/>
          </p:nvGraphicFramePr>
          <p:xfrm>
            <a:off x="1296" y="864"/>
            <a:ext cx="315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8" name="Bitmap Image" r:id="rId3" imgW="5001323" imgH="1448002" progId="Paint.Picture">
                    <p:embed/>
                  </p:oleObj>
                </mc:Choice>
                <mc:Fallback>
                  <p:oleObj name="Bitmap Image" r:id="rId3" imgW="5001323" imgH="144800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64"/>
                          <a:ext cx="315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2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3429000" y="5030788"/>
          <a:ext cx="2308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Document" r:id="rId5" imgW="2319120" imgH="1421640" progId="Word.Document.8">
                  <p:embed/>
                </p:oleObj>
              </mc:Choice>
              <mc:Fallback>
                <p:oleObj name="Document" r:id="rId5" imgW="2319120" imgH="1421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30788"/>
                        <a:ext cx="23082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6781800" y="1404938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Bitmap Image" r:id="rId7" imgW="1380952" imgH="1123810" progId="Paint.Picture">
                  <p:embed/>
                </p:oleObj>
              </mc:Choice>
              <mc:Fallback>
                <p:oleObj name="Bitmap Image" r:id="rId7" imgW="1380952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04938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4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0954727-C52F-4E73-B610-5A5464C064B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 Response in Latch and Flip-Flop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Latch: level sensitive (a)</a:t>
            </a:r>
          </a:p>
          <a:p>
            <a:r>
              <a:rPr lang="en-US" altLang="ko-KR">
                <a:ea typeface="굴림" charset="-127"/>
              </a:rPr>
              <a:t>Flip-flop: edge sensitive (b) and (c)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59025"/>
            <a:ext cx="61071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5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3698875"/>
            <a:ext cx="6115050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52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4903788"/>
            <a:ext cx="6080125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1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3AD6AD0-572E-4F9D-9CFB-F89721729FE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Edge-Triggered D Flip-Flop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3 SR Latches</a:t>
            </a:r>
          </a:p>
        </p:txBody>
      </p:sp>
      <p:pic>
        <p:nvPicPr>
          <p:cNvPr id="436228" name="Picture 4" descr="AACFLQ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4864"/>
            <a:ext cx="4392612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6229" name="Picture 5" descr="AACFLQ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54164"/>
            <a:ext cx="3859213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87E867C-1682-4E2F-AEC1-B52BFA10373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Direct inputs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One last thing to worry about</a:t>
            </a:r>
            <a:r>
              <a:rPr lang="en-US" altLang="ko-KR" sz="1800">
                <a:latin typeface="Comic Sans MS"/>
                <a:ea typeface="굴림" charset="-127"/>
              </a:rPr>
              <a:t>…</a:t>
            </a:r>
            <a:r>
              <a:rPr lang="en-US" altLang="ko-KR" sz="1800">
                <a:ea typeface="굴림" charset="-127"/>
              </a:rPr>
              <a:t> what is the starting value of Q?</a:t>
            </a:r>
          </a:p>
          <a:p>
            <a:r>
              <a:rPr lang="en-US" altLang="ko-KR" sz="1800">
                <a:ea typeface="굴림" charset="-127"/>
              </a:rPr>
              <a:t>We could set the initial value synchronously, at the next positive clock edge, but this actually makes circuit design more difficult.</a:t>
            </a:r>
          </a:p>
          <a:p>
            <a:r>
              <a:rPr lang="en-US" altLang="ko-KR" sz="1800">
                <a:ea typeface="굴림" charset="-127"/>
              </a:rPr>
              <a:t>Instead, most flip-flops provide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direct</a:t>
            </a:r>
            <a:r>
              <a:rPr lang="en-US" altLang="ko-KR" sz="1800">
                <a:ea typeface="굴림" charset="-127"/>
              </a:rPr>
              <a:t>, or asynchronous, inputs that let you immediately set or clear the state.</a:t>
            </a:r>
          </a:p>
          <a:p>
            <a:pPr lvl="1"/>
            <a:r>
              <a:rPr lang="en-US" altLang="ko-KR" sz="1600">
                <a:ea typeface="굴림" charset="-127"/>
              </a:rPr>
              <a:t>You would </a:t>
            </a:r>
            <a:r>
              <a:rPr lang="en-US" altLang="ko-KR" sz="1600">
                <a:latin typeface="Comic Sans MS"/>
                <a:ea typeface="굴림" charset="-127"/>
              </a:rPr>
              <a:t>“</a:t>
            </a:r>
            <a:r>
              <a:rPr lang="en-US" altLang="ko-KR" sz="1600">
                <a:ea typeface="굴림" charset="-127"/>
              </a:rPr>
              <a:t>reset</a:t>
            </a:r>
            <a:r>
              <a:rPr lang="en-US" altLang="ko-KR" sz="1600">
                <a:latin typeface="Comic Sans MS"/>
                <a:ea typeface="굴림" charset="-127"/>
              </a:rPr>
              <a:t>”</a:t>
            </a:r>
            <a:r>
              <a:rPr lang="en-US" altLang="ko-KR" sz="1600">
                <a:ea typeface="굴림" charset="-127"/>
              </a:rPr>
              <a:t> the circuit once, to initialize the flip-flops.</a:t>
            </a:r>
          </a:p>
          <a:p>
            <a:pPr lvl="1"/>
            <a:r>
              <a:rPr lang="en-US" altLang="ko-KR" sz="1600">
                <a:ea typeface="굴림" charset="-127"/>
              </a:rPr>
              <a:t>The circuit would then begin its regular, synchronous operation.</a:t>
            </a:r>
          </a:p>
          <a:p>
            <a:r>
              <a:rPr lang="en-US" altLang="ko-KR" sz="1800">
                <a:ea typeface="굴림" charset="-127"/>
              </a:rPr>
              <a:t>Here is a D flip-flop with active-low direct inputs.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990600" y="4151313"/>
          <a:ext cx="1152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Bitmap Image" r:id="rId3" imgW="1152381" imgH="1886213" progId="Paint.Picture">
                  <p:embed/>
                </p:oleObj>
              </mc:Choice>
              <mc:Fallback>
                <p:oleObj name="Bitmap Image" r:id="rId3" imgW="1152381" imgH="188621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51313"/>
                        <a:ext cx="115252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2514600" y="3998913"/>
          <a:ext cx="3392488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5" imgW="3401640" imgH="2309400" progId="Word.Document.8">
                  <p:embed/>
                </p:oleObj>
              </mc:Choice>
              <mc:Fallback>
                <p:oleObj name="Document" r:id="rId5" imgW="3401640" imgH="2309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98913"/>
                        <a:ext cx="3392488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4" name="AutoShape 6"/>
          <p:cNvSpPr>
            <a:spLocks/>
          </p:cNvSpPr>
          <p:nvPr/>
        </p:nvSpPr>
        <p:spPr bwMode="auto">
          <a:xfrm>
            <a:off x="5867400" y="4608513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7255" name="AutoShape 7"/>
          <p:cNvSpPr>
            <a:spLocks/>
          </p:cNvSpPr>
          <p:nvPr/>
        </p:nvSpPr>
        <p:spPr bwMode="auto">
          <a:xfrm>
            <a:off x="5867400" y="521811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6096000" y="4608513"/>
            <a:ext cx="2606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ko-KR" sz="1600">
                <a:latin typeface="Comic Sans MS" pitchFamily="66" charset="0"/>
              </a:rPr>
              <a:t>Direct inputs to set or reset the flip-flop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6080125" y="5207000"/>
            <a:ext cx="2301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ko-KR" sz="1600">
                <a:latin typeface="Comic Sans MS" pitchFamily="66" charset="0"/>
              </a:rPr>
              <a:t>S’R’ = 11 for “normal” operation of the D flip-flop</a:t>
            </a:r>
          </a:p>
        </p:txBody>
      </p:sp>
    </p:spTree>
    <p:extLst>
      <p:ext uri="{BB962C8B-B14F-4D97-AF65-F5344CB8AC3E}">
        <p14:creationId xmlns:p14="http://schemas.microsoft.com/office/powerpoint/2010/main" val="20048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CC36078-D578-4179-9B5E-F97D69D7DE9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We can use the flip-flops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direct inputs to initialize them to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0000</a:t>
            </a:r>
            <a:r>
              <a:rPr lang="en-US" altLang="ko-KR" sz="1800">
                <a:ea typeface="굴림" charset="-127"/>
              </a:rPr>
              <a:t>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During the clock cycle, the ALU outputs </a:t>
            </a:r>
            <a:r>
              <a:rPr lang="en-US" altLang="ko-KR" sz="1800">
                <a:solidFill>
                  <a:srgbClr val="FF33CC"/>
                </a:solidFill>
                <a:ea typeface="굴림" charset="-127"/>
              </a:rPr>
              <a:t>0001</a:t>
            </a:r>
            <a:r>
              <a:rPr lang="en-US" altLang="ko-KR" sz="1800">
                <a:ea typeface="굴림" charset="-127"/>
              </a:rPr>
              <a:t>, but this does not affect the flip-flops yet.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Our example with flip-flops</a:t>
            </a:r>
          </a:p>
        </p:txBody>
      </p:sp>
      <p:grpSp>
        <p:nvGrpSpPr>
          <p:cNvPr id="438276" name="Group 4"/>
          <p:cNvGrpSpPr>
            <a:grpSpLocks/>
          </p:cNvGrpSpPr>
          <p:nvPr/>
        </p:nvGrpSpPr>
        <p:grpSpPr bwMode="auto">
          <a:xfrm>
            <a:off x="990600" y="1709738"/>
            <a:ext cx="4572000" cy="1503362"/>
            <a:chOff x="1344" y="864"/>
            <a:chExt cx="2880" cy="947"/>
          </a:xfrm>
        </p:grpSpPr>
        <p:grpSp>
          <p:nvGrpSpPr>
            <p:cNvPr id="438277" name="Group 5"/>
            <p:cNvGrpSpPr>
              <a:grpSpLocks/>
            </p:cNvGrpSpPr>
            <p:nvPr/>
          </p:nvGrpSpPr>
          <p:grpSpPr bwMode="auto">
            <a:xfrm>
              <a:off x="1536" y="864"/>
              <a:ext cx="2688" cy="947"/>
              <a:chOff x="1680" y="912"/>
              <a:chExt cx="2688" cy="947"/>
            </a:xfrm>
          </p:grpSpPr>
          <p:grpSp>
            <p:nvGrpSpPr>
              <p:cNvPr id="438278" name="Group 6"/>
              <p:cNvGrpSpPr>
                <a:grpSpLocks/>
              </p:cNvGrpSpPr>
              <p:nvPr/>
            </p:nvGrpSpPr>
            <p:grpSpPr bwMode="auto">
              <a:xfrm>
                <a:off x="1680" y="912"/>
                <a:ext cx="528" cy="212"/>
                <a:chOff x="1776" y="1440"/>
                <a:chExt cx="528" cy="212"/>
              </a:xfrm>
            </p:grpSpPr>
            <p:sp>
              <p:nvSpPr>
                <p:cNvPr id="438279" name="Line 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76" y="1440"/>
                  <a:ext cx="2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+1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281" name="Group 9"/>
              <p:cNvGrpSpPr>
                <a:grpSpLocks/>
              </p:cNvGrpSpPr>
              <p:nvPr/>
            </p:nvGrpSpPr>
            <p:grpSpPr bwMode="auto">
              <a:xfrm>
                <a:off x="3600" y="1104"/>
                <a:ext cx="288" cy="432"/>
                <a:chOff x="3696" y="1056"/>
                <a:chExt cx="288" cy="432"/>
              </a:xfrm>
            </p:grpSpPr>
            <p:sp>
              <p:nvSpPr>
                <p:cNvPr id="438282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148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83" name="Line 11"/>
                <p:cNvSpPr>
                  <a:spLocks noChangeShapeType="1"/>
                </p:cNvSpPr>
                <p:nvPr/>
              </p:nvSpPr>
              <p:spPr bwMode="auto">
                <a:xfrm>
                  <a:off x="3984" y="105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84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05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8285" name="Group 13"/>
              <p:cNvGrpSpPr>
                <a:grpSpLocks/>
              </p:cNvGrpSpPr>
              <p:nvPr/>
            </p:nvGrpSpPr>
            <p:grpSpPr bwMode="auto">
              <a:xfrm>
                <a:off x="1920" y="1200"/>
                <a:ext cx="288" cy="432"/>
                <a:chOff x="1440" y="2112"/>
                <a:chExt cx="288" cy="432"/>
              </a:xfrm>
            </p:grpSpPr>
            <p:sp>
              <p:nvSpPr>
                <p:cNvPr id="438286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87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88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8289" name="Group 17"/>
              <p:cNvGrpSpPr>
                <a:grpSpLocks/>
              </p:cNvGrpSpPr>
              <p:nvPr/>
            </p:nvGrpSpPr>
            <p:grpSpPr bwMode="auto">
              <a:xfrm>
                <a:off x="2208" y="912"/>
                <a:ext cx="1403" cy="404"/>
                <a:chOff x="2448" y="3120"/>
                <a:chExt cx="1403" cy="404"/>
              </a:xfrm>
            </p:grpSpPr>
            <p:sp>
              <p:nvSpPr>
                <p:cNvPr id="4382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4382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8" y="3120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48" y="3120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S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2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20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X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2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2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G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295" name="Group 23"/>
              <p:cNvGrpSpPr>
                <a:grpSpLocks/>
              </p:cNvGrpSpPr>
              <p:nvPr/>
            </p:nvGrpSpPr>
            <p:grpSpPr bwMode="auto">
              <a:xfrm>
                <a:off x="2208" y="1440"/>
                <a:ext cx="1408" cy="404"/>
                <a:chOff x="2304" y="1392"/>
                <a:chExt cx="1408" cy="404"/>
              </a:xfrm>
            </p:grpSpPr>
            <p:sp>
              <p:nvSpPr>
                <p:cNvPr id="4382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00" y="148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Flip-flops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38297" name="Rectangle 25"/>
                <p:cNvSpPr>
                  <a:spLocks noChangeArrowheads="1"/>
                </p:cNvSpPr>
                <p:nvPr/>
              </p:nvSpPr>
              <p:spPr bwMode="auto">
                <a:xfrm>
                  <a:off x="2304" y="139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29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04" y="1392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D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29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04" y="1488"/>
                  <a:ext cx="2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Q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3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04" y="1584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C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301" name="Group 29"/>
              <p:cNvGrpSpPr>
                <a:grpSpLocks/>
              </p:cNvGrpSpPr>
              <p:nvPr/>
            </p:nvGrpSpPr>
            <p:grpSpPr bwMode="auto">
              <a:xfrm>
                <a:off x="3600" y="1632"/>
                <a:ext cx="768" cy="227"/>
                <a:chOff x="3600" y="1632"/>
                <a:chExt cx="768" cy="227"/>
              </a:xfrm>
            </p:grpSpPr>
            <p:sp>
              <p:nvSpPr>
                <p:cNvPr id="438302" name="Line 30"/>
                <p:cNvSpPr>
                  <a:spLocks noChangeShapeType="1"/>
                </p:cNvSpPr>
                <p:nvPr/>
              </p:nvSpPr>
              <p:spPr bwMode="auto">
                <a:xfrm>
                  <a:off x="3600" y="172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aphicFrame>
              <p:nvGraphicFramePr>
                <p:cNvPr id="438303" name="Object 31"/>
                <p:cNvGraphicFramePr>
                  <a:graphicFrameLocks noChangeAspect="1"/>
                </p:cNvGraphicFramePr>
                <p:nvPr/>
              </p:nvGraphicFramePr>
              <p:xfrm>
                <a:off x="3888" y="1632"/>
                <a:ext cx="480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374" name="Bitmap Image" r:id="rId3" imgW="762106" imgH="361809" progId="Paint.Picture">
                        <p:embed/>
                      </p:oleObj>
                    </mc:Choice>
                    <mc:Fallback>
                      <p:oleObj name="Bitmap Image" r:id="rId3" imgW="762106" imgH="361809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1632"/>
                              <a:ext cx="480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chemeClr val="accent2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1344" y="1248"/>
              <a:ext cx="4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0000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38305" name="Text Box 33"/>
            <p:cNvSpPr txBox="1">
              <a:spLocks noChangeArrowheads="1"/>
            </p:cNvSpPr>
            <p:nvPr/>
          </p:nvSpPr>
          <p:spPr bwMode="auto">
            <a:xfrm>
              <a:off x="3744" y="1168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endParaRPr lang="ko-KR" altLang="ko-KR" sz="1400">
                <a:latin typeface="Comic Sans MS" pitchFamily="66" charset="0"/>
              </a:endParaRPr>
            </a:p>
          </p:txBody>
        </p:sp>
      </p:grpSp>
      <p:grpSp>
        <p:nvGrpSpPr>
          <p:cNvPr id="438306" name="Group 34"/>
          <p:cNvGrpSpPr>
            <a:grpSpLocks/>
          </p:cNvGrpSpPr>
          <p:nvPr/>
        </p:nvGrpSpPr>
        <p:grpSpPr bwMode="auto">
          <a:xfrm>
            <a:off x="990600" y="4373563"/>
            <a:ext cx="4572000" cy="1503362"/>
            <a:chOff x="1344" y="864"/>
            <a:chExt cx="2880" cy="947"/>
          </a:xfrm>
        </p:grpSpPr>
        <p:grpSp>
          <p:nvGrpSpPr>
            <p:cNvPr id="438307" name="Group 35"/>
            <p:cNvGrpSpPr>
              <a:grpSpLocks/>
            </p:cNvGrpSpPr>
            <p:nvPr/>
          </p:nvGrpSpPr>
          <p:grpSpPr bwMode="auto">
            <a:xfrm>
              <a:off x="1536" y="864"/>
              <a:ext cx="2688" cy="947"/>
              <a:chOff x="1680" y="912"/>
              <a:chExt cx="2688" cy="947"/>
            </a:xfrm>
          </p:grpSpPr>
          <p:grpSp>
            <p:nvGrpSpPr>
              <p:cNvPr id="438308" name="Group 36"/>
              <p:cNvGrpSpPr>
                <a:grpSpLocks/>
              </p:cNvGrpSpPr>
              <p:nvPr/>
            </p:nvGrpSpPr>
            <p:grpSpPr bwMode="auto">
              <a:xfrm>
                <a:off x="1680" y="912"/>
                <a:ext cx="528" cy="212"/>
                <a:chOff x="1776" y="1440"/>
                <a:chExt cx="528" cy="212"/>
              </a:xfrm>
            </p:grpSpPr>
            <p:sp>
              <p:nvSpPr>
                <p:cNvPr id="43830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76" y="1440"/>
                  <a:ext cx="2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+1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311" name="Group 39"/>
              <p:cNvGrpSpPr>
                <a:grpSpLocks/>
              </p:cNvGrpSpPr>
              <p:nvPr/>
            </p:nvGrpSpPr>
            <p:grpSpPr bwMode="auto">
              <a:xfrm>
                <a:off x="3600" y="1104"/>
                <a:ext cx="288" cy="432"/>
                <a:chOff x="3696" y="1056"/>
                <a:chExt cx="288" cy="432"/>
              </a:xfrm>
            </p:grpSpPr>
            <p:sp>
              <p:nvSpPr>
                <p:cNvPr id="438312" name="Line 40"/>
                <p:cNvSpPr>
                  <a:spLocks noChangeShapeType="1"/>
                </p:cNvSpPr>
                <p:nvPr/>
              </p:nvSpPr>
              <p:spPr bwMode="auto">
                <a:xfrm>
                  <a:off x="3696" y="148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13" name="Line 41"/>
                <p:cNvSpPr>
                  <a:spLocks noChangeShapeType="1"/>
                </p:cNvSpPr>
                <p:nvPr/>
              </p:nvSpPr>
              <p:spPr bwMode="auto">
                <a:xfrm>
                  <a:off x="3984" y="105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14" name="Line 42"/>
                <p:cNvSpPr>
                  <a:spLocks noChangeShapeType="1"/>
                </p:cNvSpPr>
                <p:nvPr/>
              </p:nvSpPr>
              <p:spPr bwMode="auto">
                <a:xfrm>
                  <a:off x="3696" y="105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8315" name="Group 43"/>
              <p:cNvGrpSpPr>
                <a:grpSpLocks/>
              </p:cNvGrpSpPr>
              <p:nvPr/>
            </p:nvGrpSpPr>
            <p:grpSpPr bwMode="auto">
              <a:xfrm>
                <a:off x="1920" y="1200"/>
                <a:ext cx="288" cy="432"/>
                <a:chOff x="1440" y="2112"/>
                <a:chExt cx="288" cy="432"/>
              </a:xfrm>
            </p:grpSpPr>
            <p:sp>
              <p:nvSpPr>
                <p:cNvPr id="438316" name="Line 44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17" name="Line 45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18" name="Line 46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8319" name="Group 47"/>
              <p:cNvGrpSpPr>
                <a:grpSpLocks/>
              </p:cNvGrpSpPr>
              <p:nvPr/>
            </p:nvGrpSpPr>
            <p:grpSpPr bwMode="auto">
              <a:xfrm>
                <a:off x="2208" y="912"/>
                <a:ext cx="1403" cy="404"/>
                <a:chOff x="2448" y="3120"/>
                <a:chExt cx="1403" cy="404"/>
              </a:xfrm>
            </p:grpSpPr>
            <p:sp>
              <p:nvSpPr>
                <p:cNvPr id="438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2448" y="3120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48" y="3120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S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32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20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X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32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2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G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325" name="Group 53"/>
              <p:cNvGrpSpPr>
                <a:grpSpLocks/>
              </p:cNvGrpSpPr>
              <p:nvPr/>
            </p:nvGrpSpPr>
            <p:grpSpPr bwMode="auto">
              <a:xfrm>
                <a:off x="2208" y="1440"/>
                <a:ext cx="1408" cy="404"/>
                <a:chOff x="2304" y="1392"/>
                <a:chExt cx="1408" cy="404"/>
              </a:xfrm>
            </p:grpSpPr>
            <p:sp>
              <p:nvSpPr>
                <p:cNvPr id="43832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400" y="148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Flip-flops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38327" name="Rectangle 55"/>
                <p:cNvSpPr>
                  <a:spLocks noChangeArrowheads="1"/>
                </p:cNvSpPr>
                <p:nvPr/>
              </p:nvSpPr>
              <p:spPr bwMode="auto">
                <a:xfrm>
                  <a:off x="2304" y="139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3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504" y="1392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D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32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304" y="1488"/>
                  <a:ext cx="2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Q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833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04" y="1584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C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331" name="Group 59"/>
              <p:cNvGrpSpPr>
                <a:grpSpLocks/>
              </p:cNvGrpSpPr>
              <p:nvPr/>
            </p:nvGrpSpPr>
            <p:grpSpPr bwMode="auto">
              <a:xfrm>
                <a:off x="3600" y="1632"/>
                <a:ext cx="768" cy="227"/>
                <a:chOff x="3600" y="1632"/>
                <a:chExt cx="768" cy="227"/>
              </a:xfrm>
            </p:grpSpPr>
            <p:sp>
              <p:nvSpPr>
                <p:cNvPr id="438332" name="Line 60"/>
                <p:cNvSpPr>
                  <a:spLocks noChangeShapeType="1"/>
                </p:cNvSpPr>
                <p:nvPr/>
              </p:nvSpPr>
              <p:spPr bwMode="auto">
                <a:xfrm>
                  <a:off x="3600" y="172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aphicFrame>
              <p:nvGraphicFramePr>
                <p:cNvPr id="438333" name="Object 61"/>
                <p:cNvGraphicFramePr>
                  <a:graphicFrameLocks noChangeAspect="1"/>
                </p:cNvGraphicFramePr>
                <p:nvPr/>
              </p:nvGraphicFramePr>
              <p:xfrm>
                <a:off x="3888" y="1632"/>
                <a:ext cx="480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375" name="Bitmap Image" r:id="rId5" imgW="762106" imgH="361809" progId="Paint.Picture">
                        <p:embed/>
                      </p:oleObj>
                    </mc:Choice>
                    <mc:Fallback>
                      <p:oleObj name="Bitmap Image" r:id="rId5" imgW="762106" imgH="361809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1632"/>
                              <a:ext cx="480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chemeClr val="accent2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8334" name="Text Box 62"/>
            <p:cNvSpPr txBox="1">
              <a:spLocks noChangeArrowheads="1"/>
            </p:cNvSpPr>
            <p:nvPr/>
          </p:nvSpPr>
          <p:spPr bwMode="auto">
            <a:xfrm>
              <a:off x="1344" y="1248"/>
              <a:ext cx="4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0000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38335" name="Text Box 63"/>
            <p:cNvSpPr txBox="1">
              <a:spLocks noChangeArrowheads="1"/>
            </p:cNvSpPr>
            <p:nvPr/>
          </p:nvSpPr>
          <p:spPr bwMode="auto">
            <a:xfrm>
              <a:off x="3744" y="115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  <p:grpSp>
        <p:nvGrpSpPr>
          <p:cNvPr id="438336" name="Group 64"/>
          <p:cNvGrpSpPr>
            <a:grpSpLocks/>
          </p:cNvGrpSpPr>
          <p:nvPr/>
        </p:nvGrpSpPr>
        <p:grpSpPr bwMode="auto">
          <a:xfrm>
            <a:off x="6172200" y="1709738"/>
            <a:ext cx="1981200" cy="1438275"/>
            <a:chOff x="3696" y="1104"/>
            <a:chExt cx="1248" cy="906"/>
          </a:xfrm>
        </p:grpSpPr>
        <p:sp>
          <p:nvSpPr>
            <p:cNvPr id="438337" name="Line 65"/>
            <p:cNvSpPr>
              <a:spLocks noChangeShapeType="1"/>
            </p:cNvSpPr>
            <p:nvPr/>
          </p:nvSpPr>
          <p:spPr bwMode="auto">
            <a:xfrm flipH="1">
              <a:off x="4464" y="115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38" name="Text Box 66"/>
            <p:cNvSpPr txBox="1">
              <a:spLocks noChangeArrowheads="1"/>
            </p:cNvSpPr>
            <p:nvPr/>
          </p:nvSpPr>
          <p:spPr bwMode="auto">
            <a:xfrm>
              <a:off x="3696" y="1104"/>
              <a:ext cx="301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800">
                  <a:latin typeface="Comic Sans MS" pitchFamily="66" charset="0"/>
                </a:rPr>
                <a:t>C 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G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38339" name="Line 67"/>
            <p:cNvSpPr>
              <a:spLocks noChangeShapeType="1"/>
            </p:cNvSpPr>
            <p:nvPr/>
          </p:nvSpPr>
          <p:spPr bwMode="auto">
            <a:xfrm>
              <a:off x="3996" y="1200"/>
              <a:ext cx="18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0" name="Line 68"/>
            <p:cNvSpPr>
              <a:spLocks noChangeShapeType="1"/>
            </p:cNvSpPr>
            <p:nvPr/>
          </p:nvSpPr>
          <p:spPr bwMode="auto">
            <a:xfrm>
              <a:off x="3996" y="1488"/>
              <a:ext cx="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1" name="Line 69"/>
            <p:cNvSpPr>
              <a:spLocks noChangeShapeType="1"/>
            </p:cNvSpPr>
            <p:nvPr/>
          </p:nvSpPr>
          <p:spPr bwMode="auto">
            <a:xfrm flipH="1">
              <a:off x="4944" y="115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2" name="Line 70"/>
            <p:cNvSpPr>
              <a:spLocks noChangeShapeType="1"/>
            </p:cNvSpPr>
            <p:nvPr/>
          </p:nvSpPr>
          <p:spPr bwMode="auto">
            <a:xfrm>
              <a:off x="4080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3" name="Line 71"/>
            <p:cNvSpPr>
              <a:spLocks noChangeShapeType="1"/>
            </p:cNvSpPr>
            <p:nvPr/>
          </p:nvSpPr>
          <p:spPr bwMode="auto">
            <a:xfrm flipH="1">
              <a:off x="3984" y="115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4" name="Line 72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5" name="Rectangle 73" descr="Light upward diagonal"/>
            <p:cNvSpPr>
              <a:spLocks noChangeArrowheads="1"/>
            </p:cNvSpPr>
            <p:nvPr/>
          </p:nvSpPr>
          <p:spPr bwMode="auto">
            <a:xfrm>
              <a:off x="3984" y="1776"/>
              <a:ext cx="192" cy="14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8346" name="Group 74"/>
          <p:cNvGrpSpPr>
            <a:grpSpLocks/>
          </p:cNvGrpSpPr>
          <p:nvPr/>
        </p:nvGrpSpPr>
        <p:grpSpPr bwMode="auto">
          <a:xfrm>
            <a:off x="6172200" y="4373563"/>
            <a:ext cx="1981200" cy="1438275"/>
            <a:chOff x="4032" y="2544"/>
            <a:chExt cx="1248" cy="906"/>
          </a:xfrm>
        </p:grpSpPr>
        <p:sp>
          <p:nvSpPr>
            <p:cNvPr id="438347" name="Line 75"/>
            <p:cNvSpPr>
              <a:spLocks noChangeShapeType="1"/>
            </p:cNvSpPr>
            <p:nvPr/>
          </p:nvSpPr>
          <p:spPr bwMode="auto">
            <a:xfrm flipH="1">
              <a:off x="4800" y="259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48" name="Text Box 76"/>
            <p:cNvSpPr txBox="1">
              <a:spLocks noChangeArrowheads="1"/>
            </p:cNvSpPr>
            <p:nvPr/>
          </p:nvSpPr>
          <p:spPr bwMode="auto">
            <a:xfrm>
              <a:off x="4032" y="2544"/>
              <a:ext cx="301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800">
                  <a:latin typeface="Comic Sans MS" pitchFamily="66" charset="0"/>
                </a:rPr>
                <a:t>C 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G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38349" name="Line 77"/>
            <p:cNvSpPr>
              <a:spLocks noChangeShapeType="1"/>
            </p:cNvSpPr>
            <p:nvPr/>
          </p:nvSpPr>
          <p:spPr bwMode="auto">
            <a:xfrm flipV="1">
              <a:off x="4560" y="26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4560" y="27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1" name="Line 79"/>
            <p:cNvSpPr>
              <a:spLocks noChangeShapeType="1"/>
            </p:cNvSpPr>
            <p:nvPr/>
          </p:nvSpPr>
          <p:spPr bwMode="auto">
            <a:xfrm>
              <a:off x="4332" y="2640"/>
              <a:ext cx="228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2" name="Line 80"/>
            <p:cNvSpPr>
              <a:spLocks noChangeShapeType="1"/>
            </p:cNvSpPr>
            <p:nvPr/>
          </p:nvSpPr>
          <p:spPr bwMode="auto">
            <a:xfrm>
              <a:off x="4332" y="2928"/>
              <a:ext cx="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3" name="Line 81"/>
            <p:cNvSpPr>
              <a:spLocks noChangeShapeType="1"/>
            </p:cNvSpPr>
            <p:nvPr/>
          </p:nvSpPr>
          <p:spPr bwMode="auto">
            <a:xfrm flipH="1">
              <a:off x="5280" y="259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4" name="Line 82"/>
            <p:cNvSpPr>
              <a:spLocks noChangeShapeType="1"/>
            </p:cNvSpPr>
            <p:nvPr/>
          </p:nvSpPr>
          <p:spPr bwMode="auto">
            <a:xfrm flipV="1">
              <a:off x="4608" y="3216"/>
              <a:ext cx="14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5" name="Line 83"/>
            <p:cNvSpPr>
              <a:spLocks noChangeShapeType="1"/>
            </p:cNvSpPr>
            <p:nvPr/>
          </p:nvSpPr>
          <p:spPr bwMode="auto">
            <a:xfrm>
              <a:off x="4416" y="30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6" name="Line 84"/>
            <p:cNvSpPr>
              <a:spLocks noChangeShapeType="1"/>
            </p:cNvSpPr>
            <p:nvPr/>
          </p:nvSpPr>
          <p:spPr bwMode="auto">
            <a:xfrm flipH="1">
              <a:off x="4320" y="2592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7" name="Line 85"/>
            <p:cNvSpPr>
              <a:spLocks noChangeShapeType="1"/>
            </p:cNvSpPr>
            <p:nvPr/>
          </p:nvSpPr>
          <p:spPr bwMode="auto">
            <a:xfrm flipV="1">
              <a:off x="4416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8358" name="Rectangle 86" descr="Light upward diagonal"/>
            <p:cNvSpPr>
              <a:spLocks noChangeArrowheads="1"/>
            </p:cNvSpPr>
            <p:nvPr/>
          </p:nvSpPr>
          <p:spPr bwMode="auto">
            <a:xfrm>
              <a:off x="4320" y="3216"/>
              <a:ext cx="288" cy="14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9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45D1626-5316-4699-9B79-DA15F1B109F6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Last time, we saw how latches can be used as memory in a circuit.</a:t>
            </a:r>
          </a:p>
          <a:p>
            <a:r>
              <a:rPr lang="en-US" altLang="ko-KR" sz="2400" dirty="0">
                <a:ea typeface="굴림" charset="-127"/>
              </a:rPr>
              <a:t>Latches introduce new problems:</a:t>
            </a:r>
          </a:p>
          <a:p>
            <a:pPr lvl="1"/>
            <a:r>
              <a:rPr lang="en-US" altLang="ko-KR" sz="2000" dirty="0">
                <a:ea typeface="굴림" charset="-127"/>
              </a:rPr>
              <a:t>We need to know when to enable a latch.</a:t>
            </a:r>
          </a:p>
          <a:p>
            <a:pPr lvl="1"/>
            <a:r>
              <a:rPr lang="en-US" altLang="ko-KR" sz="2000" dirty="0">
                <a:ea typeface="굴림" charset="-127"/>
              </a:rPr>
              <a:t>We also need to quickly disable a latch.</a:t>
            </a:r>
          </a:p>
          <a:p>
            <a:pPr lvl="1"/>
            <a:r>
              <a:rPr lang="en-US" altLang="ko-KR" sz="2000" dirty="0">
                <a:ea typeface="굴림" charset="-127"/>
              </a:rPr>
              <a:t>In other words, 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difficult to control the timing of latches in a large circuit.</a:t>
            </a:r>
          </a:p>
          <a:p>
            <a:r>
              <a:rPr lang="en-US" altLang="ko-KR" sz="2400" dirty="0">
                <a:ea typeface="굴림" charset="-127"/>
              </a:rPr>
              <a:t>We solve these problems with two new elements: clocks and flip-flops</a:t>
            </a:r>
          </a:p>
          <a:p>
            <a:pPr lvl="1"/>
            <a:r>
              <a:rPr lang="en-US" altLang="ko-KR" sz="2000" dirty="0">
                <a:ea typeface="굴림" charset="-127"/>
              </a:rPr>
              <a:t>Clocks tell us when to write to our memory.</a:t>
            </a:r>
          </a:p>
          <a:p>
            <a:pPr lvl="1"/>
            <a:r>
              <a:rPr lang="en-US" altLang="ko-KR" sz="2000" dirty="0">
                <a:ea typeface="굴림" charset="-127"/>
              </a:rPr>
              <a:t>Flip-flops allow us to quickly write the memory at clearly defined times.</a:t>
            </a:r>
          </a:p>
          <a:p>
            <a:pPr lvl="1"/>
            <a:r>
              <a:rPr lang="en-US" altLang="ko-KR" sz="2000" dirty="0">
                <a:ea typeface="굴림" charset="-127"/>
              </a:rPr>
              <a:t>Used together, we can create circuits without worrying about the memory timing.</a:t>
            </a:r>
          </a:p>
        </p:txBody>
      </p:sp>
    </p:spTree>
    <p:extLst>
      <p:ext uri="{BB962C8B-B14F-4D97-AF65-F5344CB8AC3E}">
        <p14:creationId xmlns:p14="http://schemas.microsoft.com/office/powerpoint/2010/main" val="1552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164C0BF-7A5B-45D4-8472-849449F8032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continued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The ALU output is copied into the flip-flops at the next positive edge of the clock signal.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The flip-flops automatically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shut off,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and no new data can be written until the next positive clock edge... even though the ALU produces a new output.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39300" name="Group 4"/>
          <p:cNvGrpSpPr>
            <a:grpSpLocks/>
          </p:cNvGrpSpPr>
          <p:nvPr/>
        </p:nvGrpSpPr>
        <p:grpSpPr bwMode="auto">
          <a:xfrm>
            <a:off x="990600" y="4495800"/>
            <a:ext cx="4572000" cy="1503363"/>
            <a:chOff x="1344" y="864"/>
            <a:chExt cx="2880" cy="947"/>
          </a:xfrm>
        </p:grpSpPr>
        <p:grpSp>
          <p:nvGrpSpPr>
            <p:cNvPr id="439301" name="Group 5"/>
            <p:cNvGrpSpPr>
              <a:grpSpLocks/>
            </p:cNvGrpSpPr>
            <p:nvPr/>
          </p:nvGrpSpPr>
          <p:grpSpPr bwMode="auto">
            <a:xfrm>
              <a:off x="1536" y="864"/>
              <a:ext cx="2688" cy="947"/>
              <a:chOff x="1680" y="912"/>
              <a:chExt cx="2688" cy="947"/>
            </a:xfrm>
          </p:grpSpPr>
          <p:grpSp>
            <p:nvGrpSpPr>
              <p:cNvPr id="439302" name="Group 6"/>
              <p:cNvGrpSpPr>
                <a:grpSpLocks/>
              </p:cNvGrpSpPr>
              <p:nvPr/>
            </p:nvGrpSpPr>
            <p:grpSpPr bwMode="auto">
              <a:xfrm>
                <a:off x="1680" y="912"/>
                <a:ext cx="528" cy="212"/>
                <a:chOff x="1776" y="1440"/>
                <a:chExt cx="528" cy="212"/>
              </a:xfrm>
            </p:grpSpPr>
            <p:sp>
              <p:nvSpPr>
                <p:cNvPr id="439303" name="Line 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0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76" y="1440"/>
                  <a:ext cx="2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+1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05" name="Group 9"/>
              <p:cNvGrpSpPr>
                <a:grpSpLocks/>
              </p:cNvGrpSpPr>
              <p:nvPr/>
            </p:nvGrpSpPr>
            <p:grpSpPr bwMode="auto">
              <a:xfrm>
                <a:off x="3600" y="1104"/>
                <a:ext cx="288" cy="432"/>
                <a:chOff x="3696" y="1056"/>
                <a:chExt cx="288" cy="432"/>
              </a:xfrm>
            </p:grpSpPr>
            <p:sp>
              <p:nvSpPr>
                <p:cNvPr id="439306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148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07" name="Line 11"/>
                <p:cNvSpPr>
                  <a:spLocks noChangeShapeType="1"/>
                </p:cNvSpPr>
                <p:nvPr/>
              </p:nvSpPr>
              <p:spPr bwMode="auto">
                <a:xfrm>
                  <a:off x="3984" y="105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08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05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9309" name="Group 13"/>
              <p:cNvGrpSpPr>
                <a:grpSpLocks/>
              </p:cNvGrpSpPr>
              <p:nvPr/>
            </p:nvGrpSpPr>
            <p:grpSpPr bwMode="auto">
              <a:xfrm>
                <a:off x="1920" y="1200"/>
                <a:ext cx="288" cy="432"/>
                <a:chOff x="1440" y="2112"/>
                <a:chExt cx="288" cy="432"/>
              </a:xfrm>
            </p:grpSpPr>
            <p:sp>
              <p:nvSpPr>
                <p:cNvPr id="439310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11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12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9313" name="Group 17"/>
              <p:cNvGrpSpPr>
                <a:grpSpLocks/>
              </p:cNvGrpSpPr>
              <p:nvPr/>
            </p:nvGrpSpPr>
            <p:grpSpPr bwMode="auto">
              <a:xfrm>
                <a:off x="2208" y="912"/>
                <a:ext cx="1403" cy="404"/>
                <a:chOff x="2448" y="3120"/>
                <a:chExt cx="1403" cy="404"/>
              </a:xfrm>
            </p:grpSpPr>
            <p:sp>
              <p:nvSpPr>
                <p:cNvPr id="4393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439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8" y="3120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48" y="3120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S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20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X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2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G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19" name="Group 23"/>
              <p:cNvGrpSpPr>
                <a:grpSpLocks/>
              </p:cNvGrpSpPr>
              <p:nvPr/>
            </p:nvGrpSpPr>
            <p:grpSpPr bwMode="auto">
              <a:xfrm>
                <a:off x="2208" y="1440"/>
                <a:ext cx="1408" cy="404"/>
                <a:chOff x="2304" y="1392"/>
                <a:chExt cx="1408" cy="404"/>
              </a:xfrm>
            </p:grpSpPr>
            <p:sp>
              <p:nvSpPr>
                <p:cNvPr id="4393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00" y="148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Flip-flops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39321" name="Rectangle 25"/>
                <p:cNvSpPr>
                  <a:spLocks noChangeArrowheads="1"/>
                </p:cNvSpPr>
                <p:nvPr/>
              </p:nvSpPr>
              <p:spPr bwMode="auto">
                <a:xfrm>
                  <a:off x="2304" y="139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04" y="1392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D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04" y="1488"/>
                  <a:ext cx="2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Q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04" y="1584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C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25" name="Group 29"/>
              <p:cNvGrpSpPr>
                <a:grpSpLocks/>
              </p:cNvGrpSpPr>
              <p:nvPr/>
            </p:nvGrpSpPr>
            <p:grpSpPr bwMode="auto">
              <a:xfrm>
                <a:off x="3600" y="1632"/>
                <a:ext cx="768" cy="227"/>
                <a:chOff x="3600" y="1632"/>
                <a:chExt cx="768" cy="227"/>
              </a:xfrm>
            </p:grpSpPr>
            <p:sp>
              <p:nvSpPr>
                <p:cNvPr id="439326" name="Line 30"/>
                <p:cNvSpPr>
                  <a:spLocks noChangeShapeType="1"/>
                </p:cNvSpPr>
                <p:nvPr/>
              </p:nvSpPr>
              <p:spPr bwMode="auto">
                <a:xfrm>
                  <a:off x="3600" y="172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aphicFrame>
              <p:nvGraphicFramePr>
                <p:cNvPr id="439327" name="Object 31"/>
                <p:cNvGraphicFramePr>
                  <a:graphicFrameLocks noChangeAspect="1"/>
                </p:cNvGraphicFramePr>
                <p:nvPr/>
              </p:nvGraphicFramePr>
              <p:xfrm>
                <a:off x="3888" y="1632"/>
                <a:ext cx="480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9398" name="Bitmap Image" r:id="rId3" imgW="762106" imgH="361809" progId="Paint.Picture">
                        <p:embed/>
                      </p:oleObj>
                    </mc:Choice>
                    <mc:Fallback>
                      <p:oleObj name="Bitmap Image" r:id="rId3" imgW="762106" imgH="361809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1632"/>
                              <a:ext cx="480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chemeClr val="accent2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344" y="1248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39329" name="Text Box 33"/>
            <p:cNvSpPr txBox="1">
              <a:spLocks noChangeArrowheads="1"/>
            </p:cNvSpPr>
            <p:nvPr/>
          </p:nvSpPr>
          <p:spPr bwMode="auto">
            <a:xfrm>
              <a:off x="3744" y="115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6600"/>
                  </a:solidFill>
                  <a:latin typeface="Comic Sans MS" pitchFamily="66" charset="0"/>
                </a:rPr>
                <a:t>0010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  <p:grpSp>
        <p:nvGrpSpPr>
          <p:cNvPr id="439330" name="Group 34"/>
          <p:cNvGrpSpPr>
            <a:grpSpLocks/>
          </p:cNvGrpSpPr>
          <p:nvPr/>
        </p:nvGrpSpPr>
        <p:grpSpPr bwMode="auto">
          <a:xfrm>
            <a:off x="990600" y="1997075"/>
            <a:ext cx="4572000" cy="1503363"/>
            <a:chOff x="1344" y="864"/>
            <a:chExt cx="2880" cy="947"/>
          </a:xfrm>
        </p:grpSpPr>
        <p:grpSp>
          <p:nvGrpSpPr>
            <p:cNvPr id="439331" name="Group 35"/>
            <p:cNvGrpSpPr>
              <a:grpSpLocks/>
            </p:cNvGrpSpPr>
            <p:nvPr/>
          </p:nvGrpSpPr>
          <p:grpSpPr bwMode="auto">
            <a:xfrm>
              <a:off x="1536" y="864"/>
              <a:ext cx="2688" cy="947"/>
              <a:chOff x="1680" y="912"/>
              <a:chExt cx="2688" cy="947"/>
            </a:xfrm>
          </p:grpSpPr>
          <p:grpSp>
            <p:nvGrpSpPr>
              <p:cNvPr id="439332" name="Group 36"/>
              <p:cNvGrpSpPr>
                <a:grpSpLocks/>
              </p:cNvGrpSpPr>
              <p:nvPr/>
            </p:nvGrpSpPr>
            <p:grpSpPr bwMode="auto">
              <a:xfrm>
                <a:off x="1680" y="912"/>
                <a:ext cx="528" cy="212"/>
                <a:chOff x="1776" y="1440"/>
                <a:chExt cx="528" cy="212"/>
              </a:xfrm>
            </p:grpSpPr>
            <p:sp>
              <p:nvSpPr>
                <p:cNvPr id="439333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3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76" y="1440"/>
                  <a:ext cx="2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+1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35" name="Group 39"/>
              <p:cNvGrpSpPr>
                <a:grpSpLocks/>
              </p:cNvGrpSpPr>
              <p:nvPr/>
            </p:nvGrpSpPr>
            <p:grpSpPr bwMode="auto">
              <a:xfrm>
                <a:off x="3600" y="1104"/>
                <a:ext cx="288" cy="432"/>
                <a:chOff x="3696" y="1056"/>
                <a:chExt cx="288" cy="432"/>
              </a:xfrm>
            </p:grpSpPr>
            <p:sp>
              <p:nvSpPr>
                <p:cNvPr id="439336" name="Line 40"/>
                <p:cNvSpPr>
                  <a:spLocks noChangeShapeType="1"/>
                </p:cNvSpPr>
                <p:nvPr/>
              </p:nvSpPr>
              <p:spPr bwMode="auto">
                <a:xfrm>
                  <a:off x="3696" y="148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37" name="Line 41"/>
                <p:cNvSpPr>
                  <a:spLocks noChangeShapeType="1"/>
                </p:cNvSpPr>
                <p:nvPr/>
              </p:nvSpPr>
              <p:spPr bwMode="auto">
                <a:xfrm>
                  <a:off x="3984" y="105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38" name="Line 42"/>
                <p:cNvSpPr>
                  <a:spLocks noChangeShapeType="1"/>
                </p:cNvSpPr>
                <p:nvPr/>
              </p:nvSpPr>
              <p:spPr bwMode="auto">
                <a:xfrm>
                  <a:off x="3696" y="105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9339" name="Group 43"/>
              <p:cNvGrpSpPr>
                <a:grpSpLocks/>
              </p:cNvGrpSpPr>
              <p:nvPr/>
            </p:nvGrpSpPr>
            <p:grpSpPr bwMode="auto">
              <a:xfrm>
                <a:off x="1920" y="1200"/>
                <a:ext cx="288" cy="432"/>
                <a:chOff x="1440" y="2112"/>
                <a:chExt cx="288" cy="432"/>
              </a:xfrm>
            </p:grpSpPr>
            <p:sp>
              <p:nvSpPr>
                <p:cNvPr id="439340" name="Line 44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41" name="Line 45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42" name="Line 46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9343" name="Group 47"/>
              <p:cNvGrpSpPr>
                <a:grpSpLocks/>
              </p:cNvGrpSpPr>
              <p:nvPr/>
            </p:nvGrpSpPr>
            <p:grpSpPr bwMode="auto">
              <a:xfrm>
                <a:off x="2208" y="912"/>
                <a:ext cx="1403" cy="404"/>
                <a:chOff x="2448" y="3120"/>
                <a:chExt cx="1403" cy="404"/>
              </a:xfrm>
            </p:grpSpPr>
            <p:sp>
              <p:nvSpPr>
                <p:cNvPr id="4393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439345" name="Rectangle 49"/>
                <p:cNvSpPr>
                  <a:spLocks noChangeArrowheads="1"/>
                </p:cNvSpPr>
                <p:nvPr/>
              </p:nvSpPr>
              <p:spPr bwMode="auto">
                <a:xfrm>
                  <a:off x="2448" y="3120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48" y="3120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S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20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X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2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G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49" name="Group 53"/>
              <p:cNvGrpSpPr>
                <a:grpSpLocks/>
              </p:cNvGrpSpPr>
              <p:nvPr/>
            </p:nvGrpSpPr>
            <p:grpSpPr bwMode="auto">
              <a:xfrm>
                <a:off x="2208" y="1440"/>
                <a:ext cx="1408" cy="404"/>
                <a:chOff x="2304" y="1392"/>
                <a:chExt cx="1408" cy="404"/>
              </a:xfrm>
            </p:grpSpPr>
            <p:sp>
              <p:nvSpPr>
                <p:cNvPr id="43935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400" y="148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Flip-flops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39351" name="Rectangle 55"/>
                <p:cNvSpPr>
                  <a:spLocks noChangeArrowheads="1"/>
                </p:cNvSpPr>
                <p:nvPr/>
              </p:nvSpPr>
              <p:spPr bwMode="auto">
                <a:xfrm>
                  <a:off x="2304" y="139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35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504" y="1392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D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5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304" y="1488"/>
                  <a:ext cx="2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Q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  <p:sp>
              <p:nvSpPr>
                <p:cNvPr id="43935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04" y="1584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600">
                      <a:latin typeface="Comic Sans MS" pitchFamily="66" charset="0"/>
                    </a:rPr>
                    <a:t>C</a:t>
                  </a:r>
                  <a:endParaRPr lang="en-US" altLang="ko-KR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9355" name="Group 59"/>
              <p:cNvGrpSpPr>
                <a:grpSpLocks/>
              </p:cNvGrpSpPr>
              <p:nvPr/>
            </p:nvGrpSpPr>
            <p:grpSpPr bwMode="auto">
              <a:xfrm>
                <a:off x="3600" y="1632"/>
                <a:ext cx="768" cy="227"/>
                <a:chOff x="3600" y="1632"/>
                <a:chExt cx="768" cy="227"/>
              </a:xfrm>
            </p:grpSpPr>
            <p:sp>
              <p:nvSpPr>
                <p:cNvPr id="439356" name="Line 60"/>
                <p:cNvSpPr>
                  <a:spLocks noChangeShapeType="1"/>
                </p:cNvSpPr>
                <p:nvPr/>
              </p:nvSpPr>
              <p:spPr bwMode="auto">
                <a:xfrm>
                  <a:off x="3600" y="1728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aphicFrame>
              <p:nvGraphicFramePr>
                <p:cNvPr id="439357" name="Object 61"/>
                <p:cNvGraphicFramePr>
                  <a:graphicFrameLocks noChangeAspect="1"/>
                </p:cNvGraphicFramePr>
                <p:nvPr/>
              </p:nvGraphicFramePr>
              <p:xfrm>
                <a:off x="3888" y="1632"/>
                <a:ext cx="480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9399" name="Bitmap Image" r:id="rId5" imgW="762106" imgH="361809" progId="Paint.Picture">
                        <p:embed/>
                      </p:oleObj>
                    </mc:Choice>
                    <mc:Fallback>
                      <p:oleObj name="Bitmap Image" r:id="rId5" imgW="762106" imgH="361809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1632"/>
                              <a:ext cx="480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chemeClr val="accent2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1344" y="1248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439359" name="Text Box 63"/>
            <p:cNvSpPr txBox="1">
              <a:spLocks noChangeArrowheads="1"/>
            </p:cNvSpPr>
            <p:nvPr/>
          </p:nvSpPr>
          <p:spPr bwMode="auto">
            <a:xfrm>
              <a:off x="3744" y="115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  <p:grpSp>
        <p:nvGrpSpPr>
          <p:cNvPr id="439360" name="Group 64"/>
          <p:cNvGrpSpPr>
            <a:grpSpLocks/>
          </p:cNvGrpSpPr>
          <p:nvPr/>
        </p:nvGrpSpPr>
        <p:grpSpPr bwMode="auto">
          <a:xfrm>
            <a:off x="6172200" y="1997075"/>
            <a:ext cx="1981200" cy="1438275"/>
            <a:chOff x="3888" y="1056"/>
            <a:chExt cx="1248" cy="906"/>
          </a:xfrm>
        </p:grpSpPr>
        <p:sp>
          <p:nvSpPr>
            <p:cNvPr id="439361" name="Line 65"/>
            <p:cNvSpPr>
              <a:spLocks noChangeShapeType="1"/>
            </p:cNvSpPr>
            <p:nvPr/>
          </p:nvSpPr>
          <p:spPr bwMode="auto">
            <a:xfrm flipH="1">
              <a:off x="4656" y="1104"/>
              <a:ext cx="0" cy="816"/>
            </a:xfrm>
            <a:prstGeom prst="line">
              <a:avLst/>
            </a:prstGeom>
            <a:noFill/>
            <a:ln w="25400" cap="rnd">
              <a:solidFill>
                <a:srgbClr val="3333FF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2" name="Text Box 66"/>
            <p:cNvSpPr txBox="1">
              <a:spLocks noChangeArrowheads="1"/>
            </p:cNvSpPr>
            <p:nvPr/>
          </p:nvSpPr>
          <p:spPr bwMode="auto">
            <a:xfrm>
              <a:off x="3888" y="1056"/>
              <a:ext cx="301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800">
                  <a:latin typeface="Comic Sans MS" pitchFamily="66" charset="0"/>
                </a:rPr>
                <a:t>C 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G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39363" name="Line 67"/>
            <p:cNvSpPr>
              <a:spLocks noChangeShapeType="1"/>
            </p:cNvSpPr>
            <p:nvPr/>
          </p:nvSpPr>
          <p:spPr bwMode="auto">
            <a:xfrm flipV="1">
              <a:off x="4416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4" name="Line 68"/>
            <p:cNvSpPr>
              <a:spLocks noChangeShapeType="1"/>
            </p:cNvSpPr>
            <p:nvPr/>
          </p:nvSpPr>
          <p:spPr bwMode="auto">
            <a:xfrm>
              <a:off x="4416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5" name="Line 69"/>
            <p:cNvSpPr>
              <a:spLocks noChangeShapeType="1"/>
            </p:cNvSpPr>
            <p:nvPr/>
          </p:nvSpPr>
          <p:spPr bwMode="auto">
            <a:xfrm flipV="1">
              <a:off x="4656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6" name="Line 70"/>
            <p:cNvSpPr>
              <a:spLocks noChangeShapeType="1"/>
            </p:cNvSpPr>
            <p:nvPr/>
          </p:nvSpPr>
          <p:spPr bwMode="auto">
            <a:xfrm>
              <a:off x="4188" y="1152"/>
              <a:ext cx="228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7" name="Line 71"/>
            <p:cNvSpPr>
              <a:spLocks noChangeShapeType="1"/>
            </p:cNvSpPr>
            <p:nvPr/>
          </p:nvSpPr>
          <p:spPr bwMode="auto">
            <a:xfrm>
              <a:off x="4188" y="1440"/>
              <a:ext cx="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8" name="Line 72"/>
            <p:cNvSpPr>
              <a:spLocks noChangeShapeType="1"/>
            </p:cNvSpPr>
            <p:nvPr/>
          </p:nvSpPr>
          <p:spPr bwMode="auto">
            <a:xfrm flipH="1">
              <a:off x="5136" y="1104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69" name="Line 73"/>
            <p:cNvSpPr>
              <a:spLocks noChangeShapeType="1"/>
            </p:cNvSpPr>
            <p:nvPr/>
          </p:nvSpPr>
          <p:spPr bwMode="auto">
            <a:xfrm flipV="1">
              <a:off x="4464" y="1728"/>
              <a:ext cx="3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0" name="Line 74"/>
            <p:cNvSpPr>
              <a:spLocks noChangeShapeType="1"/>
            </p:cNvSpPr>
            <p:nvPr/>
          </p:nvSpPr>
          <p:spPr bwMode="auto">
            <a:xfrm>
              <a:off x="4272" y="158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1" name="Line 75"/>
            <p:cNvSpPr>
              <a:spLocks noChangeShapeType="1"/>
            </p:cNvSpPr>
            <p:nvPr/>
          </p:nvSpPr>
          <p:spPr bwMode="auto">
            <a:xfrm flipH="1">
              <a:off x="4176" y="1104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2" name="Line 76"/>
            <p:cNvSpPr>
              <a:spLocks noChangeShapeType="1"/>
            </p:cNvSpPr>
            <p:nvPr/>
          </p:nvSpPr>
          <p:spPr bwMode="auto">
            <a:xfrm flipV="1">
              <a:off x="4272" y="14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3" name="Rectangle 77" descr="Light upward diagonal"/>
            <p:cNvSpPr>
              <a:spLocks noChangeArrowheads="1"/>
            </p:cNvSpPr>
            <p:nvPr/>
          </p:nvSpPr>
          <p:spPr bwMode="auto">
            <a:xfrm>
              <a:off x="4176" y="1728"/>
              <a:ext cx="288" cy="14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4" name="Line 78"/>
            <p:cNvSpPr>
              <a:spLocks noChangeShapeType="1"/>
            </p:cNvSpPr>
            <p:nvPr/>
          </p:nvSpPr>
          <p:spPr bwMode="auto">
            <a:xfrm flipV="1">
              <a:off x="4752" y="14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5" name="Line 79"/>
            <p:cNvSpPr>
              <a:spLocks noChangeShapeType="1"/>
            </p:cNvSpPr>
            <p:nvPr/>
          </p:nvSpPr>
          <p:spPr bwMode="auto">
            <a:xfrm flipV="1">
              <a:off x="4752" y="1440"/>
              <a:ext cx="96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6" name="Line 80"/>
            <p:cNvSpPr>
              <a:spLocks noChangeShapeType="1"/>
            </p:cNvSpPr>
            <p:nvPr/>
          </p:nvSpPr>
          <p:spPr bwMode="auto">
            <a:xfrm>
              <a:off x="4668" y="1152"/>
              <a:ext cx="18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9377" name="Group 81"/>
          <p:cNvGrpSpPr>
            <a:grpSpLocks/>
          </p:cNvGrpSpPr>
          <p:nvPr/>
        </p:nvGrpSpPr>
        <p:grpSpPr bwMode="auto">
          <a:xfrm>
            <a:off x="6172200" y="4495800"/>
            <a:ext cx="1981200" cy="1438275"/>
            <a:chOff x="4176" y="2640"/>
            <a:chExt cx="1248" cy="906"/>
          </a:xfrm>
        </p:grpSpPr>
        <p:sp>
          <p:nvSpPr>
            <p:cNvPr id="439378" name="Line 82"/>
            <p:cNvSpPr>
              <a:spLocks noChangeShapeType="1"/>
            </p:cNvSpPr>
            <p:nvPr/>
          </p:nvSpPr>
          <p:spPr bwMode="auto">
            <a:xfrm flipH="1">
              <a:off x="4944" y="2688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79" name="Text Box 83"/>
            <p:cNvSpPr txBox="1">
              <a:spLocks noChangeArrowheads="1"/>
            </p:cNvSpPr>
            <p:nvPr/>
          </p:nvSpPr>
          <p:spPr bwMode="auto">
            <a:xfrm>
              <a:off x="4176" y="2640"/>
              <a:ext cx="301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800">
                  <a:latin typeface="Comic Sans MS" pitchFamily="66" charset="0"/>
                </a:rPr>
                <a:t>C 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G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39380" name="Line 84"/>
            <p:cNvSpPr>
              <a:spLocks noChangeShapeType="1"/>
            </p:cNvSpPr>
            <p:nvPr/>
          </p:nvSpPr>
          <p:spPr bwMode="auto">
            <a:xfrm flipV="1">
              <a:off x="470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1" name="Line 85"/>
            <p:cNvSpPr>
              <a:spLocks noChangeShapeType="1"/>
            </p:cNvSpPr>
            <p:nvPr/>
          </p:nvSpPr>
          <p:spPr bwMode="auto">
            <a:xfrm>
              <a:off x="470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2" name="Line 86"/>
            <p:cNvSpPr>
              <a:spLocks noChangeShapeType="1"/>
            </p:cNvSpPr>
            <p:nvPr/>
          </p:nvSpPr>
          <p:spPr bwMode="auto">
            <a:xfrm flipV="1">
              <a:off x="494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3" name="Line 87"/>
            <p:cNvSpPr>
              <a:spLocks noChangeShapeType="1"/>
            </p:cNvSpPr>
            <p:nvPr/>
          </p:nvSpPr>
          <p:spPr bwMode="auto">
            <a:xfrm>
              <a:off x="4476" y="2736"/>
              <a:ext cx="228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4" name="Line 88"/>
            <p:cNvSpPr>
              <a:spLocks noChangeShapeType="1"/>
            </p:cNvSpPr>
            <p:nvPr/>
          </p:nvSpPr>
          <p:spPr bwMode="auto">
            <a:xfrm>
              <a:off x="4476" y="3024"/>
              <a:ext cx="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5" name="Line 89"/>
            <p:cNvSpPr>
              <a:spLocks noChangeShapeType="1"/>
            </p:cNvSpPr>
            <p:nvPr/>
          </p:nvSpPr>
          <p:spPr bwMode="auto">
            <a:xfrm flipH="1">
              <a:off x="5424" y="2688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6" name="Line 90"/>
            <p:cNvSpPr>
              <a:spLocks noChangeShapeType="1"/>
            </p:cNvSpPr>
            <p:nvPr/>
          </p:nvSpPr>
          <p:spPr bwMode="auto">
            <a:xfrm flipV="1">
              <a:off x="4752" y="3312"/>
              <a:ext cx="43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7" name="Line 91"/>
            <p:cNvSpPr>
              <a:spLocks noChangeShapeType="1"/>
            </p:cNvSpPr>
            <p:nvPr/>
          </p:nvSpPr>
          <p:spPr bwMode="auto">
            <a:xfrm>
              <a:off x="4560" y="316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8" name="Line 92"/>
            <p:cNvSpPr>
              <a:spLocks noChangeShapeType="1"/>
            </p:cNvSpPr>
            <p:nvPr/>
          </p:nvSpPr>
          <p:spPr bwMode="auto">
            <a:xfrm flipH="1">
              <a:off x="4464" y="2688"/>
              <a:ext cx="0" cy="81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89" name="Line 93"/>
            <p:cNvSpPr>
              <a:spLocks noChangeShapeType="1"/>
            </p:cNvSpPr>
            <p:nvPr/>
          </p:nvSpPr>
          <p:spPr bwMode="auto">
            <a:xfrm flipV="1">
              <a:off x="4560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0" name="Rectangle 94" descr="Light upward diagonal"/>
            <p:cNvSpPr>
              <a:spLocks noChangeArrowheads="1"/>
            </p:cNvSpPr>
            <p:nvPr/>
          </p:nvSpPr>
          <p:spPr bwMode="auto">
            <a:xfrm>
              <a:off x="4464" y="3312"/>
              <a:ext cx="288" cy="14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1" name="Line 95"/>
            <p:cNvSpPr>
              <a:spLocks noChangeShapeType="1"/>
            </p:cNvSpPr>
            <p:nvPr/>
          </p:nvSpPr>
          <p:spPr bwMode="auto">
            <a:xfrm flipV="1">
              <a:off x="5040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2" name="Line 96"/>
            <p:cNvSpPr>
              <a:spLocks noChangeShapeType="1"/>
            </p:cNvSpPr>
            <p:nvPr/>
          </p:nvSpPr>
          <p:spPr bwMode="auto">
            <a:xfrm flipV="1">
              <a:off x="5040" y="3024"/>
              <a:ext cx="336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3" name="Line 97"/>
            <p:cNvSpPr>
              <a:spLocks noChangeShapeType="1"/>
            </p:cNvSpPr>
            <p:nvPr/>
          </p:nvSpPr>
          <p:spPr bwMode="auto">
            <a:xfrm flipV="1">
              <a:off x="51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4" name="Line 98"/>
            <p:cNvSpPr>
              <a:spLocks noChangeShapeType="1"/>
            </p:cNvSpPr>
            <p:nvPr/>
          </p:nvSpPr>
          <p:spPr bwMode="auto">
            <a:xfrm>
              <a:off x="5184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5" name="Line 99"/>
            <p:cNvSpPr>
              <a:spLocks noChangeShapeType="1"/>
            </p:cNvSpPr>
            <p:nvPr/>
          </p:nvSpPr>
          <p:spPr bwMode="auto">
            <a:xfrm>
              <a:off x="4956" y="2736"/>
              <a:ext cx="228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6" name="Line 100"/>
            <p:cNvSpPr>
              <a:spLocks noChangeShapeType="1"/>
            </p:cNvSpPr>
            <p:nvPr/>
          </p:nvSpPr>
          <p:spPr bwMode="auto">
            <a:xfrm>
              <a:off x="5184" y="34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9397" name="Line 101"/>
            <p:cNvSpPr>
              <a:spLocks noChangeShapeType="1"/>
            </p:cNvSpPr>
            <p:nvPr/>
          </p:nvSpPr>
          <p:spPr bwMode="auto">
            <a:xfrm flipV="1">
              <a:off x="5184" y="33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1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C97C26F-BD48-4A34-8A88-775A33F782AB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 variations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We can make different versions of flip-flops based on the D flip-flop, just like we made different latches based on the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latch.</a:t>
            </a:r>
          </a:p>
          <a:p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JK flip-flop</a:t>
            </a:r>
            <a:r>
              <a:rPr lang="en-US" altLang="ko-KR" sz="1800">
                <a:ea typeface="굴림" charset="-127"/>
              </a:rPr>
              <a:t> has inputs that act like S and R, but the inputs JK=11 are used to </a:t>
            </a:r>
            <a:r>
              <a:rPr lang="en-US" altLang="ko-KR" sz="1800" i="1">
                <a:ea typeface="굴림" charset="-127"/>
              </a:rPr>
              <a:t>complement</a:t>
            </a:r>
            <a:r>
              <a:rPr lang="en-US" altLang="ko-KR" sz="1800">
                <a:ea typeface="굴림" charset="-127"/>
              </a:rPr>
              <a:t> the flip-flop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current state.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T flip-flop</a:t>
            </a:r>
            <a:r>
              <a:rPr lang="en-US" altLang="ko-KR" sz="1800">
                <a:ea typeface="굴림" charset="-127"/>
              </a:rPr>
              <a:t> can only maintain or complement its current state.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057400" y="2841625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Bitmap Image" r:id="rId3" imgW="1419048" imgH="1123810" progId="Paint.Picture">
                  <p:embed/>
                </p:oleObj>
              </mc:Choice>
              <mc:Fallback>
                <p:oleObj name="Bitmap Image" r:id="rId3" imgW="1419048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41625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2057400" y="4953000"/>
          <a:ext cx="1400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Bitmap Image" r:id="rId5" imgW="1400000" imgH="1152381" progId="Paint.Picture">
                  <p:embed/>
                </p:oleObj>
              </mc:Choice>
              <mc:Fallback>
                <p:oleObj name="Bitmap Image" r:id="rId5" imgW="1400000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4001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4267200" y="4953000"/>
          <a:ext cx="24923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Document" r:id="rId7" imgW="2496240" imgH="1643400" progId="Word.Document.8">
                  <p:embed/>
                </p:oleObj>
              </mc:Choice>
              <mc:Fallback>
                <p:oleObj name="Document" r:id="rId7" imgW="2496240" imgH="164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53000"/>
                        <a:ext cx="24923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4267200" y="2460625"/>
          <a:ext cx="27527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Document" r:id="rId9" imgW="2757960" imgH="2048040" progId="Word.Document.8">
                  <p:embed/>
                </p:oleObj>
              </mc:Choice>
              <mc:Fallback>
                <p:oleObj name="Document" r:id="rId9" imgW="2757960" imgH="204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60625"/>
                        <a:ext cx="27527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4F484FA-0159-49E1-8CA4-F6858901FD4F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Characteristic tables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4822825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tables that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ve made so far are called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 characteristic tables</a:t>
            </a:r>
            <a:r>
              <a:rPr lang="en-US" altLang="ko-KR" sz="2000">
                <a:ea typeface="굴림" charset="-127"/>
              </a:rPr>
              <a:t>.</a:t>
            </a:r>
          </a:p>
          <a:p>
            <a:pPr lvl="1"/>
            <a:r>
              <a:rPr lang="en-US" altLang="ko-KR" sz="1800">
                <a:ea typeface="굴림" charset="-127"/>
              </a:rPr>
              <a:t>They show the next state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Q(t+1)</a:t>
            </a:r>
            <a:r>
              <a:rPr lang="en-US" altLang="ko-KR" sz="1800">
                <a:ea typeface="굴림" charset="-127"/>
              </a:rPr>
              <a:t> in terms of the current state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Q(t)</a:t>
            </a:r>
            <a:r>
              <a:rPr lang="en-US" altLang="ko-KR" sz="1800">
                <a:ea typeface="굴림" charset="-127"/>
              </a:rPr>
              <a:t> and the inputs.</a:t>
            </a:r>
          </a:p>
          <a:p>
            <a:pPr lvl="1"/>
            <a:r>
              <a:rPr lang="en-US" altLang="ko-KR" sz="1800">
                <a:ea typeface="굴림" charset="-127"/>
              </a:rPr>
              <a:t>For simplicity, the control input C is not usually listed.</a:t>
            </a:r>
          </a:p>
          <a:p>
            <a:pPr lvl="1"/>
            <a:r>
              <a:rPr lang="en-US" altLang="ko-KR" sz="1800">
                <a:ea typeface="굴림" charset="-127"/>
              </a:rPr>
              <a:t>Again, these tables don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indicate the positive edge-triggered behavior of the flip-flops that we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ll be using.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5334000" y="1262063"/>
          <a:ext cx="31702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Document" r:id="rId3" imgW="3177000" imgH="1212840" progId="Word.Document.8">
                  <p:embed/>
                </p:oleObj>
              </mc:Choice>
              <mc:Fallback>
                <p:oleObj name="Document" r:id="rId3" imgW="3177000" imgH="1212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62063"/>
                        <a:ext cx="31702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5334000" y="5148263"/>
          <a:ext cx="31718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5" imgW="3174480" imgH="1162080" progId="Word.Document.8">
                  <p:embed/>
                </p:oleObj>
              </mc:Choice>
              <mc:Fallback>
                <p:oleObj name="Document" r:id="rId5" imgW="3174480" imgH="1162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48263"/>
                        <a:ext cx="31718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5334000" y="2938463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Document" r:id="rId7" imgW="3366720" imgH="1669680" progId="Word.Document.8">
                  <p:embed/>
                </p:oleObj>
              </mc:Choice>
              <mc:Fallback>
                <p:oleObj name="Document" r:id="rId7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38463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7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F469252-8158-4F0D-A3DD-8EE18D9E341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Characteristic equations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206500"/>
            <a:ext cx="8351837" cy="5132388"/>
          </a:xfrm>
        </p:spPr>
        <p:txBody>
          <a:bodyPr/>
          <a:lstStyle/>
          <a:p>
            <a:r>
              <a:rPr lang="en-US" altLang="ko-KR" sz="1800">
                <a:ea typeface="굴림" charset="-127"/>
              </a:rPr>
              <a:t>We can also write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characteristic equations</a:t>
            </a:r>
            <a:r>
              <a:rPr lang="en-US" altLang="ko-KR" sz="1800">
                <a:ea typeface="굴림" charset="-127"/>
              </a:rPr>
              <a:t>, where the next state Q(t+1) is defined in terms of the current state Q(t) and inputs.</a:t>
            </a:r>
          </a:p>
        </p:txBody>
      </p:sp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914400" y="2016125"/>
          <a:ext cx="31702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Document" r:id="rId3" imgW="3177000" imgH="1212840" progId="Word.Document.8">
                  <p:embed/>
                </p:oleObj>
              </mc:Choice>
              <mc:Fallback>
                <p:oleObj name="Document" r:id="rId3" imgW="3177000" imgH="1212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16125"/>
                        <a:ext cx="31702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914400" y="5292725"/>
          <a:ext cx="31718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Document" r:id="rId5" imgW="3174480" imgH="1162080" progId="Word.Document.8">
                  <p:embed/>
                </p:oleObj>
              </mc:Choice>
              <mc:Fallback>
                <p:oleObj name="Document" r:id="rId5" imgW="3174480" imgH="1162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92725"/>
                        <a:ext cx="31718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914400" y="3387725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7" imgW="3366720" imgH="1669680" progId="Word.Document.8">
                  <p:embed/>
                </p:oleObj>
              </mc:Choice>
              <mc:Fallback>
                <p:oleObj name="Document" r:id="rId7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87725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4495800" y="2320925"/>
            <a:ext cx="1290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Q(t+1) = D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442376" name="Text Box 8"/>
          <p:cNvSpPr txBox="1">
            <a:spLocks noChangeArrowheads="1"/>
          </p:cNvSpPr>
          <p:nvPr/>
        </p:nvSpPr>
        <p:spPr bwMode="auto">
          <a:xfrm>
            <a:off x="4495800" y="399732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Q(t+1)	= K’Q(t) + JQ’(t)</a:t>
            </a:r>
          </a:p>
        </p:txBody>
      </p:sp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4495800" y="5445125"/>
            <a:ext cx="275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Q(t+1)	= T’Q(t) + TQ’(t)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T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 </a:t>
            </a:r>
            <a:r>
              <a:rPr kumimoji="0" lang="en-US" altLang="ko-KR" sz="1800">
                <a:latin typeface="Comic Sans MS" pitchFamily="66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655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E183421-3A6F-4731-897E-C32675E90200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JK Flip-Flop</a:t>
            </a:r>
          </a:p>
        </p:txBody>
      </p:sp>
      <p:pic>
        <p:nvPicPr>
          <p:cNvPr id="443395" name="Picture 3" descr="AACFLQG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738" y="1905000"/>
            <a:ext cx="8537575" cy="384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7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488AF20-32E6-4036-B0C0-D6C2B533795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 Flip-Flop</a:t>
            </a:r>
          </a:p>
        </p:txBody>
      </p:sp>
      <p:pic>
        <p:nvPicPr>
          <p:cNvPr id="444419" name="Picture 3" descr="AACFLQH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738" y="2349500"/>
            <a:ext cx="8537575" cy="295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3738697-E5D3-4F21-8114-D91EBCE876D5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 flop timing diagrams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Present state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 state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are relative terms.</a:t>
            </a:r>
          </a:p>
          <a:p>
            <a:r>
              <a:rPr lang="en-US" altLang="ko-KR" sz="1800">
                <a:ea typeface="굴림" charset="-127"/>
              </a:rPr>
              <a:t>In the example JK flip-flop timing diagram on the left, you can see that at the first positive clock edge, J=1, K=1 and Q(1) = 1.</a:t>
            </a:r>
          </a:p>
          <a:p>
            <a:r>
              <a:rPr lang="en-US" altLang="ko-KR" sz="1800">
                <a:ea typeface="굴림" charset="-127"/>
              </a:rPr>
              <a:t>We can use this information to find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state, Q(2) = Q(1)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.</a:t>
            </a:r>
          </a:p>
          <a:p>
            <a:r>
              <a:rPr lang="en-US" altLang="ko-KR" sz="1800">
                <a:ea typeface="굴림" charset="-127"/>
              </a:rPr>
              <a:t>Q(2) appears right after the first positive clock edge, as shown on the right. It will not change again until after the second clock edge.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45444" name="Group 4"/>
          <p:cNvGrpSpPr>
            <a:grpSpLocks/>
          </p:cNvGrpSpPr>
          <p:nvPr/>
        </p:nvGrpSpPr>
        <p:grpSpPr bwMode="auto">
          <a:xfrm>
            <a:off x="838200" y="3397250"/>
            <a:ext cx="3181350" cy="2840038"/>
            <a:chOff x="528" y="1968"/>
            <a:chExt cx="2004" cy="1789"/>
          </a:xfrm>
        </p:grpSpPr>
        <p:grpSp>
          <p:nvGrpSpPr>
            <p:cNvPr id="445445" name="Group 5"/>
            <p:cNvGrpSpPr>
              <a:grpSpLocks/>
            </p:cNvGrpSpPr>
            <p:nvPr/>
          </p:nvGrpSpPr>
          <p:grpSpPr bwMode="auto">
            <a:xfrm>
              <a:off x="528" y="1968"/>
              <a:ext cx="1920" cy="1536"/>
              <a:chOff x="288" y="1776"/>
              <a:chExt cx="1920" cy="1536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grpSp>
            <p:nvGrpSpPr>
              <p:cNvPr id="445447" name="Group 7"/>
              <p:cNvGrpSpPr>
                <a:grpSpLocks/>
              </p:cNvGrpSpPr>
              <p:nvPr/>
            </p:nvGrpSpPr>
            <p:grpSpPr bwMode="auto">
              <a:xfrm>
                <a:off x="528" y="2112"/>
                <a:ext cx="1680" cy="144"/>
                <a:chOff x="1824" y="1920"/>
                <a:chExt cx="1680" cy="144"/>
              </a:xfrm>
            </p:grpSpPr>
            <p:sp>
              <p:nvSpPr>
                <p:cNvPr id="44544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4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0" name="Line 10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2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3" name="Line 13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5" name="Line 15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7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59" name="Line 19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1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4" name="Line 24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45465" name="Line 2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384" cy="1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45466" name="Group 26"/>
              <p:cNvGrpSpPr>
                <a:grpSpLocks/>
              </p:cNvGrpSpPr>
              <p:nvPr/>
            </p:nvGrpSpPr>
            <p:grpSpPr bwMode="auto">
              <a:xfrm>
                <a:off x="528" y="2400"/>
                <a:ext cx="768" cy="48"/>
                <a:chOff x="2640" y="2064"/>
                <a:chExt cx="384" cy="0"/>
              </a:xfrm>
            </p:grpSpPr>
            <p:sp>
              <p:nvSpPr>
                <p:cNvPr id="445467" name="Line 27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68" name="Line 28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45469" name="Group 29"/>
              <p:cNvGrpSpPr>
                <a:grpSpLocks/>
              </p:cNvGrpSpPr>
              <p:nvPr/>
            </p:nvGrpSpPr>
            <p:grpSpPr bwMode="auto">
              <a:xfrm>
                <a:off x="768" y="1776"/>
                <a:ext cx="1355" cy="1536"/>
                <a:chOff x="768" y="1776"/>
                <a:chExt cx="1355" cy="1536"/>
              </a:xfrm>
            </p:grpSpPr>
            <p:sp>
              <p:nvSpPr>
                <p:cNvPr id="445470" name="Line 30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71" name="Line 31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7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73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768" y="1776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</p:grpSp>
          <p:grpSp>
            <p:nvGrpSpPr>
              <p:cNvPr id="445475" name="Group 35"/>
              <p:cNvGrpSpPr>
                <a:grpSpLocks/>
              </p:cNvGrpSpPr>
              <p:nvPr/>
            </p:nvGrpSpPr>
            <p:grpSpPr bwMode="auto">
              <a:xfrm>
                <a:off x="528" y="2640"/>
                <a:ext cx="768" cy="192"/>
                <a:chOff x="528" y="2640"/>
                <a:chExt cx="768" cy="192"/>
              </a:xfrm>
            </p:grpSpPr>
            <p:grpSp>
              <p:nvGrpSpPr>
                <p:cNvPr id="445476" name="Group 36"/>
                <p:cNvGrpSpPr>
                  <a:grpSpLocks/>
                </p:cNvGrpSpPr>
                <p:nvPr/>
              </p:nvGrpSpPr>
              <p:grpSpPr bwMode="auto">
                <a:xfrm flipV="1">
                  <a:off x="528" y="2640"/>
                  <a:ext cx="624" cy="48"/>
                  <a:chOff x="2640" y="2064"/>
                  <a:chExt cx="384" cy="0"/>
                </a:xfrm>
              </p:grpSpPr>
              <p:sp>
                <p:nvSpPr>
                  <p:cNvPr id="44547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47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547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52" y="264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5480" name="Group 40"/>
                <p:cNvGrpSpPr>
                  <a:grpSpLocks/>
                </p:cNvGrpSpPr>
                <p:nvPr/>
              </p:nvGrpSpPr>
              <p:grpSpPr bwMode="auto">
                <a:xfrm>
                  <a:off x="1152" y="2784"/>
                  <a:ext cx="144" cy="48"/>
                  <a:chOff x="2256" y="2208"/>
                  <a:chExt cx="384" cy="0"/>
                </a:xfrm>
              </p:grpSpPr>
              <p:sp>
                <p:nvSpPr>
                  <p:cNvPr id="44548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48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45483" name="Oval 43"/>
            <p:cNvSpPr>
              <a:spLocks noChangeArrowheads="1"/>
            </p:cNvSpPr>
            <p:nvPr/>
          </p:nvSpPr>
          <p:spPr bwMode="auto">
            <a:xfrm>
              <a:off x="1008" y="2496"/>
              <a:ext cx="192" cy="768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5484" name="Text Box 44"/>
            <p:cNvSpPr txBox="1">
              <a:spLocks noChangeArrowheads="1"/>
            </p:cNvSpPr>
            <p:nvPr/>
          </p:nvSpPr>
          <p:spPr bwMode="auto">
            <a:xfrm>
              <a:off x="614" y="3545"/>
              <a:ext cx="19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These values at clock cycle 1...</a:t>
              </a:r>
            </a:p>
          </p:txBody>
        </p:sp>
      </p:grpSp>
      <p:grpSp>
        <p:nvGrpSpPr>
          <p:cNvPr id="445485" name="Group 45"/>
          <p:cNvGrpSpPr>
            <a:grpSpLocks/>
          </p:cNvGrpSpPr>
          <p:nvPr/>
        </p:nvGrpSpPr>
        <p:grpSpPr bwMode="auto">
          <a:xfrm>
            <a:off x="5484813" y="3408363"/>
            <a:ext cx="3048000" cy="2774950"/>
            <a:chOff x="3455" y="1975"/>
            <a:chExt cx="1920" cy="1748"/>
          </a:xfrm>
        </p:grpSpPr>
        <p:grpSp>
          <p:nvGrpSpPr>
            <p:cNvPr id="445486" name="Group 46"/>
            <p:cNvGrpSpPr>
              <a:grpSpLocks/>
            </p:cNvGrpSpPr>
            <p:nvPr/>
          </p:nvGrpSpPr>
          <p:grpSpPr bwMode="auto">
            <a:xfrm>
              <a:off x="3455" y="1975"/>
              <a:ext cx="1920" cy="1536"/>
              <a:chOff x="2016" y="384"/>
              <a:chExt cx="1920" cy="1536"/>
            </a:xfrm>
          </p:grpSpPr>
          <p:grpSp>
            <p:nvGrpSpPr>
              <p:cNvPr id="445487" name="Group 47"/>
              <p:cNvGrpSpPr>
                <a:grpSpLocks/>
              </p:cNvGrpSpPr>
              <p:nvPr/>
            </p:nvGrpSpPr>
            <p:grpSpPr bwMode="auto">
              <a:xfrm>
                <a:off x="2256" y="1584"/>
                <a:ext cx="768" cy="192"/>
                <a:chOff x="2736" y="1728"/>
                <a:chExt cx="768" cy="192"/>
              </a:xfrm>
            </p:grpSpPr>
            <p:grpSp>
              <p:nvGrpSpPr>
                <p:cNvPr id="445488" name="Group 48"/>
                <p:cNvGrpSpPr>
                  <a:grpSpLocks/>
                </p:cNvGrpSpPr>
                <p:nvPr/>
              </p:nvGrpSpPr>
              <p:grpSpPr bwMode="auto">
                <a:xfrm>
                  <a:off x="3120" y="1872"/>
                  <a:ext cx="384" cy="48"/>
                  <a:chOff x="2256" y="1920"/>
                  <a:chExt cx="384" cy="0"/>
                </a:xfrm>
              </p:grpSpPr>
              <p:sp>
                <p:nvSpPr>
                  <p:cNvPr id="44548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49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549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120" y="172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492" name="Line 52"/>
                <p:cNvSpPr>
                  <a:spLocks noChangeShapeType="1"/>
                </p:cNvSpPr>
                <p:nvPr/>
              </p:nvSpPr>
              <p:spPr bwMode="auto">
                <a:xfrm>
                  <a:off x="2736" y="172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45493" name="Text Box 53"/>
              <p:cNvSpPr txBox="1">
                <a:spLocks noChangeArrowheads="1"/>
              </p:cNvSpPr>
              <p:nvPr/>
            </p:nvSpPr>
            <p:spPr bwMode="auto">
              <a:xfrm>
                <a:off x="2016" y="624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445494" name="Line 54"/>
              <p:cNvSpPr>
                <a:spLocks noChangeShapeType="1"/>
              </p:cNvSpPr>
              <p:nvPr/>
            </p:nvSpPr>
            <p:spPr bwMode="auto">
              <a:xfrm>
                <a:off x="2592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495" name="Line 55"/>
              <p:cNvSpPr>
                <a:spLocks noChangeShapeType="1"/>
              </p:cNvSpPr>
              <p:nvPr/>
            </p:nvSpPr>
            <p:spPr bwMode="auto">
              <a:xfrm>
                <a:off x="2976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496" name="Line 5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497" name="Line 57"/>
              <p:cNvSpPr>
                <a:spLocks noChangeShapeType="1"/>
              </p:cNvSpPr>
              <p:nvPr/>
            </p:nvSpPr>
            <p:spPr bwMode="auto">
              <a:xfrm>
                <a:off x="3360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45498" name="Group 58"/>
              <p:cNvGrpSpPr>
                <a:grpSpLocks/>
              </p:cNvGrpSpPr>
              <p:nvPr/>
            </p:nvGrpSpPr>
            <p:grpSpPr bwMode="auto">
              <a:xfrm>
                <a:off x="2256" y="720"/>
                <a:ext cx="1680" cy="144"/>
                <a:chOff x="1824" y="1920"/>
                <a:chExt cx="1680" cy="144"/>
              </a:xfrm>
            </p:grpSpPr>
            <p:sp>
              <p:nvSpPr>
                <p:cNvPr id="44549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1" name="Line 61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3" name="Line 63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4" name="Line 64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6" name="Line 66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8" name="Line 68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0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0" name="Line 70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2" name="Line 72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4" name="Line 74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5" name="Line 75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45516" name="Group 76"/>
              <p:cNvGrpSpPr>
                <a:grpSpLocks/>
              </p:cNvGrpSpPr>
              <p:nvPr/>
            </p:nvGrpSpPr>
            <p:grpSpPr bwMode="auto">
              <a:xfrm>
                <a:off x="2256" y="1008"/>
                <a:ext cx="768" cy="48"/>
                <a:chOff x="2640" y="2064"/>
                <a:chExt cx="384" cy="0"/>
              </a:xfrm>
            </p:grpSpPr>
            <p:sp>
              <p:nvSpPr>
                <p:cNvPr id="445517" name="Line 77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5518" name="Line 78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45519" name="Text Box 79"/>
              <p:cNvSpPr txBox="1">
                <a:spLocks noChangeArrowheads="1"/>
              </p:cNvSpPr>
              <p:nvPr/>
            </p:nvSpPr>
            <p:spPr bwMode="auto">
              <a:xfrm>
                <a:off x="2496" y="384"/>
                <a:ext cx="13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1	2	3	4</a:t>
                </a:r>
              </a:p>
            </p:txBody>
          </p:sp>
          <p:grpSp>
            <p:nvGrpSpPr>
              <p:cNvPr id="445520" name="Group 80"/>
              <p:cNvGrpSpPr>
                <a:grpSpLocks/>
              </p:cNvGrpSpPr>
              <p:nvPr/>
            </p:nvGrpSpPr>
            <p:grpSpPr bwMode="auto">
              <a:xfrm>
                <a:off x="2256" y="1296"/>
                <a:ext cx="768" cy="192"/>
                <a:chOff x="2256" y="1296"/>
                <a:chExt cx="768" cy="192"/>
              </a:xfrm>
            </p:grpSpPr>
            <p:grpSp>
              <p:nvGrpSpPr>
                <p:cNvPr id="445521" name="Group 81"/>
                <p:cNvGrpSpPr>
                  <a:grpSpLocks/>
                </p:cNvGrpSpPr>
                <p:nvPr/>
              </p:nvGrpSpPr>
              <p:grpSpPr bwMode="auto">
                <a:xfrm>
                  <a:off x="2256" y="1296"/>
                  <a:ext cx="624" cy="48"/>
                  <a:chOff x="2640" y="2064"/>
                  <a:chExt cx="384" cy="0"/>
                </a:xfrm>
              </p:grpSpPr>
              <p:sp>
                <p:nvSpPr>
                  <p:cNvPr id="44552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52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5524" name="Group 84"/>
                <p:cNvGrpSpPr>
                  <a:grpSpLocks/>
                </p:cNvGrpSpPr>
                <p:nvPr/>
              </p:nvGrpSpPr>
              <p:grpSpPr bwMode="auto">
                <a:xfrm>
                  <a:off x="2880" y="1440"/>
                  <a:ext cx="144" cy="48"/>
                  <a:chOff x="2256" y="2208"/>
                  <a:chExt cx="384" cy="0"/>
                </a:xfrm>
              </p:grpSpPr>
              <p:sp>
                <p:nvSpPr>
                  <p:cNvPr id="44552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52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552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880" y="1296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45528" name="Oval 88"/>
            <p:cNvSpPr>
              <a:spLocks noChangeArrowheads="1"/>
            </p:cNvSpPr>
            <p:nvPr/>
          </p:nvSpPr>
          <p:spPr bwMode="auto">
            <a:xfrm>
              <a:off x="3983" y="3079"/>
              <a:ext cx="528" cy="336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5529" name="Text Box 89"/>
            <p:cNvSpPr txBox="1">
              <a:spLocks noChangeArrowheads="1"/>
            </p:cNvSpPr>
            <p:nvPr/>
          </p:nvSpPr>
          <p:spPr bwMode="auto">
            <a:xfrm>
              <a:off x="3647" y="3511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… determine the “next” Q</a:t>
              </a:r>
            </a:p>
          </p:txBody>
        </p:sp>
      </p:grpSp>
      <p:sp>
        <p:nvSpPr>
          <p:cNvPr id="445530" name="AutoShape 90"/>
          <p:cNvSpPr>
            <a:spLocks noChangeArrowheads="1"/>
          </p:cNvSpPr>
          <p:nvPr/>
        </p:nvSpPr>
        <p:spPr bwMode="auto">
          <a:xfrm>
            <a:off x="4038600" y="4540250"/>
            <a:ext cx="1295400" cy="685800"/>
          </a:xfrm>
          <a:prstGeom prst="rightArrow">
            <a:avLst>
              <a:gd name="adj1" fmla="val 40472"/>
              <a:gd name="adj2" fmla="val 79578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80322" dir="65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2662C78-EAE7-41FF-BD06-E228ED3546A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mic Sans MS"/>
                <a:ea typeface="굴림" charset="-127"/>
              </a:rPr>
              <a:t>“</a:t>
            </a:r>
            <a:r>
              <a:rPr lang="en-US" altLang="ko-KR">
                <a:ea typeface="굴림" charset="-127"/>
              </a:rPr>
              <a:t>Present</a:t>
            </a:r>
            <a:r>
              <a:rPr lang="en-US" altLang="ko-KR">
                <a:latin typeface="Comic Sans MS"/>
                <a:ea typeface="굴림" charset="-127"/>
              </a:rPr>
              <a:t>”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latin typeface="Comic Sans MS"/>
                <a:ea typeface="굴림" charset="-127"/>
              </a:rPr>
              <a:t>“</a:t>
            </a:r>
            <a:r>
              <a:rPr lang="en-US" altLang="ko-KR">
                <a:ea typeface="굴림" charset="-127"/>
              </a:rPr>
              <a:t>next</a:t>
            </a:r>
            <a:r>
              <a:rPr lang="en-US" altLang="ko-KR">
                <a:latin typeface="Comic Sans MS"/>
                <a:ea typeface="굴림" charset="-127"/>
              </a:rPr>
              <a:t>”</a:t>
            </a:r>
            <a:r>
              <a:rPr lang="en-US" altLang="ko-KR">
                <a:ea typeface="굴림" charset="-127"/>
              </a:rPr>
              <a:t> are relative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Similarly, the values of J, K and Q at the second positive clock edge can be used to find the value of Q during the third clock cycle.</a:t>
            </a:r>
          </a:p>
          <a:p>
            <a:r>
              <a:rPr lang="en-US" altLang="ko-KR" sz="1800">
                <a:ea typeface="굴림" charset="-127"/>
              </a:rPr>
              <a:t>When we do this, Q(2) is now referred to as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present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 i="1">
                <a:ea typeface="굴림" charset="-127"/>
              </a:rPr>
              <a:t> </a:t>
            </a:r>
            <a:r>
              <a:rPr lang="en-US" altLang="ko-KR" sz="1800">
                <a:ea typeface="굴림" charset="-127"/>
              </a:rPr>
              <a:t>state, and Q(3) is now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state.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46468" name="Group 4"/>
          <p:cNvGrpSpPr>
            <a:grpSpLocks/>
          </p:cNvGrpSpPr>
          <p:nvPr/>
        </p:nvGrpSpPr>
        <p:grpSpPr bwMode="auto">
          <a:xfrm>
            <a:off x="762000" y="2935288"/>
            <a:ext cx="7696200" cy="2438400"/>
            <a:chOff x="480" y="1536"/>
            <a:chExt cx="4848" cy="1536"/>
          </a:xfrm>
        </p:grpSpPr>
        <p:grpSp>
          <p:nvGrpSpPr>
            <p:cNvPr id="446469" name="Group 5"/>
            <p:cNvGrpSpPr>
              <a:grpSpLocks/>
            </p:cNvGrpSpPr>
            <p:nvPr/>
          </p:nvGrpSpPr>
          <p:grpSpPr bwMode="auto">
            <a:xfrm>
              <a:off x="480" y="1536"/>
              <a:ext cx="1920" cy="1536"/>
              <a:chOff x="480" y="1536"/>
              <a:chExt cx="1920" cy="1536"/>
            </a:xfrm>
          </p:grpSpPr>
          <p:sp>
            <p:nvSpPr>
              <p:cNvPr id="446470" name="Oval 6"/>
              <p:cNvSpPr>
                <a:spLocks noChangeArrowheads="1"/>
              </p:cNvSpPr>
              <p:nvPr/>
            </p:nvSpPr>
            <p:spPr bwMode="auto">
              <a:xfrm>
                <a:off x="1345" y="2057"/>
                <a:ext cx="192" cy="912"/>
              </a:xfrm>
              <a:prstGeom prst="ellips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46471" name="Group 7"/>
              <p:cNvGrpSpPr>
                <a:grpSpLocks/>
              </p:cNvGrpSpPr>
              <p:nvPr/>
            </p:nvGrpSpPr>
            <p:grpSpPr bwMode="auto">
              <a:xfrm>
                <a:off x="480" y="1536"/>
                <a:ext cx="1920" cy="1536"/>
                <a:chOff x="2016" y="384"/>
                <a:chExt cx="1920" cy="1536"/>
              </a:xfrm>
            </p:grpSpPr>
            <p:grpSp>
              <p:nvGrpSpPr>
                <p:cNvPr id="446472" name="Group 8"/>
                <p:cNvGrpSpPr>
                  <a:grpSpLocks/>
                </p:cNvGrpSpPr>
                <p:nvPr/>
              </p:nvGrpSpPr>
              <p:grpSpPr bwMode="auto">
                <a:xfrm>
                  <a:off x="2256" y="1584"/>
                  <a:ext cx="768" cy="192"/>
                  <a:chOff x="2736" y="1728"/>
                  <a:chExt cx="768" cy="192"/>
                </a:xfrm>
              </p:grpSpPr>
              <p:grpSp>
                <p:nvGrpSpPr>
                  <p:cNvPr id="44647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4647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47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647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28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7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728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647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6" y="624"/>
                  <a:ext cx="242" cy="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J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K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Q</a:t>
                  </a:r>
                </a:p>
              </p:txBody>
            </p:sp>
            <p:sp>
              <p:nvSpPr>
                <p:cNvPr id="446479" name="Line 15"/>
                <p:cNvSpPr>
                  <a:spLocks noChangeShapeType="1"/>
                </p:cNvSpPr>
                <p:nvPr/>
              </p:nvSpPr>
              <p:spPr bwMode="auto">
                <a:xfrm>
                  <a:off x="2592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6480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6481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6482" name="Line 18"/>
                <p:cNvSpPr>
                  <a:spLocks noChangeShapeType="1"/>
                </p:cNvSpPr>
                <p:nvPr/>
              </p:nvSpPr>
              <p:spPr bwMode="auto">
                <a:xfrm>
                  <a:off x="3360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6483" name="Group 19"/>
                <p:cNvGrpSpPr>
                  <a:grpSpLocks/>
                </p:cNvGrpSpPr>
                <p:nvPr/>
              </p:nvGrpSpPr>
              <p:grpSpPr bwMode="auto">
                <a:xfrm>
                  <a:off x="2256" y="720"/>
                  <a:ext cx="1680" cy="144"/>
                  <a:chOff x="1824" y="1920"/>
                  <a:chExt cx="1680" cy="144"/>
                </a:xfrm>
              </p:grpSpPr>
              <p:sp>
                <p:nvSpPr>
                  <p:cNvPr id="44648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8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8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87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8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4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920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6501" name="Group 37"/>
                <p:cNvGrpSpPr>
                  <a:grpSpLocks/>
                </p:cNvGrpSpPr>
                <p:nvPr/>
              </p:nvGrpSpPr>
              <p:grpSpPr bwMode="auto">
                <a:xfrm>
                  <a:off x="2256" y="1008"/>
                  <a:ext cx="768" cy="48"/>
                  <a:chOff x="2640" y="2064"/>
                  <a:chExt cx="384" cy="0"/>
                </a:xfrm>
              </p:grpSpPr>
              <p:sp>
                <p:nvSpPr>
                  <p:cNvPr id="44650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0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65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4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  <p:grpSp>
              <p:nvGrpSpPr>
                <p:cNvPr id="446505" name="Group 41"/>
                <p:cNvGrpSpPr>
                  <a:grpSpLocks/>
                </p:cNvGrpSpPr>
                <p:nvPr/>
              </p:nvGrpSpPr>
              <p:grpSpPr bwMode="auto">
                <a:xfrm>
                  <a:off x="2256" y="1296"/>
                  <a:ext cx="768" cy="192"/>
                  <a:chOff x="2256" y="1296"/>
                  <a:chExt cx="768" cy="192"/>
                </a:xfrm>
              </p:grpSpPr>
              <p:grpSp>
                <p:nvGrpSpPr>
                  <p:cNvPr id="44650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256" y="1296"/>
                    <a:ext cx="624" cy="48"/>
                    <a:chOff x="2640" y="2064"/>
                    <a:chExt cx="384" cy="0"/>
                  </a:xfrm>
                </p:grpSpPr>
                <p:sp>
                  <p:nvSpPr>
                    <p:cNvPr id="446507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50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650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880" y="1440"/>
                    <a:ext cx="144" cy="48"/>
                    <a:chOff x="2256" y="2208"/>
                    <a:chExt cx="384" cy="0"/>
                  </a:xfrm>
                </p:grpSpPr>
                <p:sp>
                  <p:nvSpPr>
                    <p:cNvPr id="44651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51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651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296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46513" name="AutoShape 49"/>
            <p:cNvSpPr>
              <a:spLocks noChangeArrowheads="1"/>
            </p:cNvSpPr>
            <p:nvPr/>
          </p:nvSpPr>
          <p:spPr bwMode="auto">
            <a:xfrm>
              <a:off x="2496" y="2208"/>
              <a:ext cx="816" cy="432"/>
            </a:xfrm>
            <a:prstGeom prst="rightArrow">
              <a:avLst>
                <a:gd name="adj1" fmla="val 40472"/>
                <a:gd name="adj2" fmla="val 79578"/>
              </a:avLst>
            </a:prstGeom>
            <a:gradFill rotWithShape="0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80322" dir="6506097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46514" name="Group 50"/>
            <p:cNvGrpSpPr>
              <a:grpSpLocks/>
            </p:cNvGrpSpPr>
            <p:nvPr/>
          </p:nvGrpSpPr>
          <p:grpSpPr bwMode="auto">
            <a:xfrm>
              <a:off x="3408" y="1536"/>
              <a:ext cx="1920" cy="1536"/>
              <a:chOff x="3408" y="1536"/>
              <a:chExt cx="1920" cy="1536"/>
            </a:xfrm>
          </p:grpSpPr>
          <p:grpSp>
            <p:nvGrpSpPr>
              <p:cNvPr id="446515" name="Group 51"/>
              <p:cNvGrpSpPr>
                <a:grpSpLocks/>
              </p:cNvGrpSpPr>
              <p:nvPr/>
            </p:nvGrpSpPr>
            <p:grpSpPr bwMode="auto">
              <a:xfrm>
                <a:off x="3408" y="1536"/>
                <a:ext cx="1920" cy="1536"/>
                <a:chOff x="2160" y="2640"/>
                <a:chExt cx="1920" cy="1536"/>
              </a:xfrm>
            </p:grpSpPr>
            <p:sp>
              <p:nvSpPr>
                <p:cNvPr id="44651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60" y="2880"/>
                  <a:ext cx="242" cy="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J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K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Q</a:t>
                  </a:r>
                </a:p>
              </p:txBody>
            </p:sp>
            <p:grpSp>
              <p:nvGrpSpPr>
                <p:cNvPr id="446517" name="Group 53"/>
                <p:cNvGrpSpPr>
                  <a:grpSpLocks/>
                </p:cNvGrpSpPr>
                <p:nvPr/>
              </p:nvGrpSpPr>
              <p:grpSpPr bwMode="auto">
                <a:xfrm>
                  <a:off x="2400" y="2976"/>
                  <a:ext cx="1680" cy="144"/>
                  <a:chOff x="1824" y="1920"/>
                  <a:chExt cx="1680" cy="144"/>
                </a:xfrm>
              </p:grpSpPr>
              <p:sp>
                <p:nvSpPr>
                  <p:cNvPr id="44651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1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6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2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3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3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3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920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6535" name="Group 71"/>
                <p:cNvGrpSpPr>
                  <a:grpSpLocks/>
                </p:cNvGrpSpPr>
                <p:nvPr/>
              </p:nvGrpSpPr>
              <p:grpSpPr bwMode="auto">
                <a:xfrm>
                  <a:off x="2400" y="3552"/>
                  <a:ext cx="768" cy="192"/>
                  <a:chOff x="2400" y="3552"/>
                  <a:chExt cx="768" cy="192"/>
                </a:xfrm>
              </p:grpSpPr>
              <p:grpSp>
                <p:nvGrpSpPr>
                  <p:cNvPr id="446536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3024" y="3696"/>
                    <a:ext cx="144" cy="48"/>
                    <a:chOff x="2256" y="2208"/>
                    <a:chExt cx="384" cy="0"/>
                  </a:xfrm>
                </p:grpSpPr>
                <p:sp>
                  <p:nvSpPr>
                    <p:cNvPr id="44653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53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6539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3552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46540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400" y="3552"/>
                    <a:ext cx="624" cy="48"/>
                    <a:chOff x="2640" y="2064"/>
                    <a:chExt cx="384" cy="0"/>
                  </a:xfrm>
                </p:grpSpPr>
                <p:sp>
                  <p:nvSpPr>
                    <p:cNvPr id="44654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542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446543" name="Group 79"/>
                <p:cNvGrpSpPr>
                  <a:grpSpLocks/>
                </p:cNvGrpSpPr>
                <p:nvPr/>
              </p:nvGrpSpPr>
              <p:grpSpPr bwMode="auto">
                <a:xfrm>
                  <a:off x="2400" y="3264"/>
                  <a:ext cx="768" cy="48"/>
                  <a:chOff x="2640" y="2064"/>
                  <a:chExt cx="384" cy="0"/>
                </a:xfrm>
              </p:grpSpPr>
              <p:sp>
                <p:nvSpPr>
                  <p:cNvPr id="44654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4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6546" name="Group 82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1355" cy="1536"/>
                  <a:chOff x="2640" y="2640"/>
                  <a:chExt cx="1355" cy="1536"/>
                </a:xfrm>
              </p:grpSpPr>
              <p:sp>
                <p:nvSpPr>
                  <p:cNvPr id="44654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48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49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50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51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40"/>
                    <a:ext cx="135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1pPr>
                    <a:lvl2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2pPr>
                    <a:lvl3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3pPr>
                    <a:lvl4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4pPr>
                    <a:lvl5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9pPr>
                  </a:lstStyle>
                  <a:p>
                    <a:pPr eaLnBrk="0" latinLnBrk="0" hangingPunct="0"/>
                    <a:r>
                      <a:rPr kumimoji="0" lang="en-US" altLang="ko-KR" sz="1800">
                        <a:latin typeface="Comic Sans MS" pitchFamily="66" charset="0"/>
                      </a:rPr>
                      <a:t>1	2	3	4</a:t>
                    </a:r>
                  </a:p>
                </p:txBody>
              </p:sp>
            </p:grpSp>
            <p:grpSp>
              <p:nvGrpSpPr>
                <p:cNvPr id="446552" name="Group 88"/>
                <p:cNvGrpSpPr>
                  <a:grpSpLocks/>
                </p:cNvGrpSpPr>
                <p:nvPr/>
              </p:nvGrpSpPr>
              <p:grpSpPr bwMode="auto">
                <a:xfrm>
                  <a:off x="2400" y="3840"/>
                  <a:ext cx="1152" cy="192"/>
                  <a:chOff x="2400" y="3840"/>
                  <a:chExt cx="1152" cy="192"/>
                </a:xfrm>
              </p:grpSpPr>
              <p:grpSp>
                <p:nvGrpSpPr>
                  <p:cNvPr id="446553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784" y="3984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4655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655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6556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4" y="384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5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384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5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84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55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84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46560" name="Oval 96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336"/>
              </a:xfrm>
              <a:prstGeom prst="ellips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3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1CCEE55-8D10-42E2-B02F-323F62B3449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Positive edge triggered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One final point to repeat: the flip-flop outputs are affected only by the input values </a:t>
            </a:r>
            <a:r>
              <a:rPr lang="en-US" altLang="ko-KR" sz="1800" i="1">
                <a:ea typeface="굴림" charset="-127"/>
              </a:rPr>
              <a:t>at the positive edge</a:t>
            </a:r>
            <a:r>
              <a:rPr lang="en-US" altLang="ko-KR" sz="1800">
                <a:ea typeface="굴림" charset="-127"/>
              </a:rPr>
              <a:t>.</a:t>
            </a:r>
            <a:endParaRPr lang="en-US" altLang="ko-KR" sz="1800" i="1">
              <a:ea typeface="굴림" charset="-127"/>
            </a:endParaRPr>
          </a:p>
          <a:p>
            <a:pPr lvl="1"/>
            <a:r>
              <a:rPr lang="en-US" altLang="ko-KR" sz="1600">
                <a:ea typeface="굴림" charset="-127"/>
              </a:rPr>
              <a:t>In the diagram below, K changes rapidly between the second and third positive edges.</a:t>
            </a:r>
          </a:p>
          <a:p>
            <a:pPr lvl="1"/>
            <a:r>
              <a:rPr lang="en-US" altLang="ko-KR" sz="1600">
                <a:ea typeface="굴림" charset="-127"/>
              </a:rPr>
              <a:t>But it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s only the input values at the third clock edge (K=1, and J=0 and Q=1) that affect the next state, so here Q changes to 0.</a:t>
            </a:r>
          </a:p>
          <a:p>
            <a:r>
              <a:rPr lang="en-US" altLang="ko-KR" sz="1800">
                <a:ea typeface="굴림" charset="-127"/>
              </a:rPr>
              <a:t>This is a fairly simple timing model. In real life there are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setup times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hold times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to worry about as well, to account for internal and external delays.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47492" name="Group 4"/>
          <p:cNvGrpSpPr>
            <a:grpSpLocks/>
          </p:cNvGrpSpPr>
          <p:nvPr/>
        </p:nvGrpSpPr>
        <p:grpSpPr bwMode="auto">
          <a:xfrm>
            <a:off x="2971800" y="3657600"/>
            <a:ext cx="3048000" cy="2438400"/>
            <a:chOff x="1872" y="2304"/>
            <a:chExt cx="1920" cy="1536"/>
          </a:xfrm>
        </p:grpSpPr>
        <p:grpSp>
          <p:nvGrpSpPr>
            <p:cNvPr id="447493" name="Group 5"/>
            <p:cNvGrpSpPr>
              <a:grpSpLocks/>
            </p:cNvGrpSpPr>
            <p:nvPr/>
          </p:nvGrpSpPr>
          <p:grpSpPr bwMode="auto">
            <a:xfrm>
              <a:off x="1872" y="2304"/>
              <a:ext cx="1920" cy="1536"/>
              <a:chOff x="3840" y="1248"/>
              <a:chExt cx="1920" cy="1536"/>
            </a:xfrm>
          </p:grpSpPr>
          <p:sp>
            <p:nvSpPr>
              <p:cNvPr id="447494" name="Text Box 6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grpSp>
            <p:nvGrpSpPr>
              <p:cNvPr id="447495" name="Group 7"/>
              <p:cNvGrpSpPr>
                <a:grpSpLocks/>
              </p:cNvGrpSpPr>
              <p:nvPr/>
            </p:nvGrpSpPr>
            <p:grpSpPr bwMode="auto">
              <a:xfrm>
                <a:off x="4080" y="1584"/>
                <a:ext cx="1680" cy="144"/>
                <a:chOff x="1824" y="1920"/>
                <a:chExt cx="1680" cy="144"/>
              </a:xfrm>
            </p:grpSpPr>
            <p:sp>
              <p:nvSpPr>
                <p:cNvPr id="44749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49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498" name="Line 10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49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0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1" name="Line 13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3" name="Line 15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5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7" name="Line 19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09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1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2" name="Line 24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47513" name="Group 25"/>
              <p:cNvGrpSpPr>
                <a:grpSpLocks/>
              </p:cNvGrpSpPr>
              <p:nvPr/>
            </p:nvGrpSpPr>
            <p:grpSpPr bwMode="auto">
              <a:xfrm>
                <a:off x="4320" y="1248"/>
                <a:ext cx="1355" cy="1536"/>
                <a:chOff x="4320" y="1248"/>
                <a:chExt cx="1355" cy="1536"/>
              </a:xfrm>
            </p:grpSpPr>
            <p:sp>
              <p:nvSpPr>
                <p:cNvPr id="447514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5" name="Line 27"/>
                <p:cNvSpPr>
                  <a:spLocks noChangeShapeType="1"/>
                </p:cNvSpPr>
                <p:nvPr/>
              </p:nvSpPr>
              <p:spPr bwMode="auto">
                <a:xfrm>
                  <a:off x="4800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6" name="Line 28"/>
                <p:cNvSpPr>
                  <a:spLocks noChangeShapeType="1"/>
                </p:cNvSpPr>
                <p:nvPr/>
              </p:nvSpPr>
              <p:spPr bwMode="auto">
                <a:xfrm>
                  <a:off x="5568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7" name="Line 29"/>
                <p:cNvSpPr>
                  <a:spLocks noChangeShapeType="1"/>
                </p:cNvSpPr>
                <p:nvPr/>
              </p:nvSpPr>
              <p:spPr bwMode="auto">
                <a:xfrm>
                  <a:off x="5184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20" y="1248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</p:grpSp>
          <p:grpSp>
            <p:nvGrpSpPr>
              <p:cNvPr id="447519" name="Group 31"/>
              <p:cNvGrpSpPr>
                <a:grpSpLocks/>
              </p:cNvGrpSpPr>
              <p:nvPr/>
            </p:nvGrpSpPr>
            <p:grpSpPr bwMode="auto">
              <a:xfrm>
                <a:off x="4080" y="1872"/>
                <a:ext cx="1152" cy="192"/>
                <a:chOff x="4080" y="1872"/>
                <a:chExt cx="1152" cy="192"/>
              </a:xfrm>
            </p:grpSpPr>
            <p:sp>
              <p:nvSpPr>
                <p:cNvPr id="447520" name="Line 32"/>
                <p:cNvSpPr>
                  <a:spLocks noChangeShapeType="1"/>
                </p:cNvSpPr>
                <p:nvPr/>
              </p:nvSpPr>
              <p:spPr bwMode="auto">
                <a:xfrm>
                  <a:off x="4080" y="187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21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1872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89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7523" name="Group 35"/>
                <p:cNvGrpSpPr>
                  <a:grpSpLocks/>
                </p:cNvGrpSpPr>
                <p:nvPr/>
              </p:nvGrpSpPr>
              <p:grpSpPr bwMode="auto">
                <a:xfrm>
                  <a:off x="4896" y="2016"/>
                  <a:ext cx="336" cy="48"/>
                  <a:chOff x="2256" y="2208"/>
                  <a:chExt cx="384" cy="0"/>
                </a:xfrm>
              </p:grpSpPr>
              <p:sp>
                <p:nvSpPr>
                  <p:cNvPr id="4475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47526" name="Group 38"/>
              <p:cNvGrpSpPr>
                <a:grpSpLocks/>
              </p:cNvGrpSpPr>
              <p:nvPr/>
            </p:nvGrpSpPr>
            <p:grpSpPr bwMode="auto">
              <a:xfrm>
                <a:off x="4080" y="2160"/>
                <a:ext cx="1152" cy="192"/>
                <a:chOff x="4080" y="2160"/>
                <a:chExt cx="1152" cy="192"/>
              </a:xfrm>
            </p:grpSpPr>
            <p:grpSp>
              <p:nvGrpSpPr>
                <p:cNvPr id="447527" name="Group 39"/>
                <p:cNvGrpSpPr>
                  <a:grpSpLocks/>
                </p:cNvGrpSpPr>
                <p:nvPr/>
              </p:nvGrpSpPr>
              <p:grpSpPr bwMode="auto">
                <a:xfrm>
                  <a:off x="4704" y="2304"/>
                  <a:ext cx="144" cy="48"/>
                  <a:chOff x="2256" y="2208"/>
                  <a:chExt cx="384" cy="0"/>
                </a:xfrm>
              </p:grpSpPr>
              <p:sp>
                <p:nvSpPr>
                  <p:cNvPr id="44752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2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75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70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7531" name="Group 43"/>
                <p:cNvGrpSpPr>
                  <a:grpSpLocks/>
                </p:cNvGrpSpPr>
                <p:nvPr/>
              </p:nvGrpSpPr>
              <p:grpSpPr bwMode="auto">
                <a:xfrm>
                  <a:off x="4080" y="2160"/>
                  <a:ext cx="624" cy="48"/>
                  <a:chOff x="2640" y="2064"/>
                  <a:chExt cx="384" cy="0"/>
                </a:xfrm>
              </p:grpSpPr>
              <p:sp>
                <p:nvSpPr>
                  <p:cNvPr id="44753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7534" name="Group 46"/>
                <p:cNvGrpSpPr>
                  <a:grpSpLocks/>
                </p:cNvGrpSpPr>
                <p:nvPr/>
              </p:nvGrpSpPr>
              <p:grpSpPr bwMode="auto">
                <a:xfrm>
                  <a:off x="4848" y="2160"/>
                  <a:ext cx="384" cy="192"/>
                  <a:chOff x="4848" y="2160"/>
                  <a:chExt cx="384" cy="192"/>
                </a:xfrm>
              </p:grpSpPr>
              <p:sp>
                <p:nvSpPr>
                  <p:cNvPr id="447535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3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96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37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38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44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4753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848" y="2160"/>
                    <a:ext cx="384" cy="192"/>
                    <a:chOff x="4848" y="2160"/>
                    <a:chExt cx="384" cy="192"/>
                  </a:xfrm>
                </p:grpSpPr>
                <p:sp>
                  <p:nvSpPr>
                    <p:cNvPr id="447540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2160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47541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96" y="2304"/>
                      <a:ext cx="48" cy="48"/>
                      <a:chOff x="2256" y="2208"/>
                      <a:chExt cx="384" cy="0"/>
                    </a:xfrm>
                  </p:grpSpPr>
                  <p:sp>
                    <p:nvSpPr>
                      <p:cNvPr id="447542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48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4754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56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4754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6" y="2160"/>
                      <a:ext cx="96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47545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2304"/>
                      <a:ext cx="96" cy="48"/>
                      <a:chOff x="2256" y="2208"/>
                      <a:chExt cx="384" cy="0"/>
                    </a:xfrm>
                  </p:grpSpPr>
                  <p:sp>
                    <p:nvSpPr>
                      <p:cNvPr id="44754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48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4754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56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4754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160"/>
                      <a:ext cx="96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7549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47550" name="Group 62"/>
              <p:cNvGrpSpPr>
                <a:grpSpLocks/>
              </p:cNvGrpSpPr>
              <p:nvPr/>
            </p:nvGrpSpPr>
            <p:grpSpPr bwMode="auto">
              <a:xfrm>
                <a:off x="4080" y="2448"/>
                <a:ext cx="1536" cy="192"/>
                <a:chOff x="4080" y="2448"/>
                <a:chExt cx="1536" cy="192"/>
              </a:xfrm>
            </p:grpSpPr>
            <p:grpSp>
              <p:nvGrpSpPr>
                <p:cNvPr id="447551" name="Group 63"/>
                <p:cNvGrpSpPr>
                  <a:grpSpLocks/>
                </p:cNvGrpSpPr>
                <p:nvPr/>
              </p:nvGrpSpPr>
              <p:grpSpPr bwMode="auto">
                <a:xfrm>
                  <a:off x="4080" y="2448"/>
                  <a:ext cx="768" cy="192"/>
                  <a:chOff x="2736" y="1728"/>
                  <a:chExt cx="768" cy="192"/>
                </a:xfrm>
              </p:grpSpPr>
              <p:grpSp>
                <p:nvGrpSpPr>
                  <p:cNvPr id="44755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4755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4755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47555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28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5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728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4755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48" y="244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58" name="Line 70"/>
                <p:cNvSpPr>
                  <a:spLocks noChangeShapeType="1"/>
                </p:cNvSpPr>
                <p:nvPr/>
              </p:nvSpPr>
              <p:spPr bwMode="auto">
                <a:xfrm>
                  <a:off x="4848" y="244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755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232" y="244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7560" name="Group 72"/>
                <p:cNvGrpSpPr>
                  <a:grpSpLocks/>
                </p:cNvGrpSpPr>
                <p:nvPr/>
              </p:nvGrpSpPr>
              <p:grpSpPr bwMode="auto">
                <a:xfrm>
                  <a:off x="5232" y="2592"/>
                  <a:ext cx="384" cy="48"/>
                  <a:chOff x="2256" y="2208"/>
                  <a:chExt cx="384" cy="0"/>
                </a:xfrm>
              </p:grpSpPr>
              <p:sp>
                <p:nvSpPr>
                  <p:cNvPr id="447561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56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47563" name="Oval 75"/>
            <p:cNvSpPr>
              <a:spLocks noChangeArrowheads="1"/>
            </p:cNvSpPr>
            <p:nvPr/>
          </p:nvSpPr>
          <p:spPr bwMode="auto">
            <a:xfrm>
              <a:off x="2736" y="3120"/>
              <a:ext cx="576" cy="336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07881A4-E060-48F4-BFF8-E162419E6479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To use memory in a larger circuit, we need to:</a:t>
            </a:r>
          </a:p>
          <a:p>
            <a:pPr lvl="1"/>
            <a:r>
              <a:rPr lang="en-US" altLang="ko-KR" sz="1800">
                <a:ea typeface="굴림" charset="-127"/>
              </a:rPr>
              <a:t>Keep the latches disabled until new values are ready to be stored.</a:t>
            </a:r>
          </a:p>
          <a:p>
            <a:pPr lvl="1"/>
            <a:r>
              <a:rPr lang="en-US" altLang="ko-KR" sz="1800">
                <a:ea typeface="굴림" charset="-127"/>
              </a:rPr>
              <a:t>Enable the latches just long enough for the update to occur.</a:t>
            </a:r>
          </a:p>
          <a:p>
            <a:r>
              <a:rPr lang="en-US" altLang="ko-KR" sz="2000">
                <a:ea typeface="굴림" charset="-127"/>
              </a:rPr>
              <a:t>A clock signal is used to synchronize circuits.  The cycle time reflects how long combinational operations take.</a:t>
            </a:r>
          </a:p>
          <a:p>
            <a:r>
              <a:rPr lang="en-US" altLang="ko-KR" sz="2000">
                <a:ea typeface="굴림" charset="-127"/>
              </a:rPr>
              <a:t>Flip-flops further restrict the memory writing interval, to just the positive edge of the clock signal.</a:t>
            </a:r>
          </a:p>
          <a:p>
            <a:pPr lvl="1"/>
            <a:r>
              <a:rPr lang="en-US" altLang="ko-KR" sz="1800">
                <a:ea typeface="굴림" charset="-127"/>
              </a:rPr>
              <a:t>This ensures that memory is updated only once per clock cycle.</a:t>
            </a:r>
          </a:p>
          <a:p>
            <a:pPr lvl="1"/>
            <a:r>
              <a:rPr lang="en-US" altLang="ko-KR" sz="1800">
                <a:ea typeface="굴림" charset="-127"/>
              </a:rPr>
              <a:t>There are several different kinds of flip-flops, but they all serve the same basic purpose of storing bits.</a:t>
            </a:r>
          </a:p>
          <a:p>
            <a:r>
              <a:rPr lang="en-US" altLang="ko-KR" sz="2000">
                <a:ea typeface="굴림" charset="-127"/>
              </a:rPr>
              <a:t>In the next,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talk about how to analyze and design sequential circuits that use flip-flops as memory.</a:t>
            </a:r>
          </a:p>
        </p:txBody>
      </p:sp>
    </p:spTree>
    <p:extLst>
      <p:ext uri="{BB962C8B-B14F-4D97-AF65-F5344CB8AC3E}">
        <p14:creationId xmlns:p14="http://schemas.microsoft.com/office/powerpoint/2010/main" val="27964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4741F8C-EA2A-4CA5-9BF9-3058CEC424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SR latch with a control input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Here is an SR latch with a control input C.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Notice the hierarchical design!</a:t>
            </a:r>
          </a:p>
          <a:p>
            <a:pPr lvl="1"/>
            <a:r>
              <a:rPr lang="en-US" altLang="ko-KR" sz="1800">
                <a:ea typeface="굴림" charset="-127"/>
              </a:rPr>
              <a:t>The dotted blue box is the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latch.</a:t>
            </a:r>
          </a:p>
          <a:p>
            <a:pPr lvl="1"/>
            <a:r>
              <a:rPr lang="en-US" altLang="ko-KR" sz="1800">
                <a:ea typeface="굴림" charset="-127"/>
              </a:rPr>
              <a:t>The additional NAND gates are simply used to generate the correct inputs for the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latch.</a:t>
            </a:r>
          </a:p>
          <a:p>
            <a:r>
              <a:rPr lang="en-US" altLang="ko-KR" sz="2000">
                <a:ea typeface="굴림" charset="-127"/>
              </a:rPr>
              <a:t>The control input acts just like an enable.</a:t>
            </a:r>
          </a:p>
        </p:txBody>
      </p:sp>
      <p:grpSp>
        <p:nvGrpSpPr>
          <p:cNvPr id="421892" name="Group 4"/>
          <p:cNvGrpSpPr>
            <a:grpSpLocks/>
          </p:cNvGrpSpPr>
          <p:nvPr/>
        </p:nvGrpSpPr>
        <p:grpSpPr bwMode="auto">
          <a:xfrm>
            <a:off x="914400" y="1879600"/>
            <a:ext cx="4400550" cy="1752600"/>
            <a:chOff x="576" y="2592"/>
            <a:chExt cx="2772" cy="1104"/>
          </a:xfrm>
        </p:grpSpPr>
        <p:graphicFrame>
          <p:nvGraphicFramePr>
            <p:cNvPr id="421893" name="Object 5"/>
            <p:cNvGraphicFramePr>
              <a:graphicFrameLocks noChangeAspect="1"/>
            </p:cNvGraphicFramePr>
            <p:nvPr/>
          </p:nvGraphicFramePr>
          <p:xfrm>
            <a:off x="576" y="2640"/>
            <a:ext cx="2772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Bitmap Image" r:id="rId3" imgW="4401164" imgH="1647619" progId="Paint.Picture">
                    <p:embed/>
                  </p:oleObj>
                </mc:Choice>
                <mc:Fallback>
                  <p:oleObj name="Bitmap Image" r:id="rId3" imgW="4401164" imgH="164761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40"/>
                          <a:ext cx="2772" cy="1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1920" y="2592"/>
              <a:ext cx="1152" cy="110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5410200" y="2032000"/>
          <a:ext cx="3259138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5" imgW="3250440" imgH="1756080" progId="Word.Document.8">
                  <p:embed/>
                </p:oleObj>
              </mc:Choice>
              <mc:Fallback>
                <p:oleObj name="Document" r:id="rId5" imgW="3250440" imgH="175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32000"/>
                        <a:ext cx="3259138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7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C3A2F23-4659-4D9D-9B2C-80628DF978B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latch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Finally, a D latch is based on an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latch. The additional gates generate the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and 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signals, based on inputs D (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data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) and C (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control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).</a:t>
            </a:r>
          </a:p>
          <a:p>
            <a:pPr lvl="1"/>
            <a:r>
              <a:rPr lang="en-US" altLang="ko-KR" sz="1600">
                <a:ea typeface="굴림" charset="-127"/>
              </a:rPr>
              <a:t>When C = 0, S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 and R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 are both 1, so the state Q does not change.</a:t>
            </a:r>
          </a:p>
          <a:p>
            <a:pPr lvl="1"/>
            <a:r>
              <a:rPr lang="en-US" altLang="ko-KR" sz="1600">
                <a:ea typeface="굴림" charset="-127"/>
              </a:rPr>
              <a:t>When C = 1, the latch output Q will equal the input D.</a:t>
            </a:r>
          </a:p>
          <a:p>
            <a:r>
              <a:rPr lang="en-US" altLang="ko-KR" sz="1800">
                <a:ea typeface="굴림" charset="-127"/>
              </a:rPr>
              <a:t>No more messaging with one input for set and another input for reset!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Also, this latch has no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bad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input combinations to avoid. Any of the four possible assignments to C and D are valid.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22916" name="Group 4"/>
          <p:cNvGrpSpPr>
            <a:grpSpLocks/>
          </p:cNvGrpSpPr>
          <p:nvPr/>
        </p:nvGrpSpPr>
        <p:grpSpPr bwMode="auto">
          <a:xfrm>
            <a:off x="838200" y="3108325"/>
            <a:ext cx="4897438" cy="1905000"/>
            <a:chOff x="1056" y="1728"/>
            <a:chExt cx="3085" cy="1200"/>
          </a:xfrm>
        </p:grpSpPr>
        <p:graphicFrame>
          <p:nvGraphicFramePr>
            <p:cNvPr id="422917" name="Object 5"/>
            <p:cNvGraphicFramePr>
              <a:graphicFrameLocks noChangeAspect="1"/>
            </p:cNvGraphicFramePr>
            <p:nvPr/>
          </p:nvGraphicFramePr>
          <p:xfrm>
            <a:off x="1056" y="1824"/>
            <a:ext cx="3085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name="Bitmap Image" r:id="rId3" imgW="4896533" imgH="1743318" progId="Paint.Picture">
                    <p:embed/>
                  </p:oleObj>
                </mc:Choice>
                <mc:Fallback>
                  <p:oleObj name="Bitmap Image" r:id="rId3" imgW="4896533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824"/>
                          <a:ext cx="3085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18" name="Rectangle 6"/>
            <p:cNvSpPr>
              <a:spLocks noChangeArrowheads="1"/>
            </p:cNvSpPr>
            <p:nvPr/>
          </p:nvSpPr>
          <p:spPr bwMode="auto">
            <a:xfrm>
              <a:off x="2736" y="1728"/>
              <a:ext cx="1104" cy="12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22919" name="Object 7"/>
          <p:cNvGraphicFramePr>
            <a:graphicFrameLocks noChangeAspect="1"/>
          </p:cNvGraphicFramePr>
          <p:nvPr/>
        </p:nvGraphicFramePr>
        <p:xfrm>
          <a:off x="6172200" y="3489325"/>
          <a:ext cx="2282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5" imgW="2289960" imgH="1476360" progId="Word.Document.8">
                  <p:embed/>
                </p:oleObj>
              </mc:Choice>
              <mc:Fallback>
                <p:oleObj name="Document" r:id="rId5" imgW="2289960" imgH="147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489325"/>
                        <a:ext cx="22828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5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38BAC11-8EC0-4D67-8383-51BB6EBB9FF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Using latches in real life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We can connect some latches, acting as memory, to an ALU.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Let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say these latches contain some value that we want to increment.</a:t>
            </a:r>
          </a:p>
          <a:p>
            <a:pPr lvl="1"/>
            <a:r>
              <a:rPr lang="en-US" altLang="ko-KR" sz="1800">
                <a:ea typeface="굴림" charset="-127"/>
              </a:rPr>
              <a:t>The ALU should read the current latch value.</a:t>
            </a:r>
          </a:p>
          <a:p>
            <a:pPr lvl="1"/>
            <a:r>
              <a:rPr lang="en-US" altLang="ko-KR" sz="1800">
                <a:ea typeface="굴림" charset="-127"/>
              </a:rPr>
              <a:t>It applies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G = X + 1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operation.</a:t>
            </a:r>
          </a:p>
          <a:p>
            <a:pPr lvl="1"/>
            <a:r>
              <a:rPr lang="en-US" altLang="ko-KR" sz="1800">
                <a:ea typeface="굴림" charset="-127"/>
              </a:rPr>
              <a:t>The incremented value is stored back into the latches.</a:t>
            </a:r>
          </a:p>
          <a:p>
            <a:r>
              <a:rPr lang="en-US" altLang="ko-KR" sz="2000">
                <a:ea typeface="굴림" charset="-127"/>
              </a:rPr>
              <a:t>At this point, we have to stop the cycle, so the latch value doesn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get incremented again by accident.</a:t>
            </a:r>
          </a:p>
          <a:p>
            <a:r>
              <a:rPr lang="en-US" altLang="ko-KR" sz="2000">
                <a:ea typeface="굴림" charset="-127"/>
              </a:rPr>
              <a:t>One convenient way to break the loop is to disable the latches.</a:t>
            </a:r>
          </a:p>
        </p:txBody>
      </p:sp>
      <p:grpSp>
        <p:nvGrpSpPr>
          <p:cNvPr id="423940" name="Group 4"/>
          <p:cNvGrpSpPr>
            <a:grpSpLocks/>
          </p:cNvGrpSpPr>
          <p:nvPr/>
        </p:nvGrpSpPr>
        <p:grpSpPr bwMode="auto">
          <a:xfrm>
            <a:off x="2819400" y="1949450"/>
            <a:ext cx="3505200" cy="1479550"/>
            <a:chOff x="1776" y="864"/>
            <a:chExt cx="2208" cy="932"/>
          </a:xfrm>
        </p:grpSpPr>
        <p:grpSp>
          <p:nvGrpSpPr>
            <p:cNvPr id="423941" name="Group 5"/>
            <p:cNvGrpSpPr>
              <a:grpSpLocks/>
            </p:cNvGrpSpPr>
            <p:nvPr/>
          </p:nvGrpSpPr>
          <p:grpSpPr bwMode="auto">
            <a:xfrm>
              <a:off x="1776" y="864"/>
              <a:ext cx="528" cy="212"/>
              <a:chOff x="1920" y="3120"/>
              <a:chExt cx="528" cy="212"/>
            </a:xfrm>
          </p:grpSpPr>
          <p:sp>
            <p:nvSpPr>
              <p:cNvPr id="423942" name="Line 6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43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2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23944" name="Group 8"/>
            <p:cNvGrpSpPr>
              <a:grpSpLocks/>
            </p:cNvGrpSpPr>
            <p:nvPr/>
          </p:nvGrpSpPr>
          <p:grpSpPr bwMode="auto">
            <a:xfrm>
              <a:off x="3696" y="1056"/>
              <a:ext cx="288" cy="432"/>
              <a:chOff x="3696" y="1056"/>
              <a:chExt cx="288" cy="432"/>
            </a:xfrm>
          </p:grpSpPr>
          <p:sp>
            <p:nvSpPr>
              <p:cNvPr id="423945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46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47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3948" name="Group 12"/>
            <p:cNvGrpSpPr>
              <a:grpSpLocks/>
            </p:cNvGrpSpPr>
            <p:nvPr/>
          </p:nvGrpSpPr>
          <p:grpSpPr bwMode="auto">
            <a:xfrm>
              <a:off x="2016" y="1152"/>
              <a:ext cx="288" cy="432"/>
              <a:chOff x="1440" y="2112"/>
              <a:chExt cx="288" cy="432"/>
            </a:xfrm>
          </p:grpSpPr>
          <p:sp>
            <p:nvSpPr>
              <p:cNvPr id="423949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50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51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3952" name="Group 16"/>
            <p:cNvGrpSpPr>
              <a:grpSpLocks/>
            </p:cNvGrpSpPr>
            <p:nvPr/>
          </p:nvGrpSpPr>
          <p:grpSpPr bwMode="auto">
            <a:xfrm>
              <a:off x="2304" y="864"/>
              <a:ext cx="1403" cy="404"/>
              <a:chOff x="2448" y="3120"/>
              <a:chExt cx="1403" cy="404"/>
            </a:xfrm>
          </p:grpSpPr>
          <p:sp>
            <p:nvSpPr>
              <p:cNvPr id="423953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23954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55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3956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3957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3958" name="Group 22"/>
            <p:cNvGrpSpPr>
              <a:grpSpLocks/>
            </p:cNvGrpSpPr>
            <p:nvPr/>
          </p:nvGrpSpPr>
          <p:grpSpPr bwMode="auto">
            <a:xfrm>
              <a:off x="2304" y="1392"/>
              <a:ext cx="1408" cy="404"/>
              <a:chOff x="2304" y="1392"/>
              <a:chExt cx="1408" cy="404"/>
            </a:xfrm>
          </p:grpSpPr>
          <p:sp>
            <p:nvSpPr>
              <p:cNvPr id="423959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23960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3961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3962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3963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sp>
          <p:nvSpPr>
            <p:cNvPr id="423964" name="Line 28"/>
            <p:cNvSpPr>
              <a:spLocks noChangeShapeType="1"/>
            </p:cNvSpPr>
            <p:nvPr/>
          </p:nvSpPr>
          <p:spPr bwMode="auto">
            <a:xfrm>
              <a:off x="3696" y="16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6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007EDBA-7F37-4803-9BD5-DFFEA7A797B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problem with latches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The problem is exactly </a:t>
            </a:r>
            <a:r>
              <a:rPr lang="en-US" altLang="ko-KR" sz="2000" i="1">
                <a:ea typeface="굴림" charset="-127"/>
              </a:rPr>
              <a:t>when</a:t>
            </a:r>
            <a:r>
              <a:rPr lang="en-US" altLang="ko-KR" sz="2000">
                <a:ea typeface="굴림" charset="-127"/>
              </a:rPr>
              <a:t> to disable the latches. You have to wait long enough for the ALU to produce its output, but no longer.</a:t>
            </a:r>
          </a:p>
          <a:p>
            <a:pPr lvl="1"/>
            <a:r>
              <a:rPr lang="en-US" altLang="ko-KR" sz="1800">
                <a:ea typeface="굴림" charset="-127"/>
              </a:rPr>
              <a:t>But different ALU operations have different delays. For instance, arithmetic operations might go through an adder, whereas logical operations don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t.</a:t>
            </a:r>
          </a:p>
          <a:p>
            <a:pPr lvl="1"/>
            <a:r>
              <a:rPr lang="en-US" altLang="ko-KR" sz="1800">
                <a:ea typeface="굴림" charset="-127"/>
              </a:rPr>
              <a:t>Changing the ALU implementation, such as using a carry-lookahead adder instead of a ripple-carry adder, also affects the delay.</a:t>
            </a:r>
          </a:p>
          <a:p>
            <a:r>
              <a:rPr lang="en-US" altLang="ko-KR" sz="2000">
                <a:ea typeface="굴림" charset="-127"/>
              </a:rPr>
              <a:t>In general, it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very difficult to know how long operations take, and how long latches should be enabled for.</a:t>
            </a:r>
          </a:p>
          <a:p>
            <a:endParaRPr lang="en-US" altLang="ko-KR" sz="2000">
              <a:ea typeface="굴림" charset="-127"/>
            </a:endParaRPr>
          </a:p>
        </p:txBody>
      </p:sp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2819400" y="1301750"/>
            <a:ext cx="3505200" cy="1479550"/>
            <a:chOff x="1776" y="864"/>
            <a:chExt cx="2208" cy="932"/>
          </a:xfrm>
        </p:grpSpPr>
        <p:grpSp>
          <p:nvGrpSpPr>
            <p:cNvPr id="424965" name="Group 5"/>
            <p:cNvGrpSpPr>
              <a:grpSpLocks/>
            </p:cNvGrpSpPr>
            <p:nvPr/>
          </p:nvGrpSpPr>
          <p:grpSpPr bwMode="auto">
            <a:xfrm>
              <a:off x="1776" y="864"/>
              <a:ext cx="528" cy="212"/>
              <a:chOff x="1920" y="3120"/>
              <a:chExt cx="528" cy="212"/>
            </a:xfrm>
          </p:grpSpPr>
          <p:sp>
            <p:nvSpPr>
              <p:cNvPr id="424966" name="Line 6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67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2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24968" name="Group 8"/>
            <p:cNvGrpSpPr>
              <a:grpSpLocks/>
            </p:cNvGrpSpPr>
            <p:nvPr/>
          </p:nvGrpSpPr>
          <p:grpSpPr bwMode="auto">
            <a:xfrm>
              <a:off x="3696" y="1056"/>
              <a:ext cx="288" cy="432"/>
              <a:chOff x="3696" y="1056"/>
              <a:chExt cx="288" cy="432"/>
            </a:xfrm>
          </p:grpSpPr>
          <p:sp>
            <p:nvSpPr>
              <p:cNvPr id="424969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70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71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4972" name="Group 12"/>
            <p:cNvGrpSpPr>
              <a:grpSpLocks/>
            </p:cNvGrpSpPr>
            <p:nvPr/>
          </p:nvGrpSpPr>
          <p:grpSpPr bwMode="auto">
            <a:xfrm>
              <a:off x="2016" y="1152"/>
              <a:ext cx="288" cy="432"/>
              <a:chOff x="1440" y="2112"/>
              <a:chExt cx="288" cy="432"/>
            </a:xfrm>
          </p:grpSpPr>
          <p:sp>
            <p:nvSpPr>
              <p:cNvPr id="424973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74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75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4976" name="Group 16"/>
            <p:cNvGrpSpPr>
              <a:grpSpLocks/>
            </p:cNvGrpSpPr>
            <p:nvPr/>
          </p:nvGrpSpPr>
          <p:grpSpPr bwMode="auto">
            <a:xfrm>
              <a:off x="2304" y="864"/>
              <a:ext cx="1403" cy="404"/>
              <a:chOff x="2448" y="3120"/>
              <a:chExt cx="1403" cy="404"/>
            </a:xfrm>
          </p:grpSpPr>
          <p:sp>
            <p:nvSpPr>
              <p:cNvPr id="424977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24978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79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4980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4981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4982" name="Group 22"/>
            <p:cNvGrpSpPr>
              <a:grpSpLocks/>
            </p:cNvGrpSpPr>
            <p:nvPr/>
          </p:nvGrpSpPr>
          <p:grpSpPr bwMode="auto">
            <a:xfrm>
              <a:off x="2304" y="1392"/>
              <a:ext cx="1408" cy="404"/>
              <a:chOff x="2304" y="1392"/>
              <a:chExt cx="1408" cy="404"/>
            </a:xfrm>
          </p:grpSpPr>
          <p:sp>
            <p:nvSpPr>
              <p:cNvPr id="424983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24984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985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4986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4987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sp>
          <p:nvSpPr>
            <p:cNvPr id="424988" name="Line 28"/>
            <p:cNvSpPr>
              <a:spLocks noChangeShapeType="1"/>
            </p:cNvSpPr>
            <p:nvPr/>
          </p:nvSpPr>
          <p:spPr bwMode="auto">
            <a:xfrm>
              <a:off x="3696" y="16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664D219-D58E-4954-B296-194203B969C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Making latches work right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Our example used latches as memory for an ALU.</a:t>
            </a:r>
          </a:p>
          <a:p>
            <a:pPr lvl="1"/>
            <a:r>
              <a:rPr lang="en-US" altLang="ko-KR" sz="1800">
                <a:ea typeface="굴림" charset="-127"/>
              </a:rPr>
              <a:t>Let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say there are four latches initially storing 0000.</a:t>
            </a:r>
          </a:p>
          <a:p>
            <a:pPr lvl="1"/>
            <a:r>
              <a:rPr lang="en-US" altLang="ko-KR" sz="1800">
                <a:ea typeface="굴림" charset="-127"/>
              </a:rPr>
              <a:t>We want to use an ALU to increment that value to 0001.</a:t>
            </a:r>
          </a:p>
          <a:p>
            <a:r>
              <a:rPr lang="en-US" altLang="ko-KR" sz="2000">
                <a:ea typeface="굴림" charset="-127"/>
              </a:rPr>
              <a:t>Normally the latches should be disabled, to prevent unwanted data from being accidentally stored.</a:t>
            </a:r>
          </a:p>
          <a:p>
            <a:pPr lvl="1"/>
            <a:r>
              <a:rPr lang="en-US" altLang="ko-KR" sz="1800">
                <a:ea typeface="굴림" charset="-127"/>
              </a:rPr>
              <a:t>In our example, the ALU can read the current latch contents,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0000</a:t>
            </a:r>
            <a:r>
              <a:rPr lang="en-US" altLang="ko-KR" sz="1800">
                <a:ea typeface="굴림" charset="-127"/>
              </a:rPr>
              <a:t>, and compute their increment, </a:t>
            </a:r>
            <a:r>
              <a:rPr lang="en-US" altLang="ko-KR" sz="1800">
                <a:solidFill>
                  <a:srgbClr val="FF33CC"/>
                </a:solidFill>
                <a:ea typeface="굴림" charset="-127"/>
              </a:rPr>
              <a:t>0001</a:t>
            </a:r>
            <a:r>
              <a:rPr lang="en-US" altLang="ko-KR" sz="1800">
                <a:ea typeface="굴림" charset="-127"/>
              </a:rPr>
              <a:t>.</a:t>
            </a:r>
          </a:p>
          <a:p>
            <a:pPr lvl="1"/>
            <a:r>
              <a:rPr lang="en-US" altLang="ko-KR" sz="1800">
                <a:ea typeface="굴림" charset="-127"/>
              </a:rPr>
              <a:t>But the new value cannot be stored back while the latch is disabled. 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  <p:grpSp>
        <p:nvGrpSpPr>
          <p:cNvPr id="425988" name="Group 4"/>
          <p:cNvGrpSpPr>
            <a:grpSpLocks/>
          </p:cNvGrpSpPr>
          <p:nvPr/>
        </p:nvGrpSpPr>
        <p:grpSpPr bwMode="auto">
          <a:xfrm>
            <a:off x="2362200" y="4181475"/>
            <a:ext cx="4457700" cy="1479550"/>
            <a:chOff x="1584" y="1584"/>
            <a:chExt cx="2808" cy="932"/>
          </a:xfrm>
        </p:grpSpPr>
        <p:grpSp>
          <p:nvGrpSpPr>
            <p:cNvPr id="425989" name="Group 5"/>
            <p:cNvGrpSpPr>
              <a:grpSpLocks/>
            </p:cNvGrpSpPr>
            <p:nvPr/>
          </p:nvGrpSpPr>
          <p:grpSpPr bwMode="auto">
            <a:xfrm>
              <a:off x="1776" y="1584"/>
              <a:ext cx="528" cy="212"/>
              <a:chOff x="1776" y="1440"/>
              <a:chExt cx="528" cy="212"/>
            </a:xfrm>
          </p:grpSpPr>
          <p:sp>
            <p:nvSpPr>
              <p:cNvPr id="425990" name="Line 6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991" name="Text Box 7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25992" name="Group 8"/>
            <p:cNvGrpSpPr>
              <a:grpSpLocks/>
            </p:cNvGrpSpPr>
            <p:nvPr/>
          </p:nvGrpSpPr>
          <p:grpSpPr bwMode="auto">
            <a:xfrm>
              <a:off x="3696" y="1776"/>
              <a:ext cx="288" cy="432"/>
              <a:chOff x="3696" y="1056"/>
              <a:chExt cx="288" cy="432"/>
            </a:xfrm>
          </p:grpSpPr>
          <p:sp>
            <p:nvSpPr>
              <p:cNvPr id="425993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994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995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5996" name="Group 12"/>
            <p:cNvGrpSpPr>
              <a:grpSpLocks/>
            </p:cNvGrpSpPr>
            <p:nvPr/>
          </p:nvGrpSpPr>
          <p:grpSpPr bwMode="auto">
            <a:xfrm>
              <a:off x="2016" y="1872"/>
              <a:ext cx="288" cy="432"/>
              <a:chOff x="1440" y="2112"/>
              <a:chExt cx="288" cy="432"/>
            </a:xfrm>
          </p:grpSpPr>
          <p:sp>
            <p:nvSpPr>
              <p:cNvPr id="425997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998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5999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6000" name="Group 16"/>
            <p:cNvGrpSpPr>
              <a:grpSpLocks/>
            </p:cNvGrpSpPr>
            <p:nvPr/>
          </p:nvGrpSpPr>
          <p:grpSpPr bwMode="auto">
            <a:xfrm>
              <a:off x="2304" y="1584"/>
              <a:ext cx="1403" cy="404"/>
              <a:chOff x="2448" y="3120"/>
              <a:chExt cx="1403" cy="404"/>
            </a:xfrm>
          </p:grpSpPr>
          <p:sp>
            <p:nvSpPr>
              <p:cNvPr id="426001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26002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003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6004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6005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6006" name="Group 22"/>
            <p:cNvGrpSpPr>
              <a:grpSpLocks/>
            </p:cNvGrpSpPr>
            <p:nvPr/>
          </p:nvGrpSpPr>
          <p:grpSpPr bwMode="auto">
            <a:xfrm>
              <a:off x="2304" y="2112"/>
              <a:ext cx="1408" cy="404"/>
              <a:chOff x="2304" y="1392"/>
              <a:chExt cx="1408" cy="404"/>
            </a:xfrm>
          </p:grpSpPr>
          <p:sp>
            <p:nvSpPr>
              <p:cNvPr id="426007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26008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009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6010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601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6012" name="Group 28"/>
            <p:cNvGrpSpPr>
              <a:grpSpLocks/>
            </p:cNvGrpSpPr>
            <p:nvPr/>
          </p:nvGrpSpPr>
          <p:grpSpPr bwMode="auto">
            <a:xfrm>
              <a:off x="3696" y="2304"/>
              <a:ext cx="482" cy="212"/>
              <a:chOff x="3696" y="2304"/>
              <a:chExt cx="482" cy="212"/>
            </a:xfrm>
          </p:grpSpPr>
          <p:sp>
            <p:nvSpPr>
              <p:cNvPr id="426013" name="Line 29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6014" name="Text Box 30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solidFill>
                      <a:srgbClr val="FF0033"/>
                    </a:solidFill>
                    <a:latin typeface="Comic Sans MS" pitchFamily="66" charset="0"/>
                  </a:rPr>
                  <a:t>0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584" y="1968"/>
              <a:ext cx="4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0000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3984" y="187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9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E87CF56-CF81-40F6-BA0C-7AD501CD642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Writing to the latches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After the ALU has finished its increment operation, the latch can be enabled, and the updated value is stored. 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The latch must be quickly disabled again, </a:t>
            </a:r>
            <a:r>
              <a:rPr lang="en-US" altLang="ko-KR" sz="1800" i="1">
                <a:ea typeface="굴림" charset="-127"/>
              </a:rPr>
              <a:t>before</a:t>
            </a:r>
            <a:r>
              <a:rPr lang="en-US" altLang="ko-KR" sz="1800">
                <a:ea typeface="굴림" charset="-127"/>
              </a:rPr>
              <a:t> the ALU has a chance to read the new value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0001</a:t>
            </a:r>
            <a:r>
              <a:rPr lang="en-US" altLang="ko-KR" sz="1800">
                <a:ea typeface="굴림" charset="-127"/>
              </a:rPr>
              <a:t> and produce a new result </a:t>
            </a:r>
            <a:r>
              <a:rPr lang="en-US" altLang="ko-KR" sz="1800">
                <a:solidFill>
                  <a:srgbClr val="336600"/>
                </a:solidFill>
                <a:ea typeface="굴림" charset="-127"/>
              </a:rPr>
              <a:t>0010</a:t>
            </a:r>
            <a:r>
              <a:rPr lang="en-US" altLang="ko-KR" sz="1800">
                <a:ea typeface="굴림" charset="-127"/>
              </a:rPr>
              <a:t>.</a:t>
            </a:r>
          </a:p>
        </p:txBody>
      </p:sp>
      <p:grpSp>
        <p:nvGrpSpPr>
          <p:cNvPr id="427012" name="Group 4"/>
          <p:cNvGrpSpPr>
            <a:grpSpLocks/>
          </p:cNvGrpSpPr>
          <p:nvPr/>
        </p:nvGrpSpPr>
        <p:grpSpPr bwMode="auto">
          <a:xfrm>
            <a:off x="2362200" y="2095500"/>
            <a:ext cx="4457700" cy="1479550"/>
            <a:chOff x="1488" y="1056"/>
            <a:chExt cx="2808" cy="932"/>
          </a:xfrm>
        </p:grpSpPr>
        <p:grpSp>
          <p:nvGrpSpPr>
            <p:cNvPr id="427013" name="Group 5"/>
            <p:cNvGrpSpPr>
              <a:grpSpLocks/>
            </p:cNvGrpSpPr>
            <p:nvPr/>
          </p:nvGrpSpPr>
          <p:grpSpPr bwMode="auto">
            <a:xfrm>
              <a:off x="1680" y="1056"/>
              <a:ext cx="528" cy="212"/>
              <a:chOff x="1776" y="1440"/>
              <a:chExt cx="528" cy="212"/>
            </a:xfrm>
          </p:grpSpPr>
          <p:sp>
            <p:nvSpPr>
              <p:cNvPr id="427014" name="Line 6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15" name="Text Box 7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27016" name="Group 8"/>
            <p:cNvGrpSpPr>
              <a:grpSpLocks/>
            </p:cNvGrpSpPr>
            <p:nvPr/>
          </p:nvGrpSpPr>
          <p:grpSpPr bwMode="auto">
            <a:xfrm>
              <a:off x="3600" y="1248"/>
              <a:ext cx="288" cy="432"/>
              <a:chOff x="3696" y="1056"/>
              <a:chExt cx="288" cy="432"/>
            </a:xfrm>
          </p:grpSpPr>
          <p:sp>
            <p:nvSpPr>
              <p:cNvPr id="427017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18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19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7020" name="Group 12"/>
            <p:cNvGrpSpPr>
              <a:grpSpLocks/>
            </p:cNvGrpSpPr>
            <p:nvPr/>
          </p:nvGrpSpPr>
          <p:grpSpPr bwMode="auto">
            <a:xfrm>
              <a:off x="1920" y="1344"/>
              <a:ext cx="288" cy="432"/>
              <a:chOff x="1440" y="2112"/>
              <a:chExt cx="288" cy="432"/>
            </a:xfrm>
          </p:grpSpPr>
          <p:sp>
            <p:nvSpPr>
              <p:cNvPr id="427021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22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23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7024" name="Group 16"/>
            <p:cNvGrpSpPr>
              <a:grpSpLocks/>
            </p:cNvGrpSpPr>
            <p:nvPr/>
          </p:nvGrpSpPr>
          <p:grpSpPr bwMode="auto">
            <a:xfrm>
              <a:off x="2208" y="1056"/>
              <a:ext cx="1403" cy="404"/>
              <a:chOff x="2448" y="3120"/>
              <a:chExt cx="1403" cy="404"/>
            </a:xfrm>
          </p:grpSpPr>
          <p:sp>
            <p:nvSpPr>
              <p:cNvPr id="427025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27026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27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28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29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7030" name="Group 22"/>
            <p:cNvGrpSpPr>
              <a:grpSpLocks/>
            </p:cNvGrpSpPr>
            <p:nvPr/>
          </p:nvGrpSpPr>
          <p:grpSpPr bwMode="auto">
            <a:xfrm>
              <a:off x="2208" y="1584"/>
              <a:ext cx="1408" cy="404"/>
              <a:chOff x="2304" y="1392"/>
              <a:chExt cx="1408" cy="404"/>
            </a:xfrm>
          </p:grpSpPr>
          <p:sp>
            <p:nvSpPr>
              <p:cNvPr id="427031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27032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33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34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35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7036" name="Group 28"/>
            <p:cNvGrpSpPr>
              <a:grpSpLocks/>
            </p:cNvGrpSpPr>
            <p:nvPr/>
          </p:nvGrpSpPr>
          <p:grpSpPr bwMode="auto">
            <a:xfrm>
              <a:off x="3600" y="1776"/>
              <a:ext cx="462" cy="212"/>
              <a:chOff x="3696" y="2304"/>
              <a:chExt cx="462" cy="212"/>
            </a:xfrm>
          </p:grpSpPr>
          <p:sp>
            <p:nvSpPr>
              <p:cNvPr id="427037" name="Line 29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38" name="Text Box 30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solidFill>
                      <a:srgbClr val="FF0033"/>
                    </a:solidFill>
                    <a:latin typeface="Comic Sans MS" pitchFamily="66" charset="0"/>
                  </a:rPr>
                  <a:t>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sp>
          <p:nvSpPr>
            <p:cNvPr id="427039" name="Text Box 31"/>
            <p:cNvSpPr txBox="1">
              <a:spLocks noChangeArrowheads="1"/>
            </p:cNvSpPr>
            <p:nvPr/>
          </p:nvSpPr>
          <p:spPr bwMode="auto">
            <a:xfrm>
              <a:off x="1488" y="1440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27040" name="Text Box 32"/>
            <p:cNvSpPr txBox="1">
              <a:spLocks noChangeArrowheads="1"/>
            </p:cNvSpPr>
            <p:nvPr/>
          </p:nvSpPr>
          <p:spPr bwMode="auto">
            <a:xfrm>
              <a:off x="3888" y="1344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FF33CC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  <p:grpSp>
        <p:nvGrpSpPr>
          <p:cNvPr id="427041" name="Group 33"/>
          <p:cNvGrpSpPr>
            <a:grpSpLocks/>
          </p:cNvGrpSpPr>
          <p:nvPr/>
        </p:nvGrpSpPr>
        <p:grpSpPr bwMode="auto">
          <a:xfrm>
            <a:off x="2362200" y="4686300"/>
            <a:ext cx="4457700" cy="1479550"/>
            <a:chOff x="1584" y="1584"/>
            <a:chExt cx="2808" cy="932"/>
          </a:xfrm>
        </p:grpSpPr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1776" y="1584"/>
              <a:ext cx="528" cy="212"/>
              <a:chOff x="1776" y="1440"/>
              <a:chExt cx="528" cy="212"/>
            </a:xfrm>
          </p:grpSpPr>
          <p:sp>
            <p:nvSpPr>
              <p:cNvPr id="427043" name="Line 35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96" y="1776"/>
              <a:ext cx="288" cy="432"/>
              <a:chOff x="3696" y="1056"/>
              <a:chExt cx="288" cy="432"/>
            </a:xfrm>
          </p:grpSpPr>
          <p:sp>
            <p:nvSpPr>
              <p:cNvPr id="427046" name="Line 38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47" name="Line 39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48" name="Line 40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2016" y="1872"/>
              <a:ext cx="288" cy="432"/>
              <a:chOff x="1440" y="2112"/>
              <a:chExt cx="288" cy="432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52" name="Line 44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27053" name="Group 45"/>
            <p:cNvGrpSpPr>
              <a:grpSpLocks/>
            </p:cNvGrpSpPr>
            <p:nvPr/>
          </p:nvGrpSpPr>
          <p:grpSpPr bwMode="auto">
            <a:xfrm>
              <a:off x="2304" y="1584"/>
              <a:ext cx="1403" cy="404"/>
              <a:chOff x="2448" y="3120"/>
              <a:chExt cx="1403" cy="404"/>
            </a:xfrm>
          </p:grpSpPr>
          <p:sp>
            <p:nvSpPr>
              <p:cNvPr id="427054" name="Text Box 46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27055" name="Rectangle 47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56" name="Text Box 48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57" name="Text Box 49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58" name="Text Box 50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7059" name="Group 51"/>
            <p:cNvGrpSpPr>
              <a:grpSpLocks/>
            </p:cNvGrpSpPr>
            <p:nvPr/>
          </p:nvGrpSpPr>
          <p:grpSpPr bwMode="auto">
            <a:xfrm>
              <a:off x="2304" y="2112"/>
              <a:ext cx="1408" cy="404"/>
              <a:chOff x="2304" y="1392"/>
              <a:chExt cx="1408" cy="404"/>
            </a:xfrm>
          </p:grpSpPr>
          <p:sp>
            <p:nvSpPr>
              <p:cNvPr id="427060" name="Text Box 52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27061" name="Rectangle 5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62" name="Text Box 54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63" name="Text Box 55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27064" name="Text Box 56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27065" name="Group 57"/>
            <p:cNvGrpSpPr>
              <a:grpSpLocks/>
            </p:cNvGrpSpPr>
            <p:nvPr/>
          </p:nvGrpSpPr>
          <p:grpSpPr bwMode="auto">
            <a:xfrm>
              <a:off x="3696" y="2304"/>
              <a:ext cx="482" cy="212"/>
              <a:chOff x="3696" y="2304"/>
              <a:chExt cx="482" cy="212"/>
            </a:xfrm>
          </p:grpSpPr>
          <p:sp>
            <p:nvSpPr>
              <p:cNvPr id="427066" name="Line 58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7067" name="Text Box 59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solidFill>
                      <a:srgbClr val="FF0033"/>
                    </a:solidFill>
                    <a:latin typeface="Comic Sans MS" pitchFamily="66" charset="0"/>
                  </a:rPr>
                  <a:t>0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sp>
          <p:nvSpPr>
            <p:cNvPr id="427068" name="Text Box 60"/>
            <p:cNvSpPr txBox="1">
              <a:spLocks noChangeArrowheads="1"/>
            </p:cNvSpPr>
            <p:nvPr/>
          </p:nvSpPr>
          <p:spPr bwMode="auto">
            <a:xfrm>
              <a:off x="1584" y="1968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0001</a:t>
              </a:r>
              <a:endParaRPr lang="en-US" altLang="ko-KR" sz="1400">
                <a:latin typeface="Comic Sans MS" pitchFamily="66" charset="0"/>
              </a:endParaRPr>
            </a:p>
          </p:txBody>
        </p:sp>
        <p:sp>
          <p:nvSpPr>
            <p:cNvPr id="427069" name="Text Box 61"/>
            <p:cNvSpPr txBox="1">
              <a:spLocks noChangeArrowheads="1"/>
            </p:cNvSpPr>
            <p:nvPr/>
          </p:nvSpPr>
          <p:spPr bwMode="auto">
            <a:xfrm>
              <a:off x="3984" y="187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6600"/>
                  </a:solidFill>
                  <a:latin typeface="Comic Sans MS" pitchFamily="66" charset="0"/>
                </a:rPr>
                <a:t>0010</a:t>
              </a:r>
              <a:endParaRPr lang="en-US" altLang="ko-KR" sz="1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1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4BFCCC2-D32C-4044-97FB-F1059B811E4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900113" y="2780928"/>
            <a:ext cx="70866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914400" y="4632176"/>
            <a:ext cx="70866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So to use latches correctly within a circuit, we have to:</a:t>
            </a:r>
          </a:p>
          <a:p>
            <a:pPr lvl="1"/>
            <a:r>
              <a:rPr lang="en-US" altLang="ko-KR" sz="1800" dirty="0">
                <a:ea typeface="굴림" charset="-127"/>
              </a:rPr>
              <a:t>Keep the latches disabled until new values are ready to be stored.</a:t>
            </a:r>
          </a:p>
          <a:p>
            <a:pPr lvl="1"/>
            <a:r>
              <a:rPr lang="en-US" altLang="ko-KR" sz="1800" dirty="0">
                <a:ea typeface="굴림" charset="-127"/>
              </a:rPr>
              <a:t>Enable the latches just long enough for the update to occur.</a:t>
            </a:r>
          </a:p>
          <a:p>
            <a:r>
              <a:rPr lang="en-US" altLang="ko-KR" sz="2000" dirty="0">
                <a:ea typeface="굴림" charset="-127"/>
              </a:rPr>
              <a:t>There are two main issues we need to address: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    </a:t>
            </a:r>
            <a:r>
              <a:rPr lang="en-US" altLang="ko-KR" sz="2000" dirty="0">
                <a:ea typeface="굴림" charset="-127"/>
                <a:sym typeface="Webdings" pitchFamily="18" charset="2"/>
              </a:rPr>
              <a:t></a:t>
            </a:r>
            <a:r>
              <a:rPr lang="en-US" altLang="ko-KR" sz="2000" dirty="0">
                <a:ea typeface="굴림" charset="-127"/>
              </a:rPr>
              <a:t>How do we know exactly when the new values are ready?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	We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ll add another signal to our circuit. When this new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	signal becomes 1, the latches will know that the ALU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	computation has completed and data is ready to be stored.</a:t>
            </a:r>
          </a:p>
          <a:p>
            <a:pPr>
              <a:spcBef>
                <a:spcPct val="100000"/>
              </a:spcBef>
              <a:spcAft>
                <a:spcPct val="80000"/>
              </a:spcAft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    </a:t>
            </a:r>
            <a:r>
              <a:rPr lang="en-US" altLang="ko-KR" sz="2000" dirty="0">
                <a:ea typeface="굴림" charset="-127"/>
                <a:sym typeface="Webdings" pitchFamily="18" charset="2"/>
              </a:rPr>
              <a:t></a:t>
            </a:r>
            <a:r>
              <a:rPr lang="en-US" altLang="ko-KR" sz="2000" dirty="0">
                <a:ea typeface="굴림" charset="-127"/>
              </a:rPr>
              <a:t>How can we enable and then quickly disable the latches?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	This can be done by combining latches together in 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	special way, to form what are called flip-flops.</a:t>
            </a:r>
          </a:p>
          <a:p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</p:txBody>
      </p:sp>
      <p:sp>
        <p:nvSpPr>
          <p:cNvPr id="428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 main issues</a:t>
            </a:r>
          </a:p>
        </p:txBody>
      </p:sp>
    </p:spTree>
    <p:extLst>
      <p:ext uri="{BB962C8B-B14F-4D97-AF65-F5344CB8AC3E}">
        <p14:creationId xmlns:p14="http://schemas.microsoft.com/office/powerpoint/2010/main" val="39010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2297</Words>
  <Application>Microsoft Office PowerPoint</Application>
  <PresentationFormat>화면 슬라이드 쇼(4:3)</PresentationFormat>
  <Paragraphs>407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Arial Narrow</vt:lpstr>
      <vt:lpstr>Calibri</vt:lpstr>
      <vt:lpstr>Comic Sans MS</vt:lpstr>
      <vt:lpstr>Symbol</vt:lpstr>
      <vt:lpstr>Webdings</vt:lpstr>
      <vt:lpstr>Wingdings</vt:lpstr>
      <vt:lpstr>1_Neungsoo-master</vt:lpstr>
      <vt:lpstr>Bitmap Image</vt:lpstr>
      <vt:lpstr>Document</vt:lpstr>
      <vt:lpstr>Chapter 5. Synchronous Sequential Logic  Part B</vt:lpstr>
      <vt:lpstr>Flip-Flops</vt:lpstr>
      <vt:lpstr>An SR latch with a control input</vt:lpstr>
      <vt:lpstr>D latch</vt:lpstr>
      <vt:lpstr>Using latches in real life</vt:lpstr>
      <vt:lpstr>The problem with latches</vt:lpstr>
      <vt:lpstr>Making latches work right</vt:lpstr>
      <vt:lpstr>Writing to the latches</vt:lpstr>
      <vt:lpstr>Two main issues</vt:lpstr>
      <vt:lpstr>Clocks and synchronization</vt:lpstr>
      <vt:lpstr>Synchronizing our example</vt:lpstr>
      <vt:lpstr>Flip-flops</vt:lpstr>
      <vt:lpstr>D flip-flops when C=0</vt:lpstr>
      <vt:lpstr>D flip-flops when C=1</vt:lpstr>
      <vt:lpstr>Positive edge triggering</vt:lpstr>
      <vt:lpstr>Clock Response in Latch and Flip-Flop</vt:lpstr>
      <vt:lpstr>Edge-Triggered D Flip-Flop</vt:lpstr>
      <vt:lpstr>Direct inputs</vt:lpstr>
      <vt:lpstr>Our example with flip-flops</vt:lpstr>
      <vt:lpstr>Example continued</vt:lpstr>
      <vt:lpstr>Flip-flop variations</vt:lpstr>
      <vt:lpstr>Characteristic tables</vt:lpstr>
      <vt:lpstr>Characteristic equations</vt:lpstr>
      <vt:lpstr>JK Flip-Flop</vt:lpstr>
      <vt:lpstr>T Flip-Flop</vt:lpstr>
      <vt:lpstr>Flip flop timing diagrams</vt:lpstr>
      <vt:lpstr>“Present” and “next” are relative</vt:lpstr>
      <vt:lpstr>Positive edge triggered</vt:lpstr>
      <vt:lpstr>Summary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157</cp:revision>
  <dcterms:created xsi:type="dcterms:W3CDTF">2004-03-01T13:10:54Z</dcterms:created>
  <dcterms:modified xsi:type="dcterms:W3CDTF">2016-10-31T10:37:21Z</dcterms:modified>
</cp:coreProperties>
</file>