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9"/>
  </p:notesMasterIdLst>
  <p:sldIdLst>
    <p:sldId id="307" r:id="rId2"/>
    <p:sldId id="314" r:id="rId3"/>
    <p:sldId id="315" r:id="rId4"/>
    <p:sldId id="316" r:id="rId5"/>
    <p:sldId id="317" r:id="rId6"/>
    <p:sldId id="318" r:id="rId7"/>
    <p:sldId id="322" r:id="rId8"/>
  </p:sldIdLst>
  <p:sldSz cx="9144000" cy="6858000" type="screen4x3"/>
  <p:notesSz cx="6858000" cy="9144000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0066FF"/>
    <a:srgbClr val="006600"/>
    <a:srgbClr val="6600CC"/>
    <a:srgbClr val="FF6600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88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3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D99645D-02FA-4598-BA02-5A6CAF187C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28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8C2AB4F7-213B-49BE-914E-E92498CD8920}" type="slidenum">
              <a:rPr lang="en-US" altLang="ko-KR" sz="1200" smtClean="0">
                <a:latin typeface="굴림" pitchFamily="50" charset="-127"/>
              </a:rPr>
              <a:pPr eaLnBrk="1" hangingPunct="1"/>
              <a:t>4</a:t>
            </a:fld>
            <a:endParaRPr lang="en-US" altLang="ko-KR" sz="1200" smtClean="0">
              <a:latin typeface="굴림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8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U_UI_CM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949950"/>
            <a:ext cx="2085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1472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232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CFE842DB-0774-49D6-88DE-BA30598BF072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70054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6713" y="115888"/>
            <a:ext cx="2133600" cy="64087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2738" y="115888"/>
            <a:ext cx="6251575" cy="64087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8657F51-0517-4A6F-B8E3-D44F0E028F93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4868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1D99152F-8C79-44A6-B015-1D6841BAC579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6754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431A3E1F-67CB-432B-B86E-AA00293946DA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0153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738" y="1052513"/>
            <a:ext cx="419258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052513"/>
            <a:ext cx="419258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738ED9FE-7AF3-4FC7-A6F9-E4D32B19E2F6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06915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1A25AD7C-CC15-4CBE-A0B1-C92A258FE9BD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35512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2B312D9E-C150-47D4-9166-4AA3DA9068B3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37844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C0ED5DB7-7ADE-4F16-B270-A862F6FEBF7A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0864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9D8995FD-DB6F-448C-ABF0-7E6DB0F41C3F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4105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00436FE0-E5CE-4674-9819-9FD841D55CD5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1932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15888"/>
            <a:ext cx="772953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052513"/>
            <a:ext cx="85375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524625"/>
            <a:ext cx="21605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Narrow" pitchFamily="34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40C37E43-561B-4A3A-92C3-84EA87B9365B}" type="slidenum">
              <a:rPr lang="en-US" altLang="ko-KR" b="1"/>
              <a:pPr>
                <a:defRPr/>
              </a:pPr>
              <a:t>‹#›</a:t>
            </a:fld>
            <a:endParaRPr lang="en-US" altLang="ko-KR" b="1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293688" y="979488"/>
            <a:ext cx="8547100" cy="6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23850" y="6570663"/>
            <a:ext cx="23399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defTabSz="879475"/>
            <a:r>
              <a:rPr lang="ko-KR" altLang="en-US" sz="1400" b="1">
                <a:latin typeface="굴림" pitchFamily="50" charset="-127"/>
              </a:rPr>
              <a:t>컴퓨터회로</a:t>
            </a:r>
            <a:endParaRPr lang="en-US" altLang="ko-KR" sz="1400" b="1">
              <a:latin typeface="굴림" pitchFamily="50" charset="-127"/>
            </a:endParaRPr>
          </a:p>
        </p:txBody>
      </p:sp>
      <p:pic>
        <p:nvPicPr>
          <p:cNvPr id="1031" name="Picture 7" descr="KU_UI_M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3" t="13460" r="23793" b="16824"/>
          <a:stretch>
            <a:fillRect/>
          </a:stretch>
        </p:blipFill>
        <p:spPr bwMode="auto">
          <a:xfrm>
            <a:off x="214313" y="115888"/>
            <a:ext cx="8286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Arial" charset="0"/>
          <a:ea typeface="굴림" charset="-127"/>
        </a:defRPr>
      </a:lvl9pPr>
    </p:titleStyle>
    <p:bodyStyle>
      <a:lvl1pPr marL="354013" indent="-354013" algn="l" rtl="0" eaLnBrk="0" fontAlgn="base" latinLnBrk="1" hangingPunct="0">
        <a:spcBef>
          <a:spcPct val="40000"/>
        </a:spcBef>
        <a:spcAft>
          <a:spcPct val="0"/>
        </a:spcAft>
        <a:buClr>
          <a:srgbClr val="6600CC"/>
        </a:buClr>
        <a:buSzPct val="90000"/>
        <a:buFont typeface="Wingdings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68288" algn="l" rtl="0" eaLnBrk="0" fontAlgn="base" latinLnBrk="1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굴림" pitchFamily="50" charset="-127"/>
        <a:buChar char="▶"/>
        <a:defRPr kumimoji="1" sz="2000">
          <a:solidFill>
            <a:schemeClr val="tx1"/>
          </a:solidFill>
          <a:latin typeface="+mn-lt"/>
          <a:ea typeface="+mn-ea"/>
        </a:defRPr>
      </a:lvl2pPr>
      <a:lvl3pPr marL="1163638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0066FF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9725" indent="-2667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74850" indent="-1857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4320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8892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3464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03650" indent="-185738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Lecture 1</a:t>
            </a:r>
            <a:br>
              <a:rPr lang="en-US" altLang="ko-KR" smtClean="0"/>
            </a:br>
            <a:r>
              <a:rPr lang="en-US" altLang="ko-KR" smtClean="0"/>
              <a:t>Class 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박능수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Course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Digital Circuits are employed in the design and construction of systems:</a:t>
            </a:r>
          </a:p>
          <a:p>
            <a:pPr lvl="1"/>
            <a:r>
              <a:rPr lang="en-US" altLang="ko-KR" smtClean="0"/>
              <a:t>Digital computers, data communication, digital recording, and many other applications using digital hardware.</a:t>
            </a:r>
          </a:p>
          <a:p>
            <a:r>
              <a:rPr lang="en-US" altLang="ko-KR" smtClean="0"/>
              <a:t>In this course, we learn </a:t>
            </a:r>
          </a:p>
          <a:p>
            <a:pPr lvl="1"/>
            <a:r>
              <a:rPr lang="en-US" altLang="ko-KR" smtClean="0"/>
              <a:t>fundamental concepts used in the design of digital system</a:t>
            </a:r>
          </a:p>
          <a:p>
            <a:pPr lvl="1"/>
            <a:r>
              <a:rPr lang="en-US" altLang="ko-KR" smtClean="0"/>
              <a:t>basic tools for the design of digital system</a:t>
            </a: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8434C604-FA0D-4846-B863-983B8865BA04}" type="slidenum">
              <a:rPr lang="en-US" altLang="ko-KR" sz="1400" smtClean="0">
                <a:latin typeface="Arial Narrow" pitchFamily="34" charset="0"/>
              </a:rPr>
              <a:pPr eaLnBrk="1" hangingPunct="1"/>
              <a:t>2</a:t>
            </a:fld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Course Roadmap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Combinational logics</a:t>
            </a:r>
          </a:p>
          <a:p>
            <a:r>
              <a:rPr lang="en-US" altLang="ko-KR" smtClean="0"/>
              <a:t>Latches and Flip-flop</a:t>
            </a:r>
          </a:p>
          <a:p>
            <a:r>
              <a:rPr lang="en-US" altLang="ko-KR" smtClean="0"/>
              <a:t>Sequential logics</a:t>
            </a:r>
          </a:p>
          <a:p>
            <a:r>
              <a:rPr lang="en-US" altLang="ko-KR" smtClean="0"/>
              <a:t>Tools</a:t>
            </a:r>
          </a:p>
          <a:p>
            <a:pPr lvl="1"/>
            <a:r>
              <a:rPr lang="en-US" altLang="ko-KR" smtClean="0"/>
              <a:t>Basic graphic design tools</a:t>
            </a:r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367947B5-E7EE-42F6-9664-1DD55E6AE25D}" type="slidenum">
              <a:rPr lang="en-US" altLang="ko-KR" sz="1400" smtClean="0">
                <a:latin typeface="Arial Narrow" pitchFamily="34" charset="0"/>
              </a:rPr>
              <a:pPr eaLnBrk="1" hangingPunct="1"/>
              <a:t>3</a:t>
            </a:fld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Textbook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Textbook</a:t>
            </a:r>
          </a:p>
          <a:p>
            <a:pPr lvl="1"/>
            <a:r>
              <a:rPr lang="en-US" altLang="ko-KR" dirty="0" smtClean="0"/>
              <a:t>M. Morris Mano, “Digital Design”, </a:t>
            </a:r>
            <a:r>
              <a:rPr lang="en-US" altLang="ko-KR" dirty="0" smtClean="0"/>
              <a:t>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en-US" altLang="ko-KR" dirty="0" smtClean="0"/>
              <a:t>Edition</a:t>
            </a:r>
          </a:p>
          <a:p>
            <a:pPr lvl="2"/>
            <a:r>
              <a:rPr lang="en-US" altLang="ko-KR" dirty="0" smtClean="0"/>
              <a:t>Prentice Hall</a:t>
            </a:r>
          </a:p>
          <a:p>
            <a:r>
              <a:rPr lang="en-US" altLang="ko-KR" dirty="0" smtClean="0"/>
              <a:t>Reference </a:t>
            </a:r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/>
              <a:t>Floyd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디지털 논리회로</a:t>
            </a:r>
            <a:endParaRPr lang="en-US" altLang="ko-KR" dirty="0"/>
          </a:p>
          <a:p>
            <a:pPr lvl="2"/>
            <a:r>
              <a:rPr lang="ko-KR" altLang="en-US" dirty="0" err="1"/>
              <a:t>성진미디어</a:t>
            </a:r>
            <a:r>
              <a:rPr lang="ko-KR" altLang="en-US" dirty="0"/>
              <a:t> </a:t>
            </a:r>
            <a:endParaRPr lang="en-US" altLang="ko-KR"/>
          </a:p>
          <a:p>
            <a:pPr lvl="1"/>
            <a:r>
              <a:rPr lang="en-US" altLang="ko-KR" smtClean="0"/>
              <a:t>Any </a:t>
            </a:r>
            <a:r>
              <a:rPr lang="en-US" altLang="ko-KR" dirty="0" smtClean="0"/>
              <a:t>other book related to digital and logic designs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97327DAC-E53B-4780-B2CC-814497EAC988}" type="slidenum">
              <a:rPr lang="en-US" altLang="ko-KR" sz="1400" smtClean="0">
                <a:latin typeface="Arial Narrow" pitchFamily="34" charset="0"/>
              </a:rPr>
              <a:pPr eaLnBrk="1" hangingPunct="1"/>
              <a:t>4</a:t>
            </a:fld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Grading Policy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Midterm: 30%, Final: 40%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Homework &amp; Project: 20%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Attendance: 10%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/>
              <a:t>One absence: -1 point</a:t>
            </a:r>
          </a:p>
          <a:p>
            <a:pPr>
              <a:lnSpc>
                <a:spcPct val="80000"/>
              </a:lnSpc>
            </a:pPr>
            <a:r>
              <a:rPr lang="en-US" altLang="ko-KR" dirty="0" smtClean="0"/>
              <a:t>Homework should be collected before the due.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Homework should not be accepted after the due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Dishonesty homework</a:t>
            </a:r>
          </a:p>
          <a:p>
            <a:pPr lvl="2">
              <a:lnSpc>
                <a:spcPct val="80000"/>
              </a:lnSpc>
            </a:pPr>
            <a:r>
              <a:rPr lang="en-US" altLang="ko-KR" sz="1800" dirty="0" smtClean="0">
                <a:solidFill>
                  <a:srgbClr val="FF0000"/>
                </a:solidFill>
              </a:rPr>
              <a:t>Original and copy ones are graded as 0.</a:t>
            </a:r>
          </a:p>
          <a:p>
            <a:pPr>
              <a:lnSpc>
                <a:spcPct val="80000"/>
              </a:lnSpc>
            </a:pPr>
            <a:r>
              <a:rPr lang="en-US" altLang="ko-KR" dirty="0" smtClean="0"/>
              <a:t>Your grade will be 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If you don’t take midterm or final exam.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If your attendance point is zero.</a:t>
            </a:r>
          </a:p>
          <a:p>
            <a:pPr>
              <a:lnSpc>
                <a:spcPct val="80000"/>
              </a:lnSpc>
            </a:pPr>
            <a:r>
              <a:rPr lang="en-US" altLang="ko-KR" dirty="0" smtClean="0"/>
              <a:t>There is no exception: All is your responsibility.</a:t>
            </a:r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664B1C76-0EFB-4650-B272-3F6ED63D8388}" type="slidenum">
              <a:rPr lang="en-US" altLang="ko-KR" sz="1400" smtClean="0">
                <a:latin typeface="Arial Narrow" pitchFamily="34" charset="0"/>
              </a:rPr>
              <a:pPr eaLnBrk="1" hangingPunct="1"/>
              <a:t>5</a:t>
            </a:fld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you need to talk 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We can talk about anything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except the grade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Come to my office on the office hour or after making an appointment via email: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Tue. and Thur.: 16:00~16:30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Email: </a:t>
            </a:r>
            <a:r>
              <a:rPr lang="en-US" altLang="ko-KR" dirty="0">
                <a:solidFill>
                  <a:schemeClr val="accent2"/>
                </a:solidFill>
              </a:rPr>
              <a:t>neungsoo@konkuk.ac.kr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 err="1">
                <a:solidFill>
                  <a:srgbClr val="FF0000"/>
                </a:solidFill>
              </a:rPr>
              <a:t>컴회로</a:t>
            </a:r>
            <a:r>
              <a:rPr lang="en-US" altLang="ko-KR" dirty="0">
                <a:solidFill>
                  <a:srgbClr val="FF0000"/>
                </a:solidFill>
              </a:rPr>
              <a:t>A]</a:t>
            </a:r>
            <a:r>
              <a:rPr lang="en-US" altLang="ko-KR" dirty="0"/>
              <a:t> should be included in the subject of your email.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[</a:t>
            </a:r>
            <a:r>
              <a:rPr lang="ko-KR" altLang="en-US" dirty="0" err="1"/>
              <a:t>컴회로</a:t>
            </a:r>
            <a:r>
              <a:rPr lang="en-US" altLang="ko-KR" dirty="0"/>
              <a:t>A] </a:t>
            </a:r>
            <a:r>
              <a:rPr lang="en-US" altLang="ko-KR" dirty="0">
                <a:sym typeface="Wingdings" pitchFamily="2" charset="2"/>
              </a:rPr>
              <a:t> Tue.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09:00~11:00,  Thu.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14:00~16:00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sym typeface="Wingdings" pitchFamily="2" charset="2"/>
              </a:rPr>
              <a:t>[</a:t>
            </a:r>
            <a:r>
              <a:rPr lang="ko-KR" altLang="en-US" dirty="0" err="1">
                <a:sym typeface="Wingdings" pitchFamily="2" charset="2"/>
              </a:rPr>
              <a:t>컴회로</a:t>
            </a:r>
            <a:r>
              <a:rPr lang="en-US" altLang="ko-KR" dirty="0">
                <a:sym typeface="Wingdings" pitchFamily="2" charset="2"/>
              </a:rPr>
              <a:t>B]  Tue.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14:00~16:00,  Thu.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09:00~11:00</a:t>
            </a:r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C429C9D3-F061-4ECC-9DB4-C5DC49E9CC22}" type="slidenum">
              <a:rPr lang="en-US" altLang="ko-KR" sz="1400" smtClean="0">
                <a:latin typeface="Arial Narrow" pitchFamily="34" charset="0"/>
              </a:rPr>
              <a:pPr eaLnBrk="1" hangingPunct="1"/>
              <a:t>6</a:t>
            </a:fld>
            <a:endParaRPr lang="en-US" altLang="ko-KR" sz="1400" smtClean="0">
              <a:latin typeface="Arial Narrow" pitchFamily="34" charset="0"/>
            </a:endParaRPr>
          </a:p>
          <a:p>
            <a:pPr eaLnBrk="1" hangingPunct="1"/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WEB Site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The class web site is available:</a:t>
            </a:r>
          </a:p>
          <a:p>
            <a:pPr lvl="1" eaLnBrk="1" hangingPunct="1"/>
            <a:r>
              <a:rPr lang="en-US" altLang="ko-KR">
                <a:solidFill>
                  <a:srgbClr val="FF0000"/>
                </a:solidFill>
              </a:rPr>
              <a:t>The address of class web server will be announced later.</a:t>
            </a:r>
          </a:p>
          <a:p>
            <a:pPr lvl="1" eaLnBrk="1" hangingPunct="1"/>
            <a:r>
              <a:rPr lang="en-US" altLang="ko-KR" smtClean="0"/>
              <a:t>http://pdec.konkuk.ac.kr/pdec/class.php</a:t>
            </a:r>
          </a:p>
          <a:p>
            <a:pPr lvl="1" eaLnBrk="1" hangingPunct="1"/>
            <a:r>
              <a:rPr lang="en-US" altLang="ko-KR" dirty="0" smtClean="0"/>
              <a:t>All notes and class materials will be distributed on this site.</a:t>
            </a:r>
          </a:p>
          <a:p>
            <a:pPr eaLnBrk="1" hangingPunct="1"/>
            <a:endParaRPr lang="en-US" altLang="ko-KR" dirty="0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8912F2EF-EBC1-4248-B3A0-2D74EAEDD572}" type="slidenum">
              <a:rPr lang="en-US" altLang="ko-KR" sz="1400" smtClean="0">
                <a:latin typeface="Arial Narrow" pitchFamily="34" charset="0"/>
              </a:rPr>
              <a:pPr eaLnBrk="1" hangingPunct="1"/>
              <a:t>7</a:t>
            </a:fld>
            <a:endParaRPr lang="en-US" altLang="ko-KR" sz="1400" smtClean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ungsoo-master">
  <a:themeElements>
    <a:clrScheme name="1_Neungsoo-mast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ungsoo-mast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Neungsoo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ungsoo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ungsoo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308</Words>
  <Application>Microsoft Office PowerPoint</Application>
  <PresentationFormat>화면 슬라이드 쇼(4:3)</PresentationFormat>
  <Paragraphs>57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Arial Narrow</vt:lpstr>
      <vt:lpstr>Wingdings</vt:lpstr>
      <vt:lpstr>1_Neungsoo-master</vt:lpstr>
      <vt:lpstr>Lecture 1 Class Overview</vt:lpstr>
      <vt:lpstr>Course Review</vt:lpstr>
      <vt:lpstr>Course Roadmap</vt:lpstr>
      <vt:lpstr>Textbook</vt:lpstr>
      <vt:lpstr>Grading</vt:lpstr>
      <vt:lpstr>If you need to talk me</vt:lpstr>
      <vt:lpstr>Class WEB Site</vt:lpstr>
    </vt:vector>
  </TitlesOfParts>
  <Company>건국대학교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박능수</dc:creator>
  <cp:lastModifiedBy>neungsoo</cp:lastModifiedBy>
  <cp:revision>76</cp:revision>
  <dcterms:created xsi:type="dcterms:W3CDTF">2004-03-01T13:10:54Z</dcterms:created>
  <dcterms:modified xsi:type="dcterms:W3CDTF">2016-08-30T00:42:45Z</dcterms:modified>
</cp:coreProperties>
</file>