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1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</p:sldIdLst>
  <p:sldSz cx="9144000" cy="6858000" type="screen4x3"/>
  <p:notesSz cx="6858000" cy="914400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66FF"/>
    <a:srgbClr val="FFFFCC"/>
    <a:srgbClr val="CCFFFF"/>
    <a:srgbClr val="FFCC99"/>
    <a:srgbClr val="FF0000"/>
    <a:srgbClr val="FFFF66"/>
    <a:srgbClr val="3333CC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2288" autoAdjust="0"/>
  </p:normalViewPr>
  <p:slideViewPr>
    <p:cSldViewPr>
      <p:cViewPr varScale="1">
        <p:scale>
          <a:sx n="105" d="100"/>
          <a:sy n="105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3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28BE00C-ED30-4E28-9616-007CF6D46F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9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BE00C-ED30-4E28-9616-007CF6D46F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54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U_UI_CM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5949950"/>
            <a:ext cx="208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147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>
                <a:defRPr/>
              </a:pPr>
              <a:t>‹#›</a:t>
            </a:fld>
            <a:endParaRPr lang="en-US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83A0895-AE28-402F-AF43-64AFCB579D3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312738" y="1052513"/>
            <a:ext cx="4192587" cy="5472112"/>
          </a:xfrm>
        </p:spPr>
        <p:txBody>
          <a:bodyPr/>
          <a:lstStyle>
            <a:lvl1pPr latinLnBrk="0">
              <a:defRPr sz="2400"/>
            </a:lvl1pPr>
            <a:lvl2pPr marL="628650" indent="-269875" latinLnBrk="0">
              <a:defRPr sz="2000"/>
            </a:lvl2pPr>
            <a:lvl3pPr marL="804863" indent="-176213" latinLnBrk="0">
              <a:defRPr sz="1800"/>
            </a:lvl3pPr>
            <a:lvl4pPr marL="1074738" indent="-269875" latinLnBrk="0">
              <a:defRPr sz="1800"/>
            </a:lvl4pPr>
            <a:lvl5pPr marL="1258888" indent="-18415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38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851F7B5-9342-4467-9E9C-68525BEF8B5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E2648F18-AF5E-4FD5-B87B-EB622E5931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7725" y="1052736"/>
            <a:ext cx="4192588" cy="5472608"/>
          </a:xfrm>
        </p:spPr>
        <p:txBody>
          <a:bodyPr/>
          <a:lstStyle>
            <a:lvl1pPr>
              <a:defRPr sz="2400"/>
            </a:lvl1pPr>
          </a:lstStyle>
          <a:p>
            <a:endParaRPr lang="ko-KR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9958E03-D468-4641-95A2-C406E208ED28}" type="slidenum">
              <a:rPr lang="en-US" altLang="ko-KR" smtClean="0">
                <a:cs typeface="Calibri" pitchFamily="34" charset="0"/>
              </a:rPr>
              <a:pPr>
                <a:defRPr/>
              </a:pPr>
              <a:t>‹#›</a:t>
            </a:fld>
            <a:endParaRPr lang="en-US" altLang="ko-KR" dirty="0">
              <a:cs typeface="Calibri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96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12738" y="1052736"/>
            <a:ext cx="8537575" cy="266429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12738" y="3861048"/>
            <a:ext cx="8537575" cy="25984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804025" y="0"/>
            <a:ext cx="2339975" cy="28733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</a:t>
            </a:r>
            <a:fld id="{672A7BE1-BDF6-423E-B7CA-03BB7F1374F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1116013" y="115888"/>
            <a:ext cx="7729537" cy="792162"/>
          </a:xfrm>
        </p:spPr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58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052513"/>
            <a:ext cx="85375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93688" y="979488"/>
            <a:ext cx="8547100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pic>
        <p:nvPicPr>
          <p:cNvPr id="3078" name="Picture 7" descr="KU_UI_Mark"/>
          <p:cNvPicPr>
            <a:picLocks noChangeAspect="1" noChangeArrowheads="1"/>
          </p:cNvPicPr>
          <p:nvPr userDrawn="1"/>
        </p:nvPicPr>
        <p:blipFill>
          <a:blip r:embed="rId11"/>
          <a:srcRect l="23793" t="13460" r="23793" b="16824"/>
          <a:stretch>
            <a:fillRect/>
          </a:stretch>
        </p:blipFill>
        <p:spPr bwMode="auto">
          <a:xfrm>
            <a:off x="214313" y="115888"/>
            <a:ext cx="8286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89" r:id="rId5"/>
    <p:sldLayoutId id="2147483778" r:id="rId6"/>
    <p:sldLayoutId id="2147483779" r:id="rId7"/>
    <p:sldLayoutId id="2147483788" r:id="rId8"/>
    <p:sldLayoutId id="214748379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9pPr>
    </p:titleStyle>
    <p:bodyStyle>
      <a:lvl1pPr marL="354013" indent="-354013" algn="l" rtl="0" eaLnBrk="0" fontAlgn="base" latinLnBrk="1" hangingPunct="0">
        <a:spcBef>
          <a:spcPct val="40000"/>
        </a:spcBef>
        <a:spcAft>
          <a:spcPct val="0"/>
        </a:spcAft>
        <a:buClr>
          <a:srgbClr val="6600CC"/>
        </a:buClr>
        <a:buSzPct val="90000"/>
        <a:buFont typeface="Wingdings" pitchFamily="2" charset="2"/>
        <a:buChar char="q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8650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굴림" pitchFamily="50" charset="-127"/>
        <a:buChar char="▶"/>
        <a:defRPr kumimoji="1" sz="2400">
          <a:solidFill>
            <a:schemeClr val="tx1"/>
          </a:solidFill>
          <a:latin typeface="Calibri" pitchFamily="34" charset="0"/>
          <a:ea typeface="+mn-ea"/>
        </a:defRPr>
      </a:lvl2pPr>
      <a:lvl3pPr marL="900113" indent="-271463" algn="l" rtl="0" eaLnBrk="0" fontAlgn="base" latinLnBrk="1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Calibri" pitchFamily="34" charset="0"/>
          <a:ea typeface="+mn-ea"/>
        </a:defRPr>
      </a:lvl3pPr>
      <a:lvl4pPr marL="1163638" indent="-2635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433513" indent="-2698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4320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8892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3464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036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</a:rPr>
              <a:t>Chapter </a:t>
            </a:r>
            <a:r>
              <a:rPr lang="en-US" altLang="ko-KR" sz="2800" smtClean="0">
                <a:ea typeface="굴림" charset="-127"/>
              </a:rPr>
              <a:t>4.</a:t>
            </a:r>
            <a:r>
              <a:rPr lang="en-US" altLang="ko-KR" sz="2800">
                <a:ea typeface="굴림" charset="-127"/>
              </a:rPr>
              <a:t/>
            </a:r>
            <a:br>
              <a:rPr lang="en-US" altLang="ko-KR" sz="2800">
                <a:ea typeface="굴림" charset="-127"/>
              </a:rPr>
            </a:br>
            <a:r>
              <a:rPr lang="en-US" altLang="ko-KR" sz="2800" dirty="0">
                <a:ea typeface="굴림" charset="-127"/>
              </a:rPr>
              <a:t>Combinational Logic</a:t>
            </a:r>
            <a:br>
              <a:rPr lang="en-US" altLang="ko-KR" sz="2800" dirty="0">
                <a:ea typeface="굴림" charset="-127"/>
              </a:rPr>
            </a:br>
            <a:r>
              <a:rPr lang="en-US" altLang="ko-KR" sz="2800" dirty="0">
                <a:ea typeface="굴림" charset="-127"/>
              </a:rPr>
              <a:t>Part A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0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8E3185F-5156-4E13-BBE0-733A1FB43A9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Truth tables and expressions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charset="-127"/>
              </a:rPr>
              <a:t>The opposite is also true: it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easy to come up with an expression if you already have a truth table.</a:t>
            </a:r>
          </a:p>
          <a:p>
            <a:pPr marL="342900" indent="-342900"/>
            <a:r>
              <a:rPr lang="en-US" altLang="ko-KR" sz="2000" dirty="0">
                <a:ea typeface="굴림" charset="-127"/>
              </a:rPr>
              <a:t>We saw that you can quickly convert a truth table into a sum of </a:t>
            </a:r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expression. The </a:t>
            </a:r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correspond to the truth table rows where the output is 1.</a:t>
            </a:r>
          </a:p>
          <a:p>
            <a:pPr marL="342900" indent="-342900"/>
            <a:endParaRPr lang="en-US" altLang="ko-KR" sz="2000" dirty="0">
              <a:ea typeface="굴림" charset="-127"/>
            </a:endParaRPr>
          </a:p>
          <a:p>
            <a:pPr marL="342900" indent="-342900"/>
            <a:endParaRPr lang="en-US" altLang="ko-KR" sz="2000" dirty="0">
              <a:ea typeface="굴림" charset="-127"/>
            </a:endParaRPr>
          </a:p>
          <a:p>
            <a:pPr marL="342900" indent="-342900"/>
            <a:endParaRPr lang="en-US" altLang="ko-KR" sz="2000" dirty="0">
              <a:ea typeface="굴림" charset="-127"/>
            </a:endParaRPr>
          </a:p>
          <a:p>
            <a:pPr marL="342900" indent="-342900"/>
            <a:endParaRPr lang="en-US" altLang="ko-KR" sz="2000" dirty="0">
              <a:ea typeface="굴림" charset="-127"/>
            </a:endParaRPr>
          </a:p>
          <a:p>
            <a:pPr marL="342900" indent="-342900"/>
            <a:endParaRPr lang="en-US" altLang="ko-KR" sz="2000" dirty="0">
              <a:ea typeface="굴림" charset="-127"/>
            </a:endParaRPr>
          </a:p>
          <a:p>
            <a:pPr marL="342900" indent="-342900"/>
            <a:endParaRPr lang="en-US" altLang="ko-KR" sz="2000" dirty="0">
              <a:ea typeface="굴림" charset="-127"/>
            </a:endParaRPr>
          </a:p>
          <a:p>
            <a:pPr marL="342900" indent="-342900"/>
            <a:endParaRPr lang="en-US" altLang="ko-KR" sz="2000" dirty="0">
              <a:ea typeface="굴림" charset="-127"/>
            </a:endParaRPr>
          </a:p>
          <a:p>
            <a:pPr marL="342900" indent="-342900"/>
            <a:r>
              <a:rPr lang="en-US" altLang="ko-KR" sz="2000" dirty="0">
                <a:ea typeface="굴림" charset="-127"/>
              </a:rPr>
              <a:t>You can then simplify this sum of </a:t>
            </a:r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if desired</a:t>
            </a:r>
            <a:r>
              <a:rPr lang="en-US" altLang="ko-KR" sz="2000" dirty="0">
                <a:latin typeface="Comic Sans MS"/>
                <a:ea typeface="굴림" charset="-127"/>
              </a:rPr>
              <a:t>—</a:t>
            </a:r>
            <a:r>
              <a:rPr lang="en-US" altLang="ko-KR" sz="2000" dirty="0">
                <a:ea typeface="굴림" charset="-127"/>
              </a:rPr>
              <a:t>using a K-map, for example.</a:t>
            </a: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1755775" y="2965450"/>
          <a:ext cx="166052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1678320" imgH="2867760" progId="Word.Document.8">
                  <p:embed/>
                </p:oleObj>
              </mc:Choice>
              <mc:Fallback>
                <p:oleObj name="Document" r:id="rId3" imgW="1678320" imgH="2867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965450"/>
                        <a:ext cx="1660525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3505200" y="3878263"/>
            <a:ext cx="38100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f(x,y,z)	= 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x’y’z</a:t>
            </a:r>
            <a:r>
              <a:rPr lang="en-US" altLang="ko-KR" sz="1800">
                <a:latin typeface="Comic Sans MS" pitchFamily="66" charset="0"/>
              </a:rPr>
              <a:t> 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+ x’yz’ + xy’z +</a:t>
            </a:r>
            <a:r>
              <a:rPr lang="en-US" altLang="ko-KR" sz="1800">
                <a:latin typeface="Comic Sans MS" pitchFamily="66" charset="0"/>
              </a:rPr>
              <a:t> 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xyz</a:t>
            </a:r>
            <a:endParaRPr lang="en-US" altLang="ko-KR" sz="1800">
              <a:latin typeface="Comic Sans MS" pitchFamily="66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altLang="ko-KR" sz="1800">
                <a:latin typeface="Comic Sans MS" pitchFamily="66" charset="0"/>
              </a:rPr>
              <a:t>	= 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m</a:t>
            </a:r>
            <a:r>
              <a:rPr lang="en-US" altLang="ko-KR" sz="1800" baseline="-25000">
                <a:solidFill>
                  <a:srgbClr val="3333FF"/>
                </a:solidFill>
                <a:latin typeface="Comic Sans MS" pitchFamily="66" charset="0"/>
              </a:rPr>
              <a:t>1</a:t>
            </a:r>
            <a:r>
              <a:rPr lang="en-US" altLang="ko-KR" sz="1800">
                <a:latin typeface="Comic Sans MS" pitchFamily="66" charset="0"/>
              </a:rPr>
              <a:t> 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+ m</a:t>
            </a:r>
            <a:r>
              <a:rPr lang="en-US" altLang="ko-KR" sz="1800" baseline="-2500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 + m</a:t>
            </a:r>
            <a:r>
              <a:rPr lang="en-US" altLang="ko-KR" sz="1800" baseline="-25000">
                <a:solidFill>
                  <a:srgbClr val="3333FF"/>
                </a:solidFill>
                <a:latin typeface="Comic Sans MS" pitchFamily="66" charset="0"/>
              </a:rPr>
              <a:t>5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 +</a:t>
            </a:r>
            <a:r>
              <a:rPr lang="en-US" altLang="ko-KR" sz="1800">
                <a:latin typeface="Comic Sans MS" pitchFamily="66" charset="0"/>
              </a:rPr>
              <a:t> 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m</a:t>
            </a:r>
            <a:r>
              <a:rPr lang="en-US" altLang="ko-KR" sz="1800" baseline="-25000">
                <a:solidFill>
                  <a:srgbClr val="3333FF"/>
                </a:solidFill>
                <a:latin typeface="Comic Sans MS" pitchFamily="66" charset="0"/>
              </a:rPr>
              <a:t>7</a:t>
            </a:r>
            <a:endParaRPr lang="en-US" altLang="ko-KR" sz="18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209C1A7-0814-4BD3-9A93-00D2ADAFD403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Circuit analysis summary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dirty="0">
                <a:ea typeface="굴림" charset="-127"/>
              </a:rPr>
              <a:t>After finding the circuit inputs and outputs, you can come up with either an expression or a truth table to describe what the circuit does.</a:t>
            </a:r>
          </a:p>
          <a:p>
            <a:pPr marL="342900" indent="-342900"/>
            <a:r>
              <a:rPr lang="en-US" altLang="ko-KR" dirty="0">
                <a:ea typeface="굴림" charset="-127"/>
              </a:rPr>
              <a:t>You can easily convert between expressions and truth tables.</a:t>
            </a: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3429000" y="5118100"/>
          <a:ext cx="2019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Bitmap Image" r:id="rId3" imgW="2019048" imgH="771429" progId="Paint.Picture">
                  <p:embed/>
                </p:oleObj>
              </mc:Choice>
              <mc:Fallback>
                <p:oleObj name="Bitmap Image" r:id="rId3" imgW="2019048" imgH="7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18100"/>
                        <a:ext cx="20193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5"/>
          <p:cNvGraphicFramePr>
            <a:graphicFrameLocks noChangeAspect="1"/>
          </p:cNvGraphicFramePr>
          <p:nvPr/>
        </p:nvGraphicFramePr>
        <p:xfrm>
          <a:off x="2209800" y="3670300"/>
          <a:ext cx="145732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Bitmap Image" r:id="rId5" imgW="1457143" imgH="1552792" progId="Paint.Picture">
                  <p:embed/>
                </p:oleObj>
              </mc:Choice>
              <mc:Fallback>
                <p:oleObj name="Bitmap Image" r:id="rId5" imgW="1457143" imgH="155279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70300"/>
                        <a:ext cx="145732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5257800" y="3670300"/>
          <a:ext cx="15240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Bitmap Image" r:id="rId7" imgW="1523810" imgH="1619476" progId="Paint.Picture">
                  <p:embed/>
                </p:oleObj>
              </mc:Choice>
              <mc:Fallback>
                <p:oleObj name="Bitmap Image" r:id="rId7" imgW="1523810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70300"/>
                        <a:ext cx="15240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3429000" y="3213100"/>
            <a:ext cx="2143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800">
                <a:latin typeface="Comic Sans MS" pitchFamily="66" charset="0"/>
              </a:rPr>
              <a:t>Find the circuit’s</a:t>
            </a:r>
          </a:p>
          <a:p>
            <a:pPr eaLnBrk="0" hangingPunct="0"/>
            <a:r>
              <a:rPr lang="en-US" altLang="ko-KR" sz="1800">
                <a:latin typeface="Comic Sans MS" pitchFamily="66" charset="0"/>
              </a:rPr>
              <a:t>inputs and outputs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1752600" y="5041900"/>
            <a:ext cx="1730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800">
                <a:latin typeface="Comic Sans MS" pitchFamily="66" charset="0"/>
              </a:rPr>
              <a:t>Find a Boolean</a:t>
            </a:r>
          </a:p>
          <a:p>
            <a:pPr eaLnBrk="0" hangingPunct="0"/>
            <a:r>
              <a:rPr lang="en-US" altLang="ko-KR" sz="1800">
                <a:latin typeface="Comic Sans MS" pitchFamily="66" charset="0"/>
              </a:rPr>
              <a:t>expression</a:t>
            </a:r>
          </a:p>
          <a:p>
            <a:pPr eaLnBrk="0" hangingPunct="0"/>
            <a:r>
              <a:rPr lang="en-US" altLang="ko-KR" sz="1800">
                <a:latin typeface="Comic Sans MS" pitchFamily="66" charset="0"/>
              </a:rPr>
              <a:t>for the circuit</a:t>
            </a:r>
          </a:p>
        </p:txBody>
      </p: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5410200" y="5194300"/>
            <a:ext cx="208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800">
                <a:latin typeface="Comic Sans MS" pitchFamily="66" charset="0"/>
              </a:rPr>
              <a:t>Find a truth table</a:t>
            </a:r>
          </a:p>
          <a:p>
            <a:pPr eaLnBrk="0" hangingPunct="0"/>
            <a:r>
              <a:rPr lang="en-US" altLang="ko-KR" sz="1800">
                <a:latin typeface="Comic Sans MS" pitchFamily="66" charset="0"/>
              </a:rPr>
              <a:t>for the circuit</a:t>
            </a:r>
          </a:p>
        </p:txBody>
      </p:sp>
    </p:spTree>
    <p:extLst>
      <p:ext uri="{BB962C8B-B14F-4D97-AF65-F5344CB8AC3E}">
        <p14:creationId xmlns:p14="http://schemas.microsoft.com/office/powerpoint/2010/main" val="21919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1F4A983-3095-4CB8-AB12-3C0D66FFEAF3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Code Conversion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From BCD to 3-excess code</a:t>
            </a:r>
          </a:p>
        </p:txBody>
      </p:sp>
      <p:pic>
        <p:nvPicPr>
          <p:cNvPr id="301060" name="Picture 4" descr="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39925"/>
            <a:ext cx="5861050" cy="45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4937001-2364-4F3D-88BD-D9C172C79F95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K-maps</a:t>
            </a:r>
          </a:p>
        </p:txBody>
      </p:sp>
      <p:pic>
        <p:nvPicPr>
          <p:cNvPr id="302083" name="Picture 3" descr="AACFLOM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92238"/>
            <a:ext cx="5334000" cy="51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084" name="Picture 4" descr="b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38" y="3009900"/>
            <a:ext cx="3497262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6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EA4F9E2-7DEA-4732-BEC6-21A71D77938F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Logic Diagram for Code Converter</a:t>
            </a:r>
          </a:p>
        </p:txBody>
      </p:sp>
      <p:pic>
        <p:nvPicPr>
          <p:cNvPr id="303107" name="Picture 3" descr="AACFLON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3525" y="1341438"/>
            <a:ext cx="6094413" cy="511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6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D511D15-5129-460D-96B5-7AFB92BDF095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Binary addition by hand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You can add two binary numbers one column at a time starting from the right, just as you add two decimal numbers.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But remember that it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binary. For example, 1 + 1 = 10 and you have to carry!</a:t>
            </a:r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2339975" y="2679700"/>
            <a:ext cx="4297363" cy="3773488"/>
            <a:chOff x="1248" y="1104"/>
            <a:chExt cx="2882" cy="2487"/>
          </a:xfrm>
        </p:grpSpPr>
        <p:sp>
          <p:nvSpPr>
            <p:cNvPr id="304133" name="Text Box 5"/>
            <p:cNvSpPr txBox="1">
              <a:spLocks noChangeArrowheads="1"/>
            </p:cNvSpPr>
            <p:nvPr/>
          </p:nvSpPr>
          <p:spPr bwMode="auto">
            <a:xfrm>
              <a:off x="1488" y="1968"/>
              <a:ext cx="2642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91147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91147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91147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91147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91147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91147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91147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91147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91147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</a:t>
              </a:r>
              <a:r>
                <a:rPr kumimoji="0" lang="en-US" altLang="ko-KR" sz="1800">
                  <a:solidFill>
                    <a:schemeClr val="bg2"/>
                  </a:solidFill>
                  <a:latin typeface="Comic Sans MS" pitchFamily="66" charset="0"/>
                </a:rPr>
                <a:t>1	1	1	0</a:t>
              </a:r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		</a:t>
              </a:r>
              <a:r>
                <a:rPr kumimoji="0"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Carry in</a:t>
              </a:r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1	0	1	1	Augend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+		1	1	1	0	Addend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1	1	0	0	1	Sum</a:t>
              </a:r>
            </a:p>
          </p:txBody>
        </p:sp>
        <p:sp>
          <p:nvSpPr>
            <p:cNvPr id="304134" name="Line 6"/>
            <p:cNvSpPr>
              <a:spLocks noChangeShapeType="1"/>
            </p:cNvSpPr>
            <p:nvPr/>
          </p:nvSpPr>
          <p:spPr bwMode="auto">
            <a:xfrm flipV="1">
              <a:off x="1536" y="2513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4135" name="Text Box 7"/>
            <p:cNvSpPr txBox="1">
              <a:spLocks noChangeArrowheads="1"/>
            </p:cNvSpPr>
            <p:nvPr/>
          </p:nvSpPr>
          <p:spPr bwMode="auto">
            <a:xfrm>
              <a:off x="2400" y="1104"/>
              <a:ext cx="1276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The initial carry</a:t>
              </a:r>
            </a:p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in is implicitly 0</a:t>
              </a:r>
            </a:p>
          </p:txBody>
        </p:sp>
        <p:sp>
          <p:nvSpPr>
            <p:cNvPr id="304136" name="Line 8"/>
            <p:cNvSpPr>
              <a:spLocks noChangeShapeType="1"/>
            </p:cNvSpPr>
            <p:nvPr/>
          </p:nvSpPr>
          <p:spPr bwMode="auto">
            <a:xfrm>
              <a:off x="3024" y="153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4137" name="Text Box 9"/>
            <p:cNvSpPr txBox="1">
              <a:spLocks noChangeArrowheads="1"/>
            </p:cNvSpPr>
            <p:nvPr/>
          </p:nvSpPr>
          <p:spPr bwMode="auto">
            <a:xfrm>
              <a:off x="1248" y="3168"/>
              <a:ext cx="1267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most significant</a:t>
              </a:r>
            </a:p>
            <a:p>
              <a:pPr algn="l" eaLnBrk="0" hangingPunct="0"/>
              <a:r>
                <a:rPr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bit</a:t>
              </a:r>
              <a:r>
                <a:rPr lang="en-US" altLang="ko-KR" sz="1800">
                  <a:latin typeface="Comic Sans MS" pitchFamily="66" charset="0"/>
                </a:rPr>
                <a:t>, or</a:t>
              </a:r>
              <a:r>
                <a:rPr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 MSB</a:t>
              </a:r>
            </a:p>
          </p:txBody>
        </p:sp>
        <p:sp>
          <p:nvSpPr>
            <p:cNvPr id="304138" name="Text Box 10"/>
            <p:cNvSpPr txBox="1">
              <a:spLocks noChangeArrowheads="1"/>
            </p:cNvSpPr>
            <p:nvPr/>
          </p:nvSpPr>
          <p:spPr bwMode="auto">
            <a:xfrm>
              <a:off x="2688" y="3168"/>
              <a:ext cx="1271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solidFill>
                    <a:srgbClr val="FF0000"/>
                  </a:solidFill>
                  <a:latin typeface="Comic Sans MS" pitchFamily="66" charset="0"/>
                </a:rPr>
                <a:t>least significant</a:t>
              </a:r>
              <a:endParaRPr lang="en-US" altLang="ko-KR" sz="1800">
                <a:solidFill>
                  <a:srgbClr val="FF0033"/>
                </a:solidFill>
                <a:latin typeface="Comic Sans MS" pitchFamily="66" charset="0"/>
              </a:endParaRPr>
            </a:p>
            <a:p>
              <a:pPr algn="l" eaLnBrk="0" hangingPunct="0"/>
              <a:r>
                <a:rPr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bit</a:t>
              </a:r>
              <a:r>
                <a:rPr lang="en-US" altLang="ko-KR" sz="1800">
                  <a:latin typeface="Comic Sans MS" pitchFamily="66" charset="0"/>
                </a:rPr>
                <a:t>, or</a:t>
              </a:r>
              <a:r>
                <a:rPr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 LSB</a:t>
              </a:r>
            </a:p>
          </p:txBody>
        </p:sp>
        <p:sp>
          <p:nvSpPr>
            <p:cNvPr id="304139" name="Line 11"/>
            <p:cNvSpPr>
              <a:spLocks noChangeShapeType="1"/>
            </p:cNvSpPr>
            <p:nvPr/>
          </p:nvSpPr>
          <p:spPr bwMode="auto">
            <a:xfrm flipV="1">
              <a:off x="1872" y="278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4140" name="Line 12"/>
            <p:cNvSpPr>
              <a:spLocks noChangeShapeType="1"/>
            </p:cNvSpPr>
            <p:nvPr/>
          </p:nvSpPr>
          <p:spPr bwMode="auto">
            <a:xfrm flipV="1">
              <a:off x="3024" y="278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3B77CE4-9525-490C-9F45-C39E51239A18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Adding two bits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We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ll make a hardware adder by copying the human addition algorithm.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We start with a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half adder</a:t>
            </a:r>
            <a:r>
              <a:rPr lang="en-US" altLang="ko-KR" sz="2400" dirty="0">
                <a:ea typeface="굴림" charset="-127"/>
              </a:rPr>
              <a:t>, which adds two bits and produces a two-bit result: a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sum</a:t>
            </a:r>
            <a:r>
              <a:rPr lang="en-US" altLang="ko-KR" sz="2400" dirty="0">
                <a:ea typeface="굴림" charset="-127"/>
              </a:rPr>
              <a:t> (the right bit) and a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carry out</a:t>
            </a:r>
            <a:r>
              <a:rPr lang="en-US" altLang="ko-KR" sz="2400" dirty="0">
                <a:ea typeface="굴림" charset="-127"/>
              </a:rPr>
              <a:t> (the left bit).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Here are truth tables, equations, circuit and block symbol.</a:t>
            </a:r>
          </a:p>
        </p:txBody>
      </p:sp>
      <p:graphicFrame>
        <p:nvGraphicFramePr>
          <p:cNvPr id="305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420375"/>
              </p:ext>
            </p:extLst>
          </p:nvPr>
        </p:nvGraphicFramePr>
        <p:xfrm>
          <a:off x="684213" y="3372519"/>
          <a:ext cx="2036762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3" imgW="2038320" imgH="2152800" progId="Word.Document.8">
                  <p:embed/>
                </p:oleObj>
              </mc:Choice>
              <mc:Fallback>
                <p:oleObj name="Document" r:id="rId3" imgW="2038320" imgH="2152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72519"/>
                        <a:ext cx="2036762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2741613" y="3727871"/>
            <a:ext cx="1303337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234950" algn="l"/>
                <a:tab pos="692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234950" algn="l"/>
                <a:tab pos="692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234950" algn="l"/>
                <a:tab pos="692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234950" algn="l"/>
                <a:tab pos="692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234950" algn="l"/>
                <a:tab pos="692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692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0	+ 0	= 0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800">
                <a:latin typeface="Comic Sans MS" pitchFamily="66" charset="0"/>
              </a:rPr>
              <a:t>0	+ 1	= 1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800">
                <a:latin typeface="Comic Sans MS" pitchFamily="66" charset="0"/>
              </a:rPr>
              <a:t>1	+ 0	= 1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800">
                <a:latin typeface="Comic Sans MS" pitchFamily="66" charset="0"/>
              </a:rPr>
              <a:t>1	+ 1	= 10</a:t>
            </a:r>
          </a:p>
        </p:txBody>
      </p:sp>
      <p:sp>
        <p:nvSpPr>
          <p:cNvPr id="305158" name="Text Box 6"/>
          <p:cNvSpPr txBox="1">
            <a:spLocks noChangeArrowheads="1"/>
          </p:cNvSpPr>
          <p:nvPr/>
        </p:nvSpPr>
        <p:spPr bwMode="auto">
          <a:xfrm>
            <a:off x="762000" y="5238750"/>
            <a:ext cx="1736725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284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284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284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284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284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4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C	= XY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800">
                <a:latin typeface="Comic Sans MS" pitchFamily="66" charset="0"/>
              </a:rPr>
              <a:t>S	= X’ Y + X Y’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X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</a:t>
            </a:r>
            <a:r>
              <a:rPr kumimoji="0" lang="en-US" altLang="ko-KR" sz="1800">
                <a:latin typeface="Comic Sans MS" pitchFamily="66" charset="0"/>
                <a:sym typeface="WP MathA" pitchFamily="2" charset="2"/>
              </a:rPr>
              <a:t> </a:t>
            </a:r>
            <a:r>
              <a:rPr kumimoji="0" lang="en-US" altLang="ko-KR" sz="1800">
                <a:latin typeface="Comic Sans MS" pitchFamily="66" charset="0"/>
              </a:rPr>
              <a:t>Y</a:t>
            </a:r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054943"/>
              </p:ext>
            </p:extLst>
          </p:nvPr>
        </p:nvGraphicFramePr>
        <p:xfrm>
          <a:off x="4495800" y="3688184"/>
          <a:ext cx="2257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Bitmap Image" r:id="rId5" imgW="2257740" imgH="1286055" progId="Paint.Picture">
                  <p:embed/>
                </p:oleObj>
              </mc:Choice>
              <mc:Fallback>
                <p:oleObj name="Bitmap Image" r:id="rId5" imgW="2257740" imgH="128605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88184"/>
                        <a:ext cx="22574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35702"/>
              </p:ext>
            </p:extLst>
          </p:nvPr>
        </p:nvGraphicFramePr>
        <p:xfrm>
          <a:off x="7315200" y="3611984"/>
          <a:ext cx="10572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Bitmap Image" r:id="rId7" imgW="1057423" imgH="1380952" progId="Paint.Picture">
                  <p:embed/>
                </p:oleObj>
              </mc:Choice>
              <mc:Fallback>
                <p:oleObj name="Bitmap Image" r:id="rId7" imgW="1057423" imgH="13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611984"/>
                        <a:ext cx="105727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61" name="Group 9"/>
          <p:cNvGrpSpPr>
            <a:grpSpLocks/>
          </p:cNvGrpSpPr>
          <p:nvPr/>
        </p:nvGrpSpPr>
        <p:grpSpPr bwMode="auto">
          <a:xfrm>
            <a:off x="4267200" y="5391150"/>
            <a:ext cx="4267200" cy="990600"/>
            <a:chOff x="2640" y="1488"/>
            <a:chExt cx="2688" cy="624"/>
          </a:xfrm>
        </p:grpSpPr>
        <p:sp>
          <p:nvSpPr>
            <p:cNvPr id="305162" name="Rectangle 10"/>
            <p:cNvSpPr>
              <a:spLocks noChangeArrowheads="1"/>
            </p:cNvSpPr>
            <p:nvPr/>
          </p:nvSpPr>
          <p:spPr bwMode="auto">
            <a:xfrm>
              <a:off x="2640" y="1488"/>
              <a:ext cx="2544" cy="624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5163" name="Text Box 11"/>
            <p:cNvSpPr txBox="1">
              <a:spLocks noChangeArrowheads="1"/>
            </p:cNvSpPr>
            <p:nvPr/>
          </p:nvSpPr>
          <p:spPr bwMode="auto">
            <a:xfrm>
              <a:off x="3312" y="1536"/>
              <a:ext cx="201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ko-KR" sz="1600">
                  <a:latin typeface="Comic Sans MS" pitchFamily="66" charset="0"/>
                </a:rPr>
                <a:t>Be careful! Now we’re using </a:t>
              </a:r>
              <a:r>
                <a:rPr lang="en-US" altLang="ko-KR" sz="1600">
                  <a:solidFill>
                    <a:srgbClr val="FF0033"/>
                  </a:solidFill>
                  <a:latin typeface="Comic Sans MS" pitchFamily="66" charset="0"/>
                </a:rPr>
                <a:t>+</a:t>
              </a:r>
              <a:r>
                <a:rPr lang="en-US" altLang="ko-KR" sz="1600">
                  <a:latin typeface="Comic Sans MS" pitchFamily="66" charset="0"/>
                </a:rPr>
                <a:t> for both arithmetic addition and the logical OR operation.</a:t>
              </a:r>
            </a:p>
          </p:txBody>
        </p:sp>
        <p:graphicFrame>
          <p:nvGraphicFramePr>
            <p:cNvPr id="305164" name="Object 12"/>
            <p:cNvGraphicFramePr>
              <a:graphicFrameLocks noChangeAspect="1"/>
            </p:cNvGraphicFramePr>
            <p:nvPr/>
          </p:nvGraphicFramePr>
          <p:xfrm>
            <a:off x="2736" y="1536"/>
            <a:ext cx="528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name="Clip" r:id="rId9" imgW="4016520" imgH="3945240" progId="MS_ClipArt_Gallery.2">
                    <p:embed/>
                  </p:oleObj>
                </mc:Choice>
                <mc:Fallback>
                  <p:oleObj name="Clip" r:id="rId9" imgW="4016520" imgH="3945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36"/>
                          <a:ext cx="528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97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41B6BE3-3A5F-40F8-AB6D-71D07DF5307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Adding three bits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dirty="0">
                <a:ea typeface="굴림" charset="-127"/>
              </a:rPr>
              <a:t>But what we really need to do is add </a:t>
            </a:r>
            <a:r>
              <a:rPr lang="en-US" altLang="ko-KR" i="1" dirty="0">
                <a:ea typeface="굴림" charset="-127"/>
              </a:rPr>
              <a:t>three</a:t>
            </a:r>
            <a:r>
              <a:rPr lang="en-US" altLang="ko-KR" dirty="0">
                <a:ea typeface="굴림" charset="-127"/>
              </a:rPr>
              <a:t> bits: the augend and addend, and the </a:t>
            </a:r>
            <a:r>
              <a:rPr lang="en-US" altLang="ko-KR" i="1" dirty="0">
                <a:ea typeface="굴림" charset="-127"/>
              </a:rPr>
              <a:t>carry in</a:t>
            </a:r>
            <a:r>
              <a:rPr lang="en-US" altLang="ko-KR" dirty="0">
                <a:ea typeface="굴림" charset="-127"/>
              </a:rPr>
              <a:t> from the right.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4419600" y="3788743"/>
            <a:ext cx="16256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234950" algn="l"/>
                <a:tab pos="627063" algn="l"/>
                <a:tab pos="10302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234950" algn="l"/>
                <a:tab pos="627063" algn="l"/>
                <a:tab pos="10302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234950" algn="l"/>
                <a:tab pos="627063" algn="l"/>
                <a:tab pos="10302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234950" algn="l"/>
                <a:tab pos="627063" algn="l"/>
                <a:tab pos="10302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234950" algn="l"/>
                <a:tab pos="627063" algn="l"/>
                <a:tab pos="10302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627063" algn="l"/>
                <a:tab pos="10302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627063" algn="l"/>
                <a:tab pos="10302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627063" algn="l"/>
                <a:tab pos="10302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  <a:tab pos="627063" algn="l"/>
                <a:tab pos="10302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>
              <a:lnSpc>
                <a:spcPct val="120000"/>
              </a:lnSpc>
            </a:pPr>
            <a:r>
              <a:rPr kumimoji="0" lang="en-US" altLang="ko-KR" sz="1600">
                <a:latin typeface="Comic Sans MS" pitchFamily="66" charset="0"/>
              </a:rPr>
              <a:t>0	+ 0	+ 0	= 00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600">
                <a:latin typeface="Comic Sans MS" pitchFamily="66" charset="0"/>
              </a:rPr>
              <a:t>0	+ 0	+ 1	= 01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600">
                <a:latin typeface="Comic Sans MS" pitchFamily="66" charset="0"/>
              </a:rPr>
              <a:t>0	+ 1	+ 0	= 01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600">
                <a:latin typeface="Comic Sans MS" pitchFamily="66" charset="0"/>
              </a:rPr>
              <a:t>0	+ 1	+ 1	= 10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600">
                <a:latin typeface="Comic Sans MS" pitchFamily="66" charset="0"/>
              </a:rPr>
              <a:t>1	+ 0	+ 0	= 01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600">
                <a:latin typeface="Comic Sans MS" pitchFamily="66" charset="0"/>
              </a:rPr>
              <a:t>1	+ 0	+ 1	= 10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600">
                <a:latin typeface="Comic Sans MS" pitchFamily="66" charset="0"/>
              </a:rPr>
              <a:t>1	+ 1	+ 0	= 10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600">
                <a:latin typeface="Comic Sans MS" pitchFamily="66" charset="0"/>
              </a:rPr>
              <a:t>1	+ 1	+ 1	= 11</a:t>
            </a:r>
          </a:p>
        </p:txBody>
      </p:sp>
      <p:graphicFrame>
        <p:nvGraphicFramePr>
          <p:cNvPr id="306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835054"/>
              </p:ext>
            </p:extLst>
          </p:nvPr>
        </p:nvGraphicFramePr>
        <p:xfrm>
          <a:off x="1219200" y="3179143"/>
          <a:ext cx="2897188" cy="32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2309400" imgH="3151080" progId="Word.Document.8">
                  <p:embed/>
                </p:oleObj>
              </mc:Choice>
              <mc:Fallback>
                <p:oleObj name="Document" r:id="rId3" imgW="2309400" imgH="3151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79143"/>
                        <a:ext cx="2897188" cy="324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6324600" y="4322143"/>
            <a:ext cx="2286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(These are the same functions from the decoder and mux examples.)</a:t>
            </a:r>
          </a:p>
        </p:txBody>
      </p:sp>
      <p:grpSp>
        <p:nvGrpSpPr>
          <p:cNvPr id="306184" name="Group 8"/>
          <p:cNvGrpSpPr>
            <a:grpSpLocks/>
          </p:cNvGrpSpPr>
          <p:nvPr/>
        </p:nvGrpSpPr>
        <p:grpSpPr bwMode="auto">
          <a:xfrm>
            <a:off x="4211638" y="2348880"/>
            <a:ext cx="2606675" cy="1190625"/>
            <a:chOff x="1776" y="1104"/>
            <a:chExt cx="1642" cy="750"/>
          </a:xfrm>
        </p:grpSpPr>
        <p:sp>
          <p:nvSpPr>
            <p:cNvPr id="306185" name="Text Box 9"/>
            <p:cNvSpPr txBox="1">
              <a:spLocks noChangeArrowheads="1"/>
            </p:cNvSpPr>
            <p:nvPr/>
          </p:nvSpPr>
          <p:spPr bwMode="auto">
            <a:xfrm>
              <a:off x="1776" y="1104"/>
              <a:ext cx="164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2813" algn="l"/>
                  <a:tab pos="1370013" algn="l"/>
                  <a:tab pos="1827213" algn="l"/>
                  <a:tab pos="2282825" algn="l"/>
                  <a:tab pos="2740025" algn="l"/>
                  <a:tab pos="3314700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</a:t>
              </a:r>
              <a:r>
                <a:rPr kumimoji="0" lang="en-US" altLang="ko-KR" sz="1800">
                  <a:solidFill>
                    <a:schemeClr val="bg2"/>
                  </a:solidFill>
                  <a:latin typeface="Comic Sans MS" pitchFamily="66" charset="0"/>
                </a:rPr>
                <a:t>1	1	1	0</a:t>
              </a:r>
              <a:r>
                <a:rPr kumimoji="0" lang="en-US" altLang="ko-KR" sz="1800">
                  <a:solidFill>
                    <a:schemeClr val="accent2"/>
                  </a:solidFill>
                  <a:latin typeface="Comic Sans MS" pitchFamily="66" charset="0"/>
                </a:rPr>
                <a:t>	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	1	0	1	1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+		1	1	1	0</a:t>
              </a: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1	1	0	0	1</a:t>
              </a:r>
            </a:p>
          </p:txBody>
        </p:sp>
        <p:sp>
          <p:nvSpPr>
            <p:cNvPr id="306186" name="Line 10"/>
            <p:cNvSpPr>
              <a:spLocks noChangeShapeType="1"/>
            </p:cNvSpPr>
            <p:nvPr/>
          </p:nvSpPr>
          <p:spPr bwMode="auto">
            <a:xfrm flipV="1">
              <a:off x="1831" y="1641"/>
              <a:ext cx="15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87" name="AutoShape 11"/>
            <p:cNvSpPr>
              <a:spLocks noChangeArrowheads="1"/>
            </p:cNvSpPr>
            <p:nvPr/>
          </p:nvSpPr>
          <p:spPr bwMode="auto">
            <a:xfrm>
              <a:off x="2917" y="1104"/>
              <a:ext cx="211" cy="745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0E27602-4B2A-4CAC-B54F-C87A5C1697FD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Full adder equations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A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full adder</a:t>
            </a:r>
            <a:r>
              <a:rPr lang="en-US" altLang="ko-KR" sz="2400" dirty="0">
                <a:ea typeface="굴림" charset="-127"/>
              </a:rPr>
              <a:t> circuit takes three bits of input, and produces a two-bit output consisting of a sum and a carry out.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Using Boolean algebra, we get the equations shown here.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XOR operations simplify the equations a bit.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We used algebra because you can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t easily derive XORs from K-maps.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3581400" y="3503613"/>
            <a:ext cx="504666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S	=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</a:t>
            </a:r>
            <a:r>
              <a:rPr kumimoji="0" lang="en-US" altLang="ko-KR" sz="1800">
                <a:latin typeface="Comic Sans MS" pitchFamily="66" charset="0"/>
                <a:sym typeface="WP MathA" pitchFamily="2" charset="2"/>
              </a:rPr>
              <a:t>m(1,2,4,7)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  <a:sym typeface="WP MathA" pitchFamily="2" charset="2"/>
              </a:rPr>
              <a:t>	= </a:t>
            </a:r>
            <a:r>
              <a:rPr kumimoji="0" lang="en-US" altLang="ko-KR" sz="1800">
                <a:latin typeface="Comic Sans MS" pitchFamily="66" charset="0"/>
              </a:rPr>
              <a:t>X’ Y’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  +  X’ Y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’  +  X Y’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’  +  X Y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X’ (Y’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 + Y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’) + X (Y’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’ + Y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X’ (Y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</a:t>
            </a:r>
            <a:r>
              <a:rPr kumimoji="0" lang="en-US" altLang="ko-KR" sz="1800">
                <a:latin typeface="Comic Sans MS" pitchFamily="66" charset="0"/>
              </a:rPr>
              <a:t>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) + X (Y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</a:t>
            </a:r>
            <a:r>
              <a:rPr kumimoji="0" lang="en-US" altLang="ko-KR" sz="1800">
                <a:latin typeface="Comic Sans MS" pitchFamily="66" charset="0"/>
              </a:rPr>
              <a:t>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)’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X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</a:t>
            </a:r>
            <a:r>
              <a:rPr kumimoji="0" lang="en-US" altLang="ko-KR" sz="1800">
                <a:latin typeface="Comic Sans MS" pitchFamily="66" charset="0"/>
              </a:rPr>
              <a:t> Y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</a:t>
            </a:r>
            <a:r>
              <a:rPr kumimoji="0" lang="en-US" altLang="ko-KR" sz="1800">
                <a:latin typeface="Comic Sans MS" pitchFamily="66" charset="0"/>
              </a:rPr>
              <a:t>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C</a:t>
            </a:r>
            <a:r>
              <a:rPr kumimoji="0" lang="en-US" altLang="ko-KR" sz="1800" baseline="-25000">
                <a:latin typeface="Comic Sans MS" pitchFamily="66" charset="0"/>
              </a:rPr>
              <a:t>out</a:t>
            </a:r>
            <a:r>
              <a:rPr kumimoji="0" lang="en-US" altLang="ko-KR" sz="1800">
                <a:latin typeface="Comic Sans MS" pitchFamily="66" charset="0"/>
              </a:rPr>
              <a:t>	=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</a:t>
            </a:r>
            <a:r>
              <a:rPr kumimoji="0" lang="en-US" altLang="ko-KR" sz="1800">
                <a:latin typeface="Comic Sans MS" pitchFamily="66" charset="0"/>
                <a:sym typeface="WP MathA" pitchFamily="2" charset="2"/>
              </a:rPr>
              <a:t>m(3,5,6,7)</a:t>
            </a:r>
            <a:r>
              <a:rPr kumimoji="0" lang="en-US" altLang="ko-KR" sz="1800">
                <a:latin typeface="Comic Sans MS" pitchFamily="66" charset="0"/>
              </a:rPr>
              <a:t> 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X’ Y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 + X Y’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 + X Y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’ + X Y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(X’ Y + X Y’)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 + XY(C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’ +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(X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</a:t>
            </a:r>
            <a:r>
              <a:rPr kumimoji="0" lang="en-US" altLang="ko-KR" sz="1800">
                <a:latin typeface="Comic Sans MS" pitchFamily="66" charset="0"/>
              </a:rPr>
              <a:t> Y)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 + XY</a:t>
            </a:r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533400" y="3275013"/>
          <a:ext cx="2897188" cy="32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2309400" imgH="3151080" progId="Word.Document.8">
                  <p:embed/>
                </p:oleObj>
              </mc:Choice>
              <mc:Fallback>
                <p:oleObj name="Document" r:id="rId3" imgW="2309400" imgH="3151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5013"/>
                        <a:ext cx="2897188" cy="324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5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361F498-62E9-493B-90A6-86D2729D463A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Full adder circuit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dirty="0">
                <a:ea typeface="굴림" charset="-127"/>
              </a:rPr>
              <a:t>These things are called half adders and full adders because you can build a full adder by putting together two half adders!</a:t>
            </a:r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3657600" y="5229225"/>
          <a:ext cx="1704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Bitmap Image" r:id="rId3" imgW="1704762" imgH="1286055" progId="Paint.Picture">
                  <p:embed/>
                </p:oleObj>
              </mc:Choice>
              <mc:Fallback>
                <p:oleObj name="Bitmap Image" r:id="rId3" imgW="1704762" imgH="128605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29225"/>
                        <a:ext cx="17049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229" name="Group 5"/>
          <p:cNvGrpSpPr>
            <a:grpSpLocks/>
          </p:cNvGrpSpPr>
          <p:nvPr/>
        </p:nvGrpSpPr>
        <p:grpSpPr bwMode="auto">
          <a:xfrm>
            <a:off x="1524000" y="3357563"/>
            <a:ext cx="5992813" cy="2009775"/>
            <a:chOff x="960" y="1680"/>
            <a:chExt cx="3775" cy="1266"/>
          </a:xfrm>
        </p:grpSpPr>
        <p:graphicFrame>
          <p:nvGraphicFramePr>
            <p:cNvPr id="308230" name="Object 6"/>
            <p:cNvGraphicFramePr>
              <a:graphicFrameLocks noChangeAspect="1"/>
            </p:cNvGraphicFramePr>
            <p:nvPr/>
          </p:nvGraphicFramePr>
          <p:xfrm>
            <a:off x="960" y="1680"/>
            <a:ext cx="3775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Bitmap Image" r:id="rId5" imgW="5990476" imgH="2010056" progId="Paint.Picture">
                    <p:embed/>
                  </p:oleObj>
                </mc:Choice>
                <mc:Fallback>
                  <p:oleObj name="Bitmap Image" r:id="rId5" imgW="5990476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680"/>
                          <a:ext cx="3775" cy="1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31" name="Rectangle 7"/>
            <p:cNvSpPr>
              <a:spLocks noChangeArrowheads="1"/>
            </p:cNvSpPr>
            <p:nvPr/>
          </p:nvSpPr>
          <p:spPr bwMode="auto">
            <a:xfrm>
              <a:off x="1296" y="1680"/>
              <a:ext cx="1008" cy="912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32" name="Rectangle 8"/>
            <p:cNvSpPr>
              <a:spLocks noChangeArrowheads="1"/>
            </p:cNvSpPr>
            <p:nvPr/>
          </p:nvSpPr>
          <p:spPr bwMode="auto">
            <a:xfrm>
              <a:off x="2400" y="1680"/>
              <a:ext cx="1008" cy="912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3276600" y="2427288"/>
            <a:ext cx="2500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S	= X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</a:t>
            </a:r>
            <a:r>
              <a:rPr kumimoji="0" lang="en-US" altLang="ko-KR" sz="1800">
                <a:latin typeface="Comic Sans MS" pitchFamily="66" charset="0"/>
              </a:rPr>
              <a:t> Y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</a:t>
            </a:r>
            <a:r>
              <a:rPr kumimoji="0" lang="en-US" altLang="ko-KR" sz="1800">
                <a:latin typeface="Comic Sans MS" pitchFamily="66" charset="0"/>
              </a:rPr>
              <a:t>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C</a:t>
            </a:r>
            <a:r>
              <a:rPr kumimoji="0" lang="en-US" altLang="ko-KR" sz="1800" baseline="-25000">
                <a:latin typeface="Comic Sans MS" pitchFamily="66" charset="0"/>
              </a:rPr>
              <a:t>out</a:t>
            </a:r>
            <a:r>
              <a:rPr kumimoji="0" lang="en-US" altLang="ko-KR" sz="1800">
                <a:latin typeface="Comic Sans MS" pitchFamily="66" charset="0"/>
              </a:rPr>
              <a:t>	= (X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</a:t>
            </a:r>
            <a:r>
              <a:rPr kumimoji="0" lang="en-US" altLang="ko-KR" sz="1800">
                <a:latin typeface="Comic Sans MS" pitchFamily="66" charset="0"/>
              </a:rPr>
              <a:t> Y) C</a:t>
            </a:r>
            <a:r>
              <a:rPr kumimoji="0" lang="en-US" altLang="ko-KR" sz="1800" baseline="-25000">
                <a:latin typeface="Comic Sans MS" pitchFamily="66" charset="0"/>
              </a:rPr>
              <a:t>in</a:t>
            </a:r>
            <a:r>
              <a:rPr kumimoji="0" lang="en-US" altLang="ko-KR" sz="1800">
                <a:latin typeface="Comic Sans MS" pitchFamily="66" charset="0"/>
              </a:rPr>
              <a:t> + XY</a:t>
            </a:r>
          </a:p>
        </p:txBody>
      </p:sp>
    </p:spTree>
    <p:extLst>
      <p:ext uri="{BB962C8B-B14F-4D97-AF65-F5344CB8AC3E}">
        <p14:creationId xmlns:p14="http://schemas.microsoft.com/office/powerpoint/2010/main" val="28766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5A05174-6AF2-426F-940A-47448ED1C70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Logics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Logic Circuits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Combinational circuit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Output depends on the present inputs.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No feedback line and no storage element</a:t>
            </a:r>
          </a:p>
          <a:p>
            <a:pPr lvl="2">
              <a:lnSpc>
                <a:spcPct val="90000"/>
              </a:lnSpc>
            </a:pPr>
            <a:endParaRPr lang="en-US" altLang="ko-KR" sz="1800">
              <a:ea typeface="굴림" charset="-127"/>
            </a:endParaRPr>
          </a:p>
          <a:p>
            <a:pPr lvl="2">
              <a:lnSpc>
                <a:spcPct val="90000"/>
              </a:lnSpc>
            </a:pPr>
            <a:endParaRPr lang="en-US" altLang="ko-KR" sz="1800">
              <a:ea typeface="굴림" charset="-127"/>
            </a:endParaRPr>
          </a:p>
          <a:p>
            <a:pPr lvl="2">
              <a:lnSpc>
                <a:spcPct val="90000"/>
              </a:lnSpc>
            </a:pPr>
            <a:endParaRPr lang="en-US" altLang="ko-KR" sz="1800">
              <a:ea typeface="굴림" charset="-127"/>
            </a:endParaRPr>
          </a:p>
          <a:p>
            <a:pPr lvl="2">
              <a:lnSpc>
                <a:spcPct val="90000"/>
              </a:lnSpc>
            </a:pPr>
            <a:endParaRPr lang="en-US" altLang="ko-KR" sz="1800">
              <a:ea typeface="굴림" charset="-127"/>
            </a:endParaRPr>
          </a:p>
          <a:p>
            <a:pPr lvl="2">
              <a:lnSpc>
                <a:spcPct val="90000"/>
              </a:lnSpc>
            </a:pPr>
            <a:endParaRPr lang="en-US" altLang="ko-KR" sz="1800">
              <a:ea typeface="굴림" charset="-127"/>
            </a:endParaRPr>
          </a:p>
          <a:p>
            <a:pPr lvl="2">
              <a:lnSpc>
                <a:spcPct val="90000"/>
              </a:lnSpc>
            </a:pPr>
            <a:endParaRPr lang="en-US" altLang="ko-KR" sz="180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Sequential circuit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Combinational circuit + Storage elements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Output depends on present inputs as well as past inputs.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</a:t>
            </a:r>
            <a:r>
              <a:rPr lang="en-US" altLang="ko-KR" sz="1800">
                <a:ea typeface="굴림" charset="-127"/>
                <a:sym typeface="Wingdings" pitchFamily="2" charset="2"/>
              </a:rPr>
              <a:t> the time sequence of inputs and internal states</a:t>
            </a:r>
            <a:endParaRPr lang="en-US" altLang="ko-KR" sz="1800">
              <a:ea typeface="굴림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Discussed later.</a:t>
            </a:r>
          </a:p>
        </p:txBody>
      </p:sp>
      <p:pic>
        <p:nvPicPr>
          <p:cNvPr id="290820" name="Picture 4" descr="fig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97200"/>
            <a:ext cx="6049963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DD94E15-ECBD-49F4-AAB5-7F1AEB6084E0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4-bit adder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052736"/>
            <a:ext cx="7212012" cy="5118100"/>
          </a:xfrm>
        </p:spPr>
        <p:txBody>
          <a:bodyPr/>
          <a:lstStyle/>
          <a:p>
            <a:pPr marL="342900" indent="-342900"/>
            <a:r>
              <a:rPr lang="en-US" altLang="ko-KR" sz="2000" dirty="0">
                <a:ea typeface="굴림" charset="-127"/>
              </a:rPr>
              <a:t>Four full adders together make a 4-bit adder.</a:t>
            </a:r>
          </a:p>
          <a:p>
            <a:pPr marL="342900" indent="-342900"/>
            <a:r>
              <a:rPr lang="en-US" altLang="ko-KR" sz="2000" dirty="0">
                <a:ea typeface="굴림" charset="-127"/>
              </a:rPr>
              <a:t>There are nine total inputs:</a:t>
            </a:r>
          </a:p>
          <a:p>
            <a:pPr marL="742950" lvl="1" indent="-285750"/>
            <a:r>
              <a:rPr lang="en-US" altLang="ko-KR" sz="1800" dirty="0">
                <a:ea typeface="굴림" charset="-127"/>
              </a:rPr>
              <a:t>Two 4-bit numbers, A3 A2 A1 A0 and B3 B2 B1 B0</a:t>
            </a:r>
          </a:p>
          <a:p>
            <a:pPr marL="742950" lvl="1" indent="-285750"/>
            <a:r>
              <a:rPr lang="en-US" altLang="ko-KR" sz="1800" dirty="0">
                <a:ea typeface="굴림" charset="-127"/>
              </a:rPr>
              <a:t>An initial carry in, CI</a:t>
            </a:r>
          </a:p>
          <a:p>
            <a:pPr marL="342900" indent="-342900"/>
            <a:r>
              <a:rPr lang="en-US" altLang="ko-KR" sz="2000" dirty="0">
                <a:ea typeface="굴림" charset="-127"/>
              </a:rPr>
              <a:t>The five outputs are:</a:t>
            </a:r>
          </a:p>
          <a:p>
            <a:pPr marL="742950" lvl="1" indent="-285750"/>
            <a:r>
              <a:rPr lang="en-US" altLang="ko-KR" sz="1800" dirty="0">
                <a:ea typeface="굴림" charset="-127"/>
              </a:rPr>
              <a:t>A 4-bit sum, S3 S2 S1 S0</a:t>
            </a:r>
          </a:p>
          <a:p>
            <a:pPr marL="742950" lvl="1" indent="-285750"/>
            <a:r>
              <a:rPr lang="en-US" altLang="ko-KR" sz="1800" dirty="0">
                <a:ea typeface="굴림" charset="-127"/>
              </a:rPr>
              <a:t>A carry out, CO</a:t>
            </a:r>
          </a:p>
          <a:p>
            <a:pPr marL="342900" indent="-342900"/>
            <a:r>
              <a:rPr lang="en-US" altLang="ko-KR" sz="2000" dirty="0">
                <a:ea typeface="굴림" charset="-127"/>
              </a:rPr>
              <a:t>Imagine designing a nine-input adder without this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hierarchical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structure</a:t>
            </a:r>
            <a:r>
              <a:rPr lang="en-US" altLang="ko-KR" sz="2000" dirty="0">
                <a:latin typeface="Comic Sans MS"/>
                <a:ea typeface="굴림" charset="-127"/>
              </a:rPr>
              <a:t>—</a:t>
            </a:r>
            <a:r>
              <a:rPr lang="en-US" altLang="ko-KR" sz="2000" dirty="0">
                <a:ea typeface="굴림" charset="-127"/>
              </a:rPr>
              <a:t>you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d have a 512-row truth table with five outputs!</a:t>
            </a: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77998"/>
              </p:ext>
            </p:extLst>
          </p:nvPr>
        </p:nvGraphicFramePr>
        <p:xfrm>
          <a:off x="7086600" y="1196752"/>
          <a:ext cx="160972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Bitmap Image" r:id="rId3" imgW="1609524" imgH="2561905" progId="Paint.Picture">
                  <p:embed/>
                </p:oleObj>
              </mc:Choice>
              <mc:Fallback>
                <p:oleObj name="Bitmap Image" r:id="rId3" imgW="1609524" imgH="25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196752"/>
                        <a:ext cx="1609725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253" name="Group 5"/>
          <p:cNvGrpSpPr>
            <a:grpSpLocks/>
          </p:cNvGrpSpPr>
          <p:nvPr/>
        </p:nvGrpSpPr>
        <p:grpSpPr bwMode="auto">
          <a:xfrm>
            <a:off x="1066800" y="4652963"/>
            <a:ext cx="7040563" cy="1685925"/>
            <a:chOff x="720" y="2736"/>
            <a:chExt cx="4435" cy="1062"/>
          </a:xfrm>
        </p:grpSpPr>
        <p:graphicFrame>
          <p:nvGraphicFramePr>
            <p:cNvPr id="309254" name="Object 6"/>
            <p:cNvGraphicFramePr>
              <a:graphicFrameLocks noChangeAspect="1"/>
            </p:cNvGraphicFramePr>
            <p:nvPr/>
          </p:nvGraphicFramePr>
          <p:xfrm>
            <a:off x="720" y="2736"/>
            <a:ext cx="4435" cy="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Bitmap Image" r:id="rId5" imgW="7039958" imgH="1685714" progId="Paint.Picture">
                    <p:embed/>
                  </p:oleObj>
                </mc:Choice>
                <mc:Fallback>
                  <p:oleObj name="Bitmap Image" r:id="rId5" imgW="7039958" imgH="168571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36"/>
                          <a:ext cx="4435" cy="1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255" name="Rectangle 7"/>
            <p:cNvSpPr>
              <a:spLocks noChangeArrowheads="1"/>
            </p:cNvSpPr>
            <p:nvPr/>
          </p:nvSpPr>
          <p:spPr bwMode="auto">
            <a:xfrm>
              <a:off x="720" y="2976"/>
              <a:ext cx="4224" cy="576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1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98C66DB-BC16-48D8-949D-C3169D847310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 example of 4-bit addition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Let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try our initial example: A=1011 (eleven), B=1110 (fourteen).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838200" y="2301875"/>
          <a:ext cx="70405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Bitmap Image" r:id="rId3" imgW="7039958" imgH="1685714" progId="Paint.Picture">
                  <p:embed/>
                </p:oleObj>
              </mc:Choice>
              <mc:Fallback>
                <p:oleObj name="Bitmap Image" r:id="rId3" imgW="7039958" imgH="1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01875"/>
                        <a:ext cx="704056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77" name="Group 5"/>
          <p:cNvGrpSpPr>
            <a:grpSpLocks/>
          </p:cNvGrpSpPr>
          <p:nvPr/>
        </p:nvGrpSpPr>
        <p:grpSpPr bwMode="auto">
          <a:xfrm>
            <a:off x="1600200" y="1920875"/>
            <a:ext cx="6632575" cy="3013075"/>
            <a:chOff x="1008" y="864"/>
            <a:chExt cx="4178" cy="1898"/>
          </a:xfrm>
        </p:grpSpPr>
        <p:sp>
          <p:nvSpPr>
            <p:cNvPr id="310278" name="Text Box 6"/>
            <p:cNvSpPr txBox="1">
              <a:spLocks noChangeArrowheads="1"/>
            </p:cNvSpPr>
            <p:nvPr/>
          </p:nvSpPr>
          <p:spPr bwMode="auto">
            <a:xfrm>
              <a:off x="1008" y="864"/>
              <a:ext cx="36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latinLnBrk="1">
                <a:tabLst>
                  <a:tab pos="574675" algn="l"/>
                  <a:tab pos="1604963" algn="l"/>
                  <a:tab pos="2165350" algn="l"/>
                  <a:tab pos="3197225" algn="l"/>
                  <a:tab pos="3770313" algn="l"/>
                  <a:tab pos="4802188" algn="l"/>
                  <a:tab pos="54276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574675" algn="l"/>
                  <a:tab pos="1604963" algn="l"/>
                  <a:tab pos="2165350" algn="l"/>
                  <a:tab pos="3197225" algn="l"/>
                  <a:tab pos="3770313" algn="l"/>
                  <a:tab pos="4802188" algn="l"/>
                  <a:tab pos="54276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574675" algn="l"/>
                  <a:tab pos="1604963" algn="l"/>
                  <a:tab pos="2165350" algn="l"/>
                  <a:tab pos="3197225" algn="l"/>
                  <a:tab pos="3770313" algn="l"/>
                  <a:tab pos="4802188" algn="l"/>
                  <a:tab pos="54276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574675" algn="l"/>
                  <a:tab pos="1604963" algn="l"/>
                  <a:tab pos="2165350" algn="l"/>
                  <a:tab pos="3197225" algn="l"/>
                  <a:tab pos="3770313" algn="l"/>
                  <a:tab pos="4802188" algn="l"/>
                  <a:tab pos="54276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574675" algn="l"/>
                  <a:tab pos="1604963" algn="l"/>
                  <a:tab pos="2165350" algn="l"/>
                  <a:tab pos="3197225" algn="l"/>
                  <a:tab pos="3770313" algn="l"/>
                  <a:tab pos="4802188" algn="l"/>
                  <a:tab pos="54276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74675" algn="l"/>
                  <a:tab pos="1604963" algn="l"/>
                  <a:tab pos="2165350" algn="l"/>
                  <a:tab pos="3197225" algn="l"/>
                  <a:tab pos="3770313" algn="l"/>
                  <a:tab pos="4802188" algn="l"/>
                  <a:tab pos="54276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74675" algn="l"/>
                  <a:tab pos="1604963" algn="l"/>
                  <a:tab pos="2165350" algn="l"/>
                  <a:tab pos="3197225" algn="l"/>
                  <a:tab pos="3770313" algn="l"/>
                  <a:tab pos="4802188" algn="l"/>
                  <a:tab pos="54276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74675" algn="l"/>
                  <a:tab pos="1604963" algn="l"/>
                  <a:tab pos="2165350" algn="l"/>
                  <a:tab pos="3197225" algn="l"/>
                  <a:tab pos="3770313" algn="l"/>
                  <a:tab pos="4802188" algn="l"/>
                  <a:tab pos="54276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74675" algn="l"/>
                  <a:tab pos="1604963" algn="l"/>
                  <a:tab pos="2165350" algn="l"/>
                  <a:tab pos="3197225" algn="l"/>
                  <a:tab pos="3770313" algn="l"/>
                  <a:tab pos="4802188" algn="l"/>
                  <a:tab pos="54276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1	1	1	0	1	1	0	1</a:t>
              </a:r>
              <a:endParaRPr kumimoji="0" lang="en-US" altLang="ko-KR" sz="1800">
                <a:latin typeface="Comic Sans MS" pitchFamily="66" charset="0"/>
              </a:endParaRPr>
            </a:p>
          </p:txBody>
        </p:sp>
        <p:sp>
          <p:nvSpPr>
            <p:cNvPr id="310279" name="Text Box 7"/>
            <p:cNvSpPr txBox="1">
              <a:spLocks noChangeArrowheads="1"/>
            </p:cNvSpPr>
            <p:nvPr/>
          </p:nvSpPr>
          <p:spPr bwMode="auto">
            <a:xfrm>
              <a:off x="4982" y="151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0</a:t>
              </a:r>
              <a:endParaRPr lang="en-US" altLang="ko-KR" sz="1800">
                <a:latin typeface="Comic Sans MS" pitchFamily="66" charset="0"/>
              </a:endParaRPr>
            </a:p>
          </p:txBody>
        </p:sp>
        <p:sp>
          <p:nvSpPr>
            <p:cNvPr id="310280" name="Text Box 8"/>
            <p:cNvSpPr txBox="1">
              <a:spLocks noChangeArrowheads="1"/>
            </p:cNvSpPr>
            <p:nvPr/>
          </p:nvSpPr>
          <p:spPr bwMode="auto">
            <a:xfrm>
              <a:off x="1152" y="2496"/>
              <a:ext cx="268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4950" indent="-234950"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>
                <a:lnSpc>
                  <a:spcPct val="120000"/>
                </a:lnSpc>
                <a:buClr>
                  <a:schemeClr val="tx1"/>
                </a:buClr>
                <a:buSzPct val="125000"/>
              </a:pPr>
              <a:r>
                <a:rPr kumimoji="0"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1.		Fill in all the inputs, including CI=0</a:t>
              </a:r>
              <a:endParaRPr kumimoji="0" lang="en-US" altLang="ko-KR" sz="1800">
                <a:latin typeface="Comic Sans MS" pitchFamily="66" charset="0"/>
              </a:endParaRPr>
            </a:p>
          </p:txBody>
        </p:sp>
      </p:grpSp>
      <p:grpSp>
        <p:nvGrpSpPr>
          <p:cNvPr id="310281" name="Group 9"/>
          <p:cNvGrpSpPr>
            <a:grpSpLocks/>
          </p:cNvGrpSpPr>
          <p:nvPr/>
        </p:nvGrpSpPr>
        <p:grpSpPr bwMode="auto">
          <a:xfrm>
            <a:off x="838200" y="3978275"/>
            <a:ext cx="6278563" cy="2174875"/>
            <a:chOff x="528" y="2160"/>
            <a:chExt cx="3955" cy="1370"/>
          </a:xfrm>
        </p:grpSpPr>
        <p:sp>
          <p:nvSpPr>
            <p:cNvPr id="310282" name="Text Box 10"/>
            <p:cNvSpPr txBox="1">
              <a:spLocks noChangeArrowheads="1"/>
            </p:cNvSpPr>
            <p:nvPr/>
          </p:nvSpPr>
          <p:spPr bwMode="auto">
            <a:xfrm>
              <a:off x="528" y="2160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solidFill>
                    <a:srgbClr val="336600"/>
                  </a:solidFill>
                  <a:latin typeface="Comic Sans MS" pitchFamily="66" charset="0"/>
                </a:rPr>
                <a:t>1</a:t>
              </a:r>
              <a:r>
                <a:rPr kumimoji="0" lang="en-US" altLang="ko-KR" sz="1800">
                  <a:latin typeface="Comic Sans MS" pitchFamily="66" charset="0"/>
                </a:rPr>
                <a:t>	</a:t>
              </a:r>
              <a:r>
                <a:rPr kumimoji="0" lang="en-US" altLang="ko-KR" sz="1800">
                  <a:solidFill>
                    <a:srgbClr val="336600"/>
                  </a:solidFill>
                  <a:latin typeface="Comic Sans MS" pitchFamily="66" charset="0"/>
                </a:rPr>
                <a:t>1</a:t>
              </a:r>
              <a:endParaRPr kumimoji="0" lang="en-US" altLang="ko-KR" sz="1800">
                <a:latin typeface="Comic Sans MS" pitchFamily="66" charset="0"/>
              </a:endParaRPr>
            </a:p>
          </p:txBody>
        </p:sp>
        <p:sp>
          <p:nvSpPr>
            <p:cNvPr id="310283" name="Text Box 11"/>
            <p:cNvSpPr txBox="1">
              <a:spLocks noChangeArrowheads="1"/>
            </p:cNvSpPr>
            <p:nvPr/>
          </p:nvSpPr>
          <p:spPr bwMode="auto">
            <a:xfrm>
              <a:off x="1152" y="3264"/>
              <a:ext cx="3331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4950" indent="-234950"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>
                <a:lnSpc>
                  <a:spcPct val="120000"/>
                </a:lnSpc>
                <a:buClr>
                  <a:schemeClr val="tx1"/>
                </a:buClr>
                <a:buSzPct val="125000"/>
              </a:pPr>
              <a:r>
                <a:rPr kumimoji="0" lang="en-US" altLang="ko-KR" sz="1800">
                  <a:solidFill>
                    <a:srgbClr val="336600"/>
                  </a:solidFill>
                  <a:latin typeface="Comic Sans MS" pitchFamily="66" charset="0"/>
                </a:rPr>
                <a:t>5.		Use C3 to compute CO and S3 (1 + 1 + 1 = 11)</a:t>
              </a:r>
            </a:p>
          </p:txBody>
        </p:sp>
      </p:grpSp>
      <p:grpSp>
        <p:nvGrpSpPr>
          <p:cNvPr id="310284" name="Group 12"/>
          <p:cNvGrpSpPr>
            <a:grpSpLocks/>
          </p:cNvGrpSpPr>
          <p:nvPr/>
        </p:nvGrpSpPr>
        <p:grpSpPr bwMode="auto">
          <a:xfrm>
            <a:off x="1828800" y="3181350"/>
            <a:ext cx="5519738" cy="2057400"/>
            <a:chOff x="1152" y="1658"/>
            <a:chExt cx="3477" cy="1296"/>
          </a:xfrm>
        </p:grpSpPr>
        <p:sp>
          <p:nvSpPr>
            <p:cNvPr id="310285" name="Text Box 13"/>
            <p:cNvSpPr txBox="1">
              <a:spLocks noChangeArrowheads="1"/>
            </p:cNvSpPr>
            <p:nvPr/>
          </p:nvSpPr>
          <p:spPr bwMode="auto">
            <a:xfrm>
              <a:off x="3734" y="165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  <a:endParaRPr lang="en-US" altLang="ko-KR" sz="1800">
                <a:latin typeface="Comic Sans MS" pitchFamily="66" charset="0"/>
              </a:endParaRPr>
            </a:p>
          </p:txBody>
        </p:sp>
        <p:sp>
          <p:nvSpPr>
            <p:cNvPr id="310286" name="Text Box 14"/>
            <p:cNvSpPr txBox="1">
              <a:spLocks noChangeArrowheads="1"/>
            </p:cNvSpPr>
            <p:nvPr/>
          </p:nvSpPr>
          <p:spPr bwMode="auto">
            <a:xfrm>
              <a:off x="1152" y="2688"/>
              <a:ext cx="3477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4950" indent="-234950"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>
                <a:lnSpc>
                  <a:spcPct val="120000"/>
                </a:lnSpc>
                <a:buClr>
                  <a:schemeClr val="tx1"/>
                </a:buClr>
                <a:buSzPct val="125000"/>
              </a:pPr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2.		The circuit produces C1 and S0 (1 + 0 + 0 = 01)</a:t>
              </a:r>
              <a:endParaRPr kumimoji="0" lang="en-US" altLang="ko-KR" sz="1800">
                <a:latin typeface="Comic Sans MS" pitchFamily="66" charset="0"/>
              </a:endParaRPr>
            </a:p>
          </p:txBody>
        </p:sp>
        <p:sp>
          <p:nvSpPr>
            <p:cNvPr id="310287" name="Text Box 15"/>
            <p:cNvSpPr txBox="1">
              <a:spLocks noChangeArrowheads="1"/>
            </p:cNvSpPr>
            <p:nvPr/>
          </p:nvSpPr>
          <p:spPr bwMode="auto">
            <a:xfrm>
              <a:off x="4224" y="216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endParaRPr kumimoji="0" lang="en-US" altLang="ko-KR" sz="1800">
                <a:latin typeface="Comic Sans MS" pitchFamily="66" charset="0"/>
              </a:endParaRPr>
            </a:p>
          </p:txBody>
        </p:sp>
      </p:grpSp>
      <p:grpSp>
        <p:nvGrpSpPr>
          <p:cNvPr id="310288" name="Group 16"/>
          <p:cNvGrpSpPr>
            <a:grpSpLocks/>
          </p:cNvGrpSpPr>
          <p:nvPr/>
        </p:nvGrpSpPr>
        <p:grpSpPr bwMode="auto">
          <a:xfrm>
            <a:off x="1828800" y="3216275"/>
            <a:ext cx="4787900" cy="2327275"/>
            <a:chOff x="1152" y="1680"/>
            <a:chExt cx="3016" cy="1466"/>
          </a:xfrm>
        </p:grpSpPr>
        <p:sp>
          <p:nvSpPr>
            <p:cNvPr id="310289" name="Text Box 17"/>
            <p:cNvSpPr txBox="1">
              <a:spLocks noChangeArrowheads="1"/>
            </p:cNvSpPr>
            <p:nvPr/>
          </p:nvSpPr>
          <p:spPr bwMode="auto">
            <a:xfrm>
              <a:off x="2688" y="168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solidFill>
                    <a:schemeClr val="accent1"/>
                  </a:solidFill>
                  <a:latin typeface="Comic Sans MS" pitchFamily="66" charset="0"/>
                </a:rPr>
                <a:t>1</a:t>
              </a:r>
              <a:endParaRPr lang="en-US" altLang="ko-KR" sz="1800">
                <a:latin typeface="Comic Sans MS" pitchFamily="66" charset="0"/>
              </a:endParaRPr>
            </a:p>
          </p:txBody>
        </p:sp>
        <p:sp>
          <p:nvSpPr>
            <p:cNvPr id="310290" name="Text Box 18"/>
            <p:cNvSpPr txBox="1">
              <a:spLocks noChangeArrowheads="1"/>
            </p:cNvSpPr>
            <p:nvPr/>
          </p:nvSpPr>
          <p:spPr bwMode="auto">
            <a:xfrm>
              <a:off x="1152" y="2880"/>
              <a:ext cx="301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4950" indent="-234950"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>
                <a:lnSpc>
                  <a:spcPct val="120000"/>
                </a:lnSpc>
                <a:buClr>
                  <a:schemeClr val="tx1"/>
                </a:buClr>
                <a:buSzPct val="125000"/>
              </a:pPr>
              <a:r>
                <a:rPr kumimoji="0" lang="en-US" altLang="ko-KR" sz="1800">
                  <a:solidFill>
                    <a:schemeClr val="accent1"/>
                  </a:solidFill>
                  <a:latin typeface="Comic Sans MS" pitchFamily="66" charset="0"/>
                </a:rPr>
                <a:t>3.		Use C1 to find C2 and S1 (1 + 1 + 0 = 10)</a:t>
              </a:r>
              <a:endParaRPr kumimoji="0" lang="en-US" altLang="ko-KR" sz="1800">
                <a:latin typeface="Comic Sans MS" pitchFamily="66" charset="0"/>
              </a:endParaRPr>
            </a:p>
          </p:txBody>
        </p:sp>
        <p:sp>
          <p:nvSpPr>
            <p:cNvPr id="310291" name="Text Box 19"/>
            <p:cNvSpPr txBox="1">
              <a:spLocks noChangeArrowheads="1"/>
            </p:cNvSpPr>
            <p:nvPr/>
          </p:nvSpPr>
          <p:spPr bwMode="auto">
            <a:xfrm>
              <a:off x="3216" y="216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solidFill>
                    <a:schemeClr val="accent1"/>
                  </a:solidFill>
                  <a:latin typeface="Comic Sans MS" pitchFamily="66" charset="0"/>
                </a:rPr>
                <a:t>0</a:t>
              </a:r>
              <a:endParaRPr kumimoji="0" lang="en-US" altLang="ko-KR" sz="1800">
                <a:latin typeface="Comic Sans MS" pitchFamily="66" charset="0"/>
              </a:endParaRPr>
            </a:p>
          </p:txBody>
        </p:sp>
      </p:grpSp>
      <p:grpSp>
        <p:nvGrpSpPr>
          <p:cNvPr id="310292" name="Group 20"/>
          <p:cNvGrpSpPr>
            <a:grpSpLocks/>
          </p:cNvGrpSpPr>
          <p:nvPr/>
        </p:nvGrpSpPr>
        <p:grpSpPr bwMode="auto">
          <a:xfrm>
            <a:off x="1828800" y="3216275"/>
            <a:ext cx="5318125" cy="2632075"/>
            <a:chOff x="1152" y="1680"/>
            <a:chExt cx="3350" cy="1658"/>
          </a:xfrm>
        </p:grpSpPr>
        <p:sp>
          <p:nvSpPr>
            <p:cNvPr id="310293" name="Text Box 21"/>
            <p:cNvSpPr txBox="1">
              <a:spLocks noChangeArrowheads="1"/>
            </p:cNvSpPr>
            <p:nvPr/>
          </p:nvSpPr>
          <p:spPr bwMode="auto">
            <a:xfrm>
              <a:off x="1680" y="168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1</a:t>
              </a:r>
              <a:endParaRPr lang="en-US" altLang="ko-KR" sz="1800">
                <a:latin typeface="Comic Sans MS" pitchFamily="66" charset="0"/>
              </a:endParaRPr>
            </a:p>
          </p:txBody>
        </p:sp>
        <p:sp>
          <p:nvSpPr>
            <p:cNvPr id="310294" name="Text Box 22"/>
            <p:cNvSpPr txBox="1">
              <a:spLocks noChangeArrowheads="1"/>
            </p:cNvSpPr>
            <p:nvPr/>
          </p:nvSpPr>
          <p:spPr bwMode="auto">
            <a:xfrm>
              <a:off x="1152" y="3072"/>
              <a:ext cx="335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4950" indent="-234950"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04813" algn="l"/>
                  <a:tab pos="9191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>
                <a:lnSpc>
                  <a:spcPct val="120000"/>
                </a:lnSpc>
                <a:buClr>
                  <a:schemeClr val="tx1"/>
                </a:buClr>
                <a:buSzPct val="125000"/>
              </a:pPr>
              <a:r>
                <a:rPr kumimoji="0"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4.		Use C2 to compute C3 and S2 (0 + 1 + 1 = 10)</a:t>
              </a:r>
              <a:endParaRPr kumimoji="0" lang="en-US" altLang="ko-KR" sz="1800">
                <a:latin typeface="Comic Sans MS" pitchFamily="66" charset="0"/>
              </a:endParaRPr>
            </a:p>
          </p:txBody>
        </p:sp>
        <p:sp>
          <p:nvSpPr>
            <p:cNvPr id="310295" name="Text Box 23"/>
            <p:cNvSpPr txBox="1">
              <a:spLocks noChangeArrowheads="1"/>
            </p:cNvSpPr>
            <p:nvPr/>
          </p:nvSpPr>
          <p:spPr bwMode="auto">
            <a:xfrm>
              <a:off x="2160" y="216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  <a:tab pos="2622550" algn="l"/>
                  <a:tab pos="4227513" algn="l"/>
                  <a:tab pos="588486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0</a:t>
              </a:r>
              <a:endParaRPr kumimoji="0" lang="en-US" altLang="ko-KR" sz="1800">
                <a:latin typeface="Comic Sans MS" pitchFamily="66" charset="0"/>
              </a:endParaRPr>
            </a:p>
          </p:txBody>
        </p:sp>
      </p:grpSp>
      <p:sp>
        <p:nvSpPr>
          <p:cNvPr id="310296" name="Text Box 24"/>
          <p:cNvSpPr txBox="1">
            <a:spLocks noChangeArrowheads="1"/>
          </p:cNvSpPr>
          <p:nvPr/>
        </p:nvSpPr>
        <p:spPr bwMode="auto">
          <a:xfrm>
            <a:off x="2266950" y="6092825"/>
            <a:ext cx="43926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 algn="l" latinLnBrk="1">
              <a:tabLst>
                <a:tab pos="404813" algn="l"/>
                <a:tab pos="919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404813" algn="l"/>
                <a:tab pos="919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404813" algn="l"/>
                <a:tab pos="919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404813" algn="l"/>
                <a:tab pos="919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404813" algn="l"/>
                <a:tab pos="919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919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919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919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4813" algn="l"/>
                <a:tab pos="9191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125000"/>
            </a:pPr>
            <a:r>
              <a:rPr kumimoji="0" lang="en-US" altLang="ko-KR" sz="1800">
                <a:latin typeface="Comic Sans MS" pitchFamily="66" charset="0"/>
              </a:rPr>
              <a:t>The final answer is 11001 (twenty-five).</a:t>
            </a:r>
          </a:p>
        </p:txBody>
      </p:sp>
    </p:spTree>
    <p:extLst>
      <p:ext uri="{BB962C8B-B14F-4D97-AF65-F5344CB8AC3E}">
        <p14:creationId xmlns:p14="http://schemas.microsoft.com/office/powerpoint/2010/main" val="662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9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DA4780D-B6D1-4BC7-BC81-36E4A69D2780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Overflow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In this case, note that the answer (11001) is </a:t>
            </a:r>
            <a:r>
              <a:rPr lang="en-US" altLang="ko-KR" sz="2400" i="1" dirty="0">
                <a:ea typeface="굴림" charset="-127"/>
              </a:rPr>
              <a:t>five </a:t>
            </a:r>
            <a:r>
              <a:rPr lang="en-US" altLang="ko-KR" sz="2400" dirty="0">
                <a:ea typeface="굴림" charset="-127"/>
              </a:rPr>
              <a:t>bits long, while the inputs were each only four bits (1011 and 1110).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altLang="ko-KR" sz="2400" dirty="0">
                <a:ea typeface="굴림" charset="-127"/>
              </a:rPr>
              <a:t>	</a:t>
            </a:r>
            <a:r>
              <a:rPr lang="en-US" altLang="ko-KR" sz="2400" dirty="0">
                <a:ea typeface="굴림" charset="-127"/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overflow</a:t>
            </a:r>
            <a:endParaRPr lang="en-US" altLang="ko-KR" sz="2400" dirty="0">
              <a:ea typeface="굴림" charset="-127"/>
            </a:endParaRPr>
          </a:p>
          <a:p>
            <a:pPr marL="342900" indent="-342900"/>
            <a:r>
              <a:rPr lang="en-US" altLang="ko-KR" sz="2400" dirty="0">
                <a:ea typeface="굴림" charset="-127"/>
              </a:rPr>
              <a:t>Although the answer 11001 is correct, we cannot use that answer in any subsequent computations with this 4-bit adder.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For unsigned addition, overflow occurs when the carry out is 1.</a:t>
            </a:r>
          </a:p>
        </p:txBody>
      </p:sp>
    </p:spTree>
    <p:extLst>
      <p:ext uri="{BB962C8B-B14F-4D97-AF65-F5344CB8AC3E}">
        <p14:creationId xmlns:p14="http://schemas.microsoft.com/office/powerpoint/2010/main" val="23925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4F98890-91C0-4737-9045-27F0CEB2A44B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Hierarchical adder design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When you add two 4-bit numbers the carry in is always 0, so why does the 4-bit adder have a CI input?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One reason is so we can put 4-bit adders together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to make even larger adders!</a:t>
            </a:r>
            <a:r>
              <a:rPr lang="en-US" altLang="ko-KR" sz="2400" dirty="0">
                <a:ea typeface="굴림" charset="-127"/>
              </a:rPr>
              <a:t> This is just like how we put four full adders together to make the 4-bit adder in the first place.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Here is an 8-bit adder, for example.</a:t>
            </a:r>
          </a:p>
          <a:p>
            <a:pPr marL="742950" lvl="1" indent="-285750"/>
            <a:endParaRPr lang="en-US" altLang="ko-KR" sz="2000" dirty="0">
              <a:ea typeface="굴림" charset="-127"/>
            </a:endParaRPr>
          </a:p>
          <a:p>
            <a:pPr marL="742950" lvl="1" indent="-285750"/>
            <a:endParaRPr lang="en-US" altLang="ko-KR" sz="2000" dirty="0" smtClean="0">
              <a:ea typeface="굴림" charset="-127"/>
            </a:endParaRPr>
          </a:p>
          <a:p>
            <a:pPr marL="742950" lvl="1" indent="-285750"/>
            <a:endParaRPr lang="en-US" altLang="ko-KR" sz="2000" dirty="0">
              <a:ea typeface="굴림" charset="-127"/>
            </a:endParaRPr>
          </a:p>
          <a:p>
            <a:pPr marL="617537" lvl="1" indent="-342900"/>
            <a:endParaRPr lang="en-US" altLang="ko-KR" sz="2000" dirty="0">
              <a:ea typeface="굴림" charset="-127"/>
            </a:endParaRPr>
          </a:p>
          <a:p>
            <a:pPr marL="617537" lvl="1" indent="-342900"/>
            <a:endParaRPr lang="en-US" altLang="ko-KR" sz="2000" dirty="0">
              <a:ea typeface="굴림" charset="-127"/>
            </a:endParaRPr>
          </a:p>
          <a:p>
            <a:pPr marL="342900" indent="-342900"/>
            <a:endParaRPr lang="en-US" altLang="ko-KR" sz="2400" dirty="0">
              <a:ea typeface="굴림" charset="-127"/>
            </a:endParaRPr>
          </a:p>
          <a:p>
            <a:pPr marL="342900" indent="-342900"/>
            <a:r>
              <a:rPr lang="en-US" altLang="ko-KR" sz="2400" dirty="0">
                <a:ea typeface="굴림" charset="-127"/>
              </a:rPr>
              <a:t>CI is also useful for subtraction.</a:t>
            </a:r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1828800" y="3716338"/>
          <a:ext cx="5545138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Bitmap Image" r:id="rId3" imgW="5544324" imgH="2295238" progId="Paint.Picture">
                  <p:embed/>
                </p:oleObj>
              </mc:Choice>
              <mc:Fallback>
                <p:oleObj name="Bitmap Image" r:id="rId3" imgW="5544324" imgH="22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16338"/>
                        <a:ext cx="5545138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2209800" y="4249738"/>
            <a:ext cx="4800600" cy="12954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Every gate takes some small fraction of a second between the time inputs are presented and the time the correct answer appears on the outputs.  This little fraction of a second is called a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gate delay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There are actually detailed ways of calculating gate delays that can get quite complicated, but for this class, let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just assume that there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some small constant delay that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the same for all gates.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can use a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timing diagram</a:t>
            </a:r>
            <a:r>
              <a:rPr lang="en-US" altLang="ko-KR" sz="2000" dirty="0">
                <a:ea typeface="굴림" charset="-127"/>
              </a:rPr>
              <a:t> to show gate delays graphically.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Gate delays</a:t>
            </a: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/>
        </p:nvGraphicFramePr>
        <p:xfrm>
          <a:off x="838200" y="4230688"/>
          <a:ext cx="12096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Bitmap Image" r:id="rId3" imgW="1209524" imgH="628571" progId="Paint.Picture">
                  <p:embed/>
                </p:oleObj>
              </mc:Choice>
              <mc:Fallback>
                <p:oleObj name="Bitmap Image" r:id="rId3" imgW="1209524" imgH="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30688"/>
                        <a:ext cx="12096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Line 5"/>
          <p:cNvSpPr>
            <a:spLocks noChangeShapeType="1"/>
          </p:cNvSpPr>
          <p:nvPr/>
        </p:nvSpPr>
        <p:spPr bwMode="auto">
          <a:xfrm>
            <a:off x="4267200" y="44592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 flipV="1">
            <a:off x="5181600" y="42306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51" name="Line 7"/>
          <p:cNvSpPr>
            <a:spLocks noChangeShapeType="1"/>
          </p:cNvSpPr>
          <p:nvPr/>
        </p:nvSpPr>
        <p:spPr bwMode="auto">
          <a:xfrm>
            <a:off x="4572000" y="42306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3810000" y="4154488"/>
            <a:ext cx="360363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x</a:t>
            </a:r>
          </a:p>
          <a:p>
            <a:pPr algn="l" eaLnBrk="0" hangingPunct="0">
              <a:lnSpc>
                <a:spcPct val="170000"/>
              </a:lnSpc>
            </a:pPr>
            <a:r>
              <a:rPr lang="en-US" altLang="ko-KR" sz="1800">
                <a:latin typeface="Comic Sans MS" pitchFamily="66" charset="0"/>
              </a:rPr>
              <a:t>x’</a:t>
            </a:r>
          </a:p>
        </p:txBody>
      </p:sp>
      <p:sp>
        <p:nvSpPr>
          <p:cNvPr id="313353" name="Line 9"/>
          <p:cNvSpPr>
            <a:spLocks noChangeShapeType="1"/>
          </p:cNvSpPr>
          <p:nvPr/>
        </p:nvSpPr>
        <p:spPr bwMode="auto">
          <a:xfrm>
            <a:off x="4560888" y="4038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5181600" y="4038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3192463" y="37195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313356" name="Freeform 12"/>
          <p:cNvSpPr>
            <a:spLocks/>
          </p:cNvSpPr>
          <p:nvPr/>
        </p:nvSpPr>
        <p:spPr bwMode="auto">
          <a:xfrm flipH="1">
            <a:off x="3570288" y="4506913"/>
            <a:ext cx="708025" cy="111125"/>
          </a:xfrm>
          <a:custGeom>
            <a:avLst/>
            <a:gdLst>
              <a:gd name="T0" fmla="*/ 432 w 432"/>
              <a:gd name="T1" fmla="*/ 240 h 280"/>
              <a:gd name="T2" fmla="*/ 144 w 432"/>
              <a:gd name="T3" fmla="*/ 240 h 280"/>
              <a:gd name="T4" fmla="*/ 0 w 432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0">
                <a:moveTo>
                  <a:pt x="432" y="240"/>
                </a:moveTo>
                <a:cubicBezTo>
                  <a:pt x="324" y="260"/>
                  <a:pt x="216" y="280"/>
                  <a:pt x="144" y="240"/>
                </a:cubicBezTo>
                <a:cubicBezTo>
                  <a:pt x="72" y="200"/>
                  <a:pt x="36" y="100"/>
                  <a:pt x="0" y="0"/>
                </a:cubicBez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57" name="Text Box 13"/>
          <p:cNvSpPr txBox="1">
            <a:spLocks noChangeArrowheads="1"/>
          </p:cNvSpPr>
          <p:nvPr/>
        </p:nvSpPr>
        <p:spPr bwMode="auto">
          <a:xfrm>
            <a:off x="3200400" y="44164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>
            <a:off x="4267200" y="4724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59" name="Line 15"/>
          <p:cNvSpPr>
            <a:spLocks noChangeShapeType="1"/>
          </p:cNvSpPr>
          <p:nvPr/>
        </p:nvSpPr>
        <p:spPr bwMode="auto">
          <a:xfrm>
            <a:off x="4724400" y="4953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 flipV="1">
            <a:off x="4572000" y="42306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 flipV="1">
            <a:off x="5326063" y="4724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>
            <a:off x="5181600" y="4459288"/>
            <a:ext cx="1127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 flipV="1">
            <a:off x="4724400" y="4724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64" name="Line 20"/>
          <p:cNvSpPr>
            <a:spLocks noChangeShapeType="1"/>
          </p:cNvSpPr>
          <p:nvPr/>
        </p:nvSpPr>
        <p:spPr bwMode="auto">
          <a:xfrm>
            <a:off x="5334000" y="4724400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65" name="Line 21"/>
          <p:cNvSpPr>
            <a:spLocks noChangeShapeType="1"/>
          </p:cNvSpPr>
          <p:nvPr/>
        </p:nvSpPr>
        <p:spPr bwMode="auto">
          <a:xfrm>
            <a:off x="5775325" y="4038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66" name="Line 22"/>
          <p:cNvSpPr>
            <a:spLocks noChangeShapeType="1"/>
          </p:cNvSpPr>
          <p:nvPr/>
        </p:nvSpPr>
        <p:spPr bwMode="auto">
          <a:xfrm>
            <a:off x="6308725" y="40386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67" name="Text Box 23"/>
          <p:cNvSpPr txBox="1">
            <a:spLocks noChangeArrowheads="1"/>
          </p:cNvSpPr>
          <p:nvPr/>
        </p:nvSpPr>
        <p:spPr bwMode="auto">
          <a:xfrm>
            <a:off x="2689225" y="5508625"/>
            <a:ext cx="1419225" cy="392113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800">
                <a:solidFill>
                  <a:srgbClr val="FF00FF"/>
                </a:solidFill>
                <a:latin typeface="Comic Sans MS" pitchFamily="66" charset="0"/>
              </a:rPr>
              <a:t>gate delays</a:t>
            </a:r>
          </a:p>
        </p:txBody>
      </p:sp>
      <p:sp>
        <p:nvSpPr>
          <p:cNvPr id="313368" name="Freeform 24"/>
          <p:cNvSpPr>
            <a:spLocks/>
          </p:cNvSpPr>
          <p:nvPr/>
        </p:nvSpPr>
        <p:spPr bwMode="auto">
          <a:xfrm flipH="1">
            <a:off x="4095750" y="5124450"/>
            <a:ext cx="1149350" cy="750888"/>
          </a:xfrm>
          <a:custGeom>
            <a:avLst/>
            <a:gdLst>
              <a:gd name="T0" fmla="*/ 432 w 432"/>
              <a:gd name="T1" fmla="*/ 240 h 280"/>
              <a:gd name="T2" fmla="*/ 144 w 432"/>
              <a:gd name="T3" fmla="*/ 240 h 280"/>
              <a:gd name="T4" fmla="*/ 0 w 432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0">
                <a:moveTo>
                  <a:pt x="432" y="240"/>
                </a:moveTo>
                <a:cubicBezTo>
                  <a:pt x="324" y="260"/>
                  <a:pt x="216" y="280"/>
                  <a:pt x="144" y="240"/>
                </a:cubicBezTo>
                <a:cubicBezTo>
                  <a:pt x="72" y="200"/>
                  <a:pt x="36" y="100"/>
                  <a:pt x="0" y="0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69" name="Freeform 25"/>
          <p:cNvSpPr>
            <a:spLocks/>
          </p:cNvSpPr>
          <p:nvPr/>
        </p:nvSpPr>
        <p:spPr bwMode="auto">
          <a:xfrm flipH="1">
            <a:off x="4095750" y="5148263"/>
            <a:ext cx="593725" cy="727075"/>
          </a:xfrm>
          <a:custGeom>
            <a:avLst/>
            <a:gdLst>
              <a:gd name="T0" fmla="*/ 432 w 432"/>
              <a:gd name="T1" fmla="*/ 240 h 280"/>
              <a:gd name="T2" fmla="*/ 144 w 432"/>
              <a:gd name="T3" fmla="*/ 240 h 280"/>
              <a:gd name="T4" fmla="*/ 0 w 432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0">
                <a:moveTo>
                  <a:pt x="432" y="240"/>
                </a:moveTo>
                <a:cubicBezTo>
                  <a:pt x="324" y="260"/>
                  <a:pt x="216" y="280"/>
                  <a:pt x="144" y="240"/>
                </a:cubicBezTo>
                <a:cubicBezTo>
                  <a:pt x="72" y="200"/>
                  <a:pt x="36" y="100"/>
                  <a:pt x="0" y="0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3370" name="Freeform 26"/>
          <p:cNvSpPr>
            <a:spLocks/>
          </p:cNvSpPr>
          <p:nvPr/>
        </p:nvSpPr>
        <p:spPr bwMode="auto">
          <a:xfrm flipH="1" flipV="1">
            <a:off x="3587750" y="3856038"/>
            <a:ext cx="890588" cy="277812"/>
          </a:xfrm>
          <a:custGeom>
            <a:avLst/>
            <a:gdLst>
              <a:gd name="T0" fmla="*/ 432 w 432"/>
              <a:gd name="T1" fmla="*/ 240 h 280"/>
              <a:gd name="T2" fmla="*/ 144 w 432"/>
              <a:gd name="T3" fmla="*/ 240 h 280"/>
              <a:gd name="T4" fmla="*/ 0 w 432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0">
                <a:moveTo>
                  <a:pt x="432" y="240"/>
                </a:moveTo>
                <a:cubicBezTo>
                  <a:pt x="324" y="260"/>
                  <a:pt x="216" y="280"/>
                  <a:pt x="144" y="240"/>
                </a:cubicBezTo>
                <a:cubicBezTo>
                  <a:pt x="72" y="200"/>
                  <a:pt x="36" y="100"/>
                  <a:pt x="0" y="0"/>
                </a:cubicBez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3D3CC23-49D1-48A5-A4E8-1CC206A9DED1}" type="slidenum">
              <a:rPr lang="en-US" altLang="ko-KR"/>
              <a:pPr/>
              <a:t>25</a:t>
            </a:fld>
            <a:endParaRPr lang="en-US" altLang="ko-KR"/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406400" y="3716338"/>
          <a:ext cx="8316913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Bitmap Image" r:id="rId3" imgW="8314286" imgH="2828571" progId="Paint.Picture">
                  <p:embed/>
                </p:oleObj>
              </mc:Choice>
              <mc:Fallback>
                <p:oleObj name="Bitmap Image" r:id="rId3" imgW="8314286" imgH="28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716338"/>
                        <a:ext cx="8316913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Delays in the ripple carry adder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1800" dirty="0">
                <a:ea typeface="굴림" charset="-127"/>
              </a:rPr>
              <a:t>The diagram below shows a 4-bit adder completely drawn out.</a:t>
            </a:r>
          </a:p>
          <a:p>
            <a:pPr marL="342900" indent="-342900"/>
            <a:r>
              <a:rPr lang="en-US" altLang="ko-KR" sz="1800" dirty="0">
                <a:ea typeface="굴림" charset="-127"/>
              </a:rPr>
              <a:t>This is called a </a:t>
            </a:r>
            <a:r>
              <a:rPr lang="en-US" altLang="ko-KR" sz="1800" dirty="0">
                <a:solidFill>
                  <a:srgbClr val="FF0033"/>
                </a:solidFill>
                <a:ea typeface="굴림" charset="-127"/>
              </a:rPr>
              <a:t>ripple carry</a:t>
            </a:r>
            <a:r>
              <a:rPr lang="en-US" altLang="ko-KR" sz="1800" dirty="0">
                <a:ea typeface="굴림" charset="-127"/>
              </a:rPr>
              <a:t> adder, because the inputs A</a:t>
            </a:r>
            <a:r>
              <a:rPr lang="en-US" altLang="ko-KR" sz="1800" baseline="-25000" dirty="0">
                <a:ea typeface="굴림" charset="-127"/>
              </a:rPr>
              <a:t>0</a:t>
            </a:r>
            <a:r>
              <a:rPr lang="en-US" altLang="ko-KR" sz="1800" dirty="0">
                <a:ea typeface="굴림" charset="-127"/>
              </a:rPr>
              <a:t>, B</a:t>
            </a:r>
            <a:r>
              <a:rPr lang="en-US" altLang="ko-KR" sz="1800" baseline="-25000" dirty="0">
                <a:ea typeface="굴림" charset="-127"/>
              </a:rPr>
              <a:t>0</a:t>
            </a:r>
            <a:r>
              <a:rPr lang="en-US" altLang="ko-KR" sz="1800" dirty="0">
                <a:ea typeface="굴림" charset="-127"/>
              </a:rPr>
              <a:t> and CI </a:t>
            </a:r>
            <a:r>
              <a:rPr lang="en-US" altLang="ko-KR" sz="1800" dirty="0">
                <a:latin typeface="Comic Sans MS"/>
                <a:ea typeface="굴림" charset="-127"/>
              </a:rPr>
              <a:t>“</a:t>
            </a:r>
            <a:r>
              <a:rPr lang="en-US" altLang="ko-KR" sz="1800" dirty="0">
                <a:ea typeface="굴림" charset="-127"/>
              </a:rPr>
              <a:t>ripple</a:t>
            </a:r>
            <a:r>
              <a:rPr lang="en-US" altLang="ko-KR" sz="1800" dirty="0">
                <a:latin typeface="Comic Sans MS"/>
                <a:ea typeface="굴림" charset="-127"/>
              </a:rPr>
              <a:t>”</a:t>
            </a:r>
            <a:r>
              <a:rPr lang="en-US" altLang="ko-KR" sz="1800" dirty="0">
                <a:ea typeface="굴림" charset="-127"/>
              </a:rPr>
              <a:t> leftwards until CO and S</a:t>
            </a:r>
            <a:r>
              <a:rPr lang="en-US" altLang="ko-KR" sz="1800" baseline="-25000" dirty="0">
                <a:ea typeface="굴림" charset="-127"/>
              </a:rPr>
              <a:t>3</a:t>
            </a:r>
            <a:r>
              <a:rPr lang="en-US" altLang="ko-KR" sz="1800" dirty="0">
                <a:ea typeface="굴림" charset="-127"/>
              </a:rPr>
              <a:t> are produced.</a:t>
            </a:r>
          </a:p>
          <a:p>
            <a:pPr marL="342900" indent="-342900"/>
            <a:r>
              <a:rPr lang="en-US" altLang="ko-KR" sz="1800" dirty="0">
                <a:ea typeface="굴림" charset="-127"/>
              </a:rPr>
              <a:t>Ripple carry adders are slow!</a:t>
            </a:r>
          </a:p>
          <a:p>
            <a:pPr marL="742950" lvl="1" indent="-285750"/>
            <a:r>
              <a:rPr lang="en-US" altLang="ko-KR" sz="1600" dirty="0">
                <a:ea typeface="굴림" charset="-127"/>
              </a:rPr>
              <a:t>Our example addition with 4-bit inputs required 5 </a:t>
            </a:r>
            <a:r>
              <a:rPr lang="en-US" altLang="ko-KR" sz="1600" dirty="0">
                <a:latin typeface="Comic Sans MS"/>
                <a:ea typeface="굴림" charset="-127"/>
              </a:rPr>
              <a:t>“</a:t>
            </a:r>
            <a:r>
              <a:rPr lang="en-US" altLang="ko-KR" sz="1600" dirty="0">
                <a:ea typeface="굴림" charset="-127"/>
              </a:rPr>
              <a:t>steps.</a:t>
            </a:r>
            <a:r>
              <a:rPr lang="en-US" altLang="ko-KR" sz="1600" dirty="0">
                <a:latin typeface="Comic Sans MS"/>
                <a:ea typeface="굴림" charset="-127"/>
              </a:rPr>
              <a:t>”</a:t>
            </a:r>
            <a:endParaRPr lang="en-US" altLang="ko-KR" sz="1600" baseline="-25000" dirty="0">
              <a:ea typeface="굴림" charset="-127"/>
            </a:endParaRPr>
          </a:p>
          <a:p>
            <a:pPr marL="742950" lvl="1" indent="-285750"/>
            <a:r>
              <a:rPr lang="en-US" altLang="ko-KR" sz="1600" dirty="0">
                <a:ea typeface="굴림" charset="-127"/>
              </a:rPr>
              <a:t>There is a very long path from A</a:t>
            </a:r>
            <a:r>
              <a:rPr lang="en-US" altLang="ko-KR" sz="1600" baseline="-25000" dirty="0">
                <a:ea typeface="굴림" charset="-127"/>
              </a:rPr>
              <a:t>0</a:t>
            </a:r>
            <a:r>
              <a:rPr lang="en-US" altLang="ko-KR" sz="1600" dirty="0">
                <a:ea typeface="굴림" charset="-127"/>
              </a:rPr>
              <a:t>, B</a:t>
            </a:r>
            <a:r>
              <a:rPr lang="en-US" altLang="ko-KR" sz="1600" baseline="-25000" dirty="0">
                <a:ea typeface="굴림" charset="-127"/>
              </a:rPr>
              <a:t>0</a:t>
            </a:r>
            <a:r>
              <a:rPr lang="en-US" altLang="ko-KR" sz="1600" dirty="0">
                <a:ea typeface="굴림" charset="-127"/>
              </a:rPr>
              <a:t> and CI to CO and S</a:t>
            </a:r>
            <a:r>
              <a:rPr lang="en-US" altLang="ko-KR" sz="1600" baseline="-25000" dirty="0">
                <a:ea typeface="굴림" charset="-127"/>
              </a:rPr>
              <a:t>3</a:t>
            </a:r>
            <a:r>
              <a:rPr lang="en-US" altLang="ko-KR" sz="1600" dirty="0">
                <a:ea typeface="굴림" charset="-127"/>
              </a:rPr>
              <a:t>.</a:t>
            </a:r>
          </a:p>
          <a:p>
            <a:pPr marL="742950" lvl="1" indent="-285750"/>
            <a:r>
              <a:rPr lang="en-US" altLang="ko-KR" sz="1600" dirty="0">
                <a:ea typeface="굴림" charset="-127"/>
              </a:rPr>
              <a:t>For an n-bit ripple carry adder, the longest path has 2n+1 gates.</a:t>
            </a:r>
          </a:p>
          <a:p>
            <a:pPr marL="742950" lvl="1" indent="-285750"/>
            <a:r>
              <a:rPr lang="en-US" altLang="ko-KR" sz="1600" dirty="0">
                <a:ea typeface="굴림" charset="-127"/>
              </a:rPr>
              <a:t>Imagine a 64-bit adder. The longest path would have 129 gates!</a:t>
            </a:r>
          </a:p>
        </p:txBody>
      </p:sp>
      <p:grpSp>
        <p:nvGrpSpPr>
          <p:cNvPr id="314373" name="Group 5"/>
          <p:cNvGrpSpPr>
            <a:grpSpLocks/>
          </p:cNvGrpSpPr>
          <p:nvPr/>
        </p:nvGrpSpPr>
        <p:grpSpPr bwMode="auto">
          <a:xfrm>
            <a:off x="457200" y="3805238"/>
            <a:ext cx="8027988" cy="2441575"/>
            <a:chOff x="288" y="2256"/>
            <a:chExt cx="5057" cy="1538"/>
          </a:xfrm>
        </p:grpSpPr>
        <p:grpSp>
          <p:nvGrpSpPr>
            <p:cNvPr id="314374" name="Group 6"/>
            <p:cNvGrpSpPr>
              <a:grpSpLocks/>
            </p:cNvGrpSpPr>
            <p:nvPr/>
          </p:nvGrpSpPr>
          <p:grpSpPr bwMode="auto">
            <a:xfrm>
              <a:off x="504" y="2366"/>
              <a:ext cx="4841" cy="1428"/>
              <a:chOff x="504" y="2366"/>
              <a:chExt cx="4841" cy="1428"/>
            </a:xfrm>
          </p:grpSpPr>
          <p:sp>
            <p:nvSpPr>
              <p:cNvPr id="314375" name="Rectangle 7"/>
              <p:cNvSpPr>
                <a:spLocks noChangeArrowheads="1"/>
              </p:cNvSpPr>
              <p:nvPr/>
            </p:nvSpPr>
            <p:spPr bwMode="auto">
              <a:xfrm>
                <a:off x="504" y="2369"/>
                <a:ext cx="1176" cy="1423"/>
              </a:xfrm>
              <a:prstGeom prst="rect">
                <a:avLst/>
              </a:prstGeom>
              <a:noFill/>
              <a:ln w="12700">
                <a:solidFill>
                  <a:srgbClr val="3333FF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4376" name="Rectangle 8"/>
              <p:cNvSpPr>
                <a:spLocks noChangeArrowheads="1"/>
              </p:cNvSpPr>
              <p:nvPr/>
            </p:nvSpPr>
            <p:spPr bwMode="auto">
              <a:xfrm>
                <a:off x="1717" y="2369"/>
                <a:ext cx="1176" cy="1423"/>
              </a:xfrm>
              <a:prstGeom prst="rect">
                <a:avLst/>
              </a:prstGeom>
              <a:noFill/>
              <a:ln w="12700">
                <a:solidFill>
                  <a:srgbClr val="3333FF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4377" name="Rectangle 9"/>
              <p:cNvSpPr>
                <a:spLocks noChangeArrowheads="1"/>
              </p:cNvSpPr>
              <p:nvPr/>
            </p:nvSpPr>
            <p:spPr bwMode="auto">
              <a:xfrm>
                <a:off x="2943" y="2371"/>
                <a:ext cx="1176" cy="1423"/>
              </a:xfrm>
              <a:prstGeom prst="rect">
                <a:avLst/>
              </a:prstGeom>
              <a:noFill/>
              <a:ln w="12700">
                <a:solidFill>
                  <a:srgbClr val="3333FF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4378" name="Rectangle 10"/>
              <p:cNvSpPr>
                <a:spLocks noChangeArrowheads="1"/>
              </p:cNvSpPr>
              <p:nvPr/>
            </p:nvSpPr>
            <p:spPr bwMode="auto">
              <a:xfrm>
                <a:off x="4169" y="2366"/>
                <a:ext cx="1176" cy="1423"/>
              </a:xfrm>
              <a:prstGeom prst="rect">
                <a:avLst/>
              </a:prstGeom>
              <a:noFill/>
              <a:ln w="12700">
                <a:solidFill>
                  <a:srgbClr val="3333FF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4379" name="Line 11"/>
            <p:cNvSpPr>
              <a:spLocks noChangeShapeType="1"/>
            </p:cNvSpPr>
            <p:nvPr/>
          </p:nvSpPr>
          <p:spPr bwMode="auto">
            <a:xfrm>
              <a:off x="4992" y="2256"/>
              <a:ext cx="0" cy="72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4380" name="Line 12"/>
            <p:cNvSpPr>
              <a:spLocks noChangeShapeType="1"/>
            </p:cNvSpPr>
            <p:nvPr/>
          </p:nvSpPr>
          <p:spPr bwMode="auto">
            <a:xfrm flipH="1">
              <a:off x="288" y="2976"/>
              <a:ext cx="470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4381" name="Text Box 13"/>
            <p:cNvSpPr txBox="1">
              <a:spLocks noChangeArrowheads="1"/>
            </p:cNvSpPr>
            <p:nvPr/>
          </p:nvSpPr>
          <p:spPr bwMode="auto">
            <a:xfrm>
              <a:off x="5078" y="262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4382" name="Text Box 14"/>
            <p:cNvSpPr txBox="1">
              <a:spLocks noChangeArrowheads="1"/>
            </p:cNvSpPr>
            <p:nvPr/>
          </p:nvSpPr>
          <p:spPr bwMode="auto">
            <a:xfrm>
              <a:off x="4717" y="30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14383" name="Text Box 15"/>
            <p:cNvSpPr txBox="1">
              <a:spLocks noChangeArrowheads="1"/>
            </p:cNvSpPr>
            <p:nvPr/>
          </p:nvSpPr>
          <p:spPr bwMode="auto">
            <a:xfrm>
              <a:off x="4310" y="305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14384" name="Text Box 16"/>
            <p:cNvSpPr txBox="1">
              <a:spLocks noChangeArrowheads="1"/>
            </p:cNvSpPr>
            <p:nvPr/>
          </p:nvSpPr>
          <p:spPr bwMode="auto">
            <a:xfrm>
              <a:off x="3501" y="309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14385" name="Text Box 17"/>
            <p:cNvSpPr txBox="1">
              <a:spLocks noChangeArrowheads="1"/>
            </p:cNvSpPr>
            <p:nvPr/>
          </p:nvSpPr>
          <p:spPr bwMode="auto">
            <a:xfrm>
              <a:off x="3085" y="305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14386" name="Text Box 18"/>
            <p:cNvSpPr txBox="1">
              <a:spLocks noChangeArrowheads="1"/>
            </p:cNvSpPr>
            <p:nvPr/>
          </p:nvSpPr>
          <p:spPr bwMode="auto">
            <a:xfrm>
              <a:off x="2278" y="308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14387" name="Text Box 19"/>
            <p:cNvSpPr txBox="1">
              <a:spLocks noChangeArrowheads="1"/>
            </p:cNvSpPr>
            <p:nvPr/>
          </p:nvSpPr>
          <p:spPr bwMode="auto">
            <a:xfrm>
              <a:off x="1861" y="305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14388" name="Text Box 20"/>
            <p:cNvSpPr txBox="1">
              <a:spLocks noChangeArrowheads="1"/>
            </p:cNvSpPr>
            <p:nvPr/>
          </p:nvSpPr>
          <p:spPr bwMode="auto">
            <a:xfrm>
              <a:off x="1069" y="308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14389" name="Text Box 21"/>
            <p:cNvSpPr txBox="1">
              <a:spLocks noChangeArrowheads="1"/>
            </p:cNvSpPr>
            <p:nvPr/>
          </p:nvSpPr>
          <p:spPr bwMode="auto">
            <a:xfrm>
              <a:off x="645" y="305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6E860C3-D5F4-4C36-A951-4EBDBFEE6C7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faster way to compute carry outs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052736"/>
            <a:ext cx="5534025" cy="5406802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Instead of waiting for the carry out from all the previous stages, we could compute it directly with a two-level circuit, thus minimizing the delay.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First we define two functions.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The </a:t>
            </a:r>
            <a:r>
              <a:rPr lang="en-US" altLang="ko-KR" sz="1800" dirty="0">
                <a:latin typeface="Comic Sans MS"/>
                <a:ea typeface="굴림" charset="-127"/>
              </a:rPr>
              <a:t>“</a:t>
            </a:r>
            <a:r>
              <a:rPr lang="en-US" altLang="ko-KR" sz="1800" dirty="0">
                <a:ea typeface="굴림" charset="-127"/>
              </a:rPr>
              <a:t>generate</a:t>
            </a:r>
            <a:r>
              <a:rPr lang="en-US" altLang="ko-KR" sz="1800" dirty="0">
                <a:latin typeface="Comic Sans MS"/>
                <a:ea typeface="굴림" charset="-127"/>
              </a:rPr>
              <a:t>”</a:t>
            </a:r>
            <a:r>
              <a:rPr lang="en-US" altLang="ko-KR" sz="1800" dirty="0">
                <a:ea typeface="굴림" charset="-127"/>
              </a:rPr>
              <a:t> function </a:t>
            </a:r>
            <a:r>
              <a:rPr lang="en-US" altLang="ko-KR" sz="1800" dirty="0" err="1">
                <a:solidFill>
                  <a:srgbClr val="3333FF"/>
                </a:solidFill>
                <a:ea typeface="굴림" charset="-127"/>
              </a:rPr>
              <a:t>g</a:t>
            </a:r>
            <a:r>
              <a:rPr lang="en-US" altLang="ko-KR" sz="1800" baseline="-25000" dirty="0" err="1">
                <a:solidFill>
                  <a:srgbClr val="3333FF"/>
                </a:solidFill>
                <a:ea typeface="굴림" charset="-127"/>
              </a:rPr>
              <a:t>i</a:t>
            </a:r>
            <a:r>
              <a:rPr lang="en-US" altLang="ko-KR" sz="1800" dirty="0">
                <a:ea typeface="굴림" charset="-127"/>
              </a:rPr>
              <a:t> produces 1 when there </a:t>
            </a:r>
            <a:r>
              <a:rPr lang="en-US" altLang="ko-KR" sz="1800" i="1" dirty="0">
                <a:ea typeface="굴림" charset="-127"/>
              </a:rPr>
              <a:t>must</a:t>
            </a:r>
            <a:r>
              <a:rPr lang="en-US" altLang="ko-KR" sz="1800" dirty="0">
                <a:ea typeface="굴림" charset="-127"/>
              </a:rPr>
              <a:t> be a carry out from position </a:t>
            </a:r>
            <a:r>
              <a:rPr lang="en-US" altLang="ko-KR" sz="1800" dirty="0" err="1">
                <a:ea typeface="굴림" charset="-127"/>
              </a:rPr>
              <a:t>i</a:t>
            </a:r>
            <a:r>
              <a:rPr lang="en-US" altLang="ko-KR" sz="1800" dirty="0">
                <a:ea typeface="굴림" charset="-127"/>
              </a:rPr>
              <a:t> (i.e., when A</a:t>
            </a:r>
            <a:r>
              <a:rPr lang="en-US" altLang="ko-KR" sz="1800" baseline="-25000" dirty="0">
                <a:ea typeface="굴림" charset="-127"/>
              </a:rPr>
              <a:t>i</a:t>
            </a:r>
            <a:r>
              <a:rPr lang="en-US" altLang="ko-KR" sz="1800" dirty="0">
                <a:ea typeface="굴림" charset="-127"/>
              </a:rPr>
              <a:t> and B</a:t>
            </a:r>
            <a:r>
              <a:rPr lang="en-US" altLang="ko-KR" sz="1800" baseline="-25000" dirty="0">
                <a:ea typeface="굴림" charset="-127"/>
              </a:rPr>
              <a:t>i</a:t>
            </a:r>
            <a:r>
              <a:rPr lang="en-US" altLang="ko-KR" sz="1800" dirty="0">
                <a:ea typeface="굴림" charset="-127"/>
              </a:rPr>
              <a:t> are both 1).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g</a:t>
            </a:r>
            <a:r>
              <a:rPr lang="en-US" altLang="ko-KR" sz="2000" baseline="-25000" dirty="0" err="1">
                <a:solidFill>
                  <a:srgbClr val="3333FF"/>
                </a:solidFill>
                <a:ea typeface="굴림" charset="-127"/>
              </a:rPr>
              <a:t>i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 = 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A</a:t>
            </a:r>
            <a:r>
              <a:rPr lang="en-US" altLang="ko-KR" sz="2000" baseline="-25000" dirty="0" err="1">
                <a:solidFill>
                  <a:srgbClr val="3333FF"/>
                </a:solidFill>
                <a:ea typeface="굴림" charset="-127"/>
              </a:rPr>
              <a:t>i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B</a:t>
            </a:r>
            <a:r>
              <a:rPr lang="en-US" altLang="ko-KR" sz="2000" baseline="-25000" dirty="0" err="1">
                <a:solidFill>
                  <a:srgbClr val="3333FF"/>
                </a:solidFill>
                <a:ea typeface="굴림" charset="-127"/>
              </a:rPr>
              <a:t>i</a:t>
            </a:r>
            <a:endParaRPr lang="en-US" altLang="ko-KR" sz="2000" dirty="0">
              <a:ea typeface="굴림" charset="-127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The </a:t>
            </a:r>
            <a:r>
              <a:rPr lang="en-US" altLang="ko-KR" sz="1800" dirty="0">
                <a:latin typeface="Comic Sans MS"/>
                <a:ea typeface="굴림" charset="-127"/>
              </a:rPr>
              <a:t>“</a:t>
            </a:r>
            <a:r>
              <a:rPr lang="en-US" altLang="ko-KR" sz="1800" dirty="0">
                <a:ea typeface="굴림" charset="-127"/>
              </a:rPr>
              <a:t>propagate</a:t>
            </a:r>
            <a:r>
              <a:rPr lang="en-US" altLang="ko-KR" sz="1800" dirty="0">
                <a:latin typeface="Comic Sans MS"/>
                <a:ea typeface="굴림" charset="-127"/>
              </a:rPr>
              <a:t>”</a:t>
            </a:r>
            <a:r>
              <a:rPr lang="en-US" altLang="ko-KR" sz="1800" dirty="0">
                <a:ea typeface="굴림" charset="-127"/>
              </a:rPr>
              <a:t> function </a:t>
            </a:r>
            <a:r>
              <a:rPr lang="en-US" altLang="ko-KR" sz="1800" dirty="0">
                <a:solidFill>
                  <a:srgbClr val="FF33CC"/>
                </a:solidFill>
                <a:ea typeface="굴림" charset="-127"/>
              </a:rPr>
              <a:t>p</a:t>
            </a:r>
            <a:r>
              <a:rPr lang="en-US" altLang="ko-KR" sz="1800" baseline="-25000" dirty="0">
                <a:solidFill>
                  <a:srgbClr val="FF33CC"/>
                </a:solidFill>
                <a:ea typeface="굴림" charset="-127"/>
              </a:rPr>
              <a:t>i</a:t>
            </a:r>
            <a:r>
              <a:rPr lang="en-US" altLang="ko-KR" sz="1800" dirty="0">
                <a:ea typeface="굴림" charset="-127"/>
              </a:rPr>
              <a:t> is true when, if there is an incoming carry, it is propagated (</a:t>
            </a:r>
            <a:r>
              <a:rPr lang="en-US" altLang="ko-KR" sz="1800" dirty="0" err="1">
                <a:ea typeface="굴림" charset="-127"/>
              </a:rPr>
              <a:t>i.e</a:t>
            </a:r>
            <a:r>
              <a:rPr lang="en-US" altLang="ko-KR" sz="1800" dirty="0">
                <a:ea typeface="굴림" charset="-127"/>
              </a:rPr>
              <a:t>, when A</a:t>
            </a:r>
            <a:r>
              <a:rPr lang="en-US" altLang="ko-KR" sz="1800" baseline="-25000" dirty="0">
                <a:ea typeface="굴림" charset="-127"/>
              </a:rPr>
              <a:t>i</a:t>
            </a:r>
            <a:r>
              <a:rPr lang="en-US" altLang="ko-KR" sz="1800" dirty="0">
                <a:ea typeface="굴림" charset="-127"/>
              </a:rPr>
              <a:t>=1 or B</a:t>
            </a:r>
            <a:r>
              <a:rPr lang="en-US" altLang="ko-KR" sz="1800" baseline="-25000" dirty="0">
                <a:ea typeface="굴림" charset="-127"/>
              </a:rPr>
              <a:t>i</a:t>
            </a:r>
            <a:r>
              <a:rPr lang="en-US" altLang="ko-KR" sz="1800" dirty="0">
                <a:ea typeface="굴림" charset="-127"/>
              </a:rPr>
              <a:t>=1, but not both).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ko-KR" sz="2000" dirty="0">
                <a:solidFill>
                  <a:srgbClr val="FF33CC"/>
                </a:solidFill>
                <a:ea typeface="굴림" charset="-127"/>
              </a:rPr>
              <a:t>p</a:t>
            </a:r>
            <a:r>
              <a:rPr lang="en-US" altLang="ko-KR" sz="2000" baseline="-25000" dirty="0">
                <a:solidFill>
                  <a:srgbClr val="FF33CC"/>
                </a:solidFill>
                <a:ea typeface="굴림" charset="-127"/>
              </a:rPr>
              <a:t>i</a:t>
            </a:r>
            <a:r>
              <a:rPr lang="en-US" altLang="ko-KR" sz="2000" dirty="0">
                <a:solidFill>
                  <a:srgbClr val="FF33CC"/>
                </a:solidFill>
                <a:ea typeface="굴림" charset="-127"/>
              </a:rPr>
              <a:t> = A</a:t>
            </a:r>
            <a:r>
              <a:rPr lang="en-US" altLang="ko-KR" sz="2000" baseline="-25000" dirty="0">
                <a:solidFill>
                  <a:srgbClr val="FF33CC"/>
                </a:solidFill>
                <a:ea typeface="굴림" charset="-127"/>
              </a:rPr>
              <a:t>i</a:t>
            </a:r>
            <a:r>
              <a:rPr lang="en-US" altLang="ko-KR" sz="2000" dirty="0">
                <a:solidFill>
                  <a:srgbClr val="FF33CC"/>
                </a:solidFill>
                <a:ea typeface="굴림" charset="-127"/>
              </a:rPr>
              <a:t> </a:t>
            </a:r>
            <a:r>
              <a:rPr lang="en-US" altLang="ko-KR" sz="1600" dirty="0">
                <a:solidFill>
                  <a:srgbClr val="FF33CC"/>
                </a:solidFill>
                <a:ea typeface="굴림" charset="-127"/>
                <a:sym typeface="Symbol" pitchFamily="18" charset="2"/>
              </a:rPr>
              <a:t></a:t>
            </a:r>
            <a:r>
              <a:rPr lang="en-US" altLang="ko-KR" sz="2000" dirty="0">
                <a:solidFill>
                  <a:srgbClr val="FF33CC"/>
                </a:solidFill>
                <a:ea typeface="굴림" charset="-127"/>
              </a:rPr>
              <a:t> B</a:t>
            </a:r>
            <a:r>
              <a:rPr lang="en-US" altLang="ko-KR" sz="2000" baseline="-25000" dirty="0">
                <a:solidFill>
                  <a:srgbClr val="FF33CC"/>
                </a:solidFill>
                <a:ea typeface="굴림" charset="-127"/>
              </a:rPr>
              <a:t>i</a:t>
            </a: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Then we can rewrite the carry out function: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c</a:t>
            </a:r>
            <a:r>
              <a:rPr lang="en-US" altLang="ko-KR" sz="2000" baseline="-25000" dirty="0">
                <a:ea typeface="굴림" charset="-127"/>
              </a:rPr>
              <a:t>i+1</a:t>
            </a:r>
            <a:r>
              <a:rPr lang="en-US" altLang="ko-KR" sz="2000" dirty="0">
                <a:ea typeface="굴림" charset="-127"/>
              </a:rPr>
              <a:t>	= </a:t>
            </a:r>
            <a:r>
              <a:rPr lang="en-US" altLang="ko-KR" sz="2000" dirty="0" err="1">
                <a:ea typeface="굴림" charset="-127"/>
              </a:rPr>
              <a:t>g</a:t>
            </a:r>
            <a:r>
              <a:rPr lang="en-US" altLang="ko-KR" sz="2000" baseline="-25000" dirty="0" err="1">
                <a:ea typeface="굴림" charset="-127"/>
              </a:rPr>
              <a:t>i</a:t>
            </a:r>
            <a:r>
              <a:rPr lang="en-US" altLang="ko-KR" sz="2000" dirty="0">
                <a:ea typeface="굴림" charset="-127"/>
              </a:rPr>
              <a:t> + </a:t>
            </a:r>
            <a:r>
              <a:rPr lang="en-US" altLang="ko-KR" sz="2000" dirty="0" err="1">
                <a:ea typeface="굴림" charset="-127"/>
              </a:rPr>
              <a:t>p</a:t>
            </a:r>
            <a:r>
              <a:rPr lang="en-US" altLang="ko-KR" sz="2000" baseline="-25000" dirty="0" err="1">
                <a:ea typeface="굴림" charset="-127"/>
              </a:rPr>
              <a:t>i</a:t>
            </a:r>
            <a:r>
              <a:rPr lang="en-US" altLang="ko-KR" sz="2000" dirty="0" err="1">
                <a:ea typeface="굴림" charset="-127"/>
              </a:rPr>
              <a:t>c</a:t>
            </a:r>
            <a:r>
              <a:rPr lang="en-US" altLang="ko-KR" sz="2000" baseline="-25000" dirty="0" err="1">
                <a:ea typeface="굴림" charset="-127"/>
              </a:rPr>
              <a:t>i</a:t>
            </a:r>
            <a:endParaRPr lang="en-US" altLang="ko-KR" sz="2000" baseline="-25000" dirty="0">
              <a:ea typeface="굴림" charset="-127"/>
            </a:endParaRP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6156325" y="1341438"/>
            <a:ext cx="2459038" cy="2511425"/>
            <a:chOff x="3696" y="1008"/>
            <a:chExt cx="1734" cy="1764"/>
          </a:xfrm>
        </p:grpSpPr>
        <p:graphicFrame>
          <p:nvGraphicFramePr>
            <p:cNvPr id="315397" name="Object 5"/>
            <p:cNvGraphicFramePr>
              <a:graphicFrameLocks noChangeAspect="1"/>
            </p:cNvGraphicFramePr>
            <p:nvPr/>
          </p:nvGraphicFramePr>
          <p:xfrm>
            <a:off x="3696" y="1008"/>
            <a:ext cx="1608" cy="1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Bitmap Image" r:id="rId3" imgW="2553056" imgH="2800741" progId="Paint.Picture">
                    <p:embed/>
                  </p:oleObj>
                </mc:Choice>
                <mc:Fallback>
                  <p:oleObj name="Bitmap Image" r:id="rId3" imgW="2553056" imgH="280074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008"/>
                          <a:ext cx="1608" cy="1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398" name="Text Box 6"/>
            <p:cNvSpPr txBox="1">
              <a:spLocks noChangeArrowheads="1"/>
            </p:cNvSpPr>
            <p:nvPr/>
          </p:nvSpPr>
          <p:spPr bwMode="auto">
            <a:xfrm>
              <a:off x="3889" y="1632"/>
              <a:ext cx="245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g</a:t>
              </a:r>
              <a:r>
                <a:rPr lang="en-US" altLang="ko-KR" sz="1800" baseline="-25000">
                  <a:latin typeface="Comic Sans MS" pitchFamily="66" charset="0"/>
                </a:rPr>
                <a:t>i</a:t>
              </a:r>
              <a:endParaRPr lang="en-US" altLang="ko-KR" sz="1800">
                <a:latin typeface="Comic Sans MS" pitchFamily="66" charset="0"/>
              </a:endParaRPr>
            </a:p>
          </p:txBody>
        </p:sp>
        <p:sp>
          <p:nvSpPr>
            <p:cNvPr id="315399" name="Text Box 7"/>
            <p:cNvSpPr txBox="1">
              <a:spLocks noChangeArrowheads="1"/>
            </p:cNvSpPr>
            <p:nvPr/>
          </p:nvSpPr>
          <p:spPr bwMode="auto">
            <a:xfrm>
              <a:off x="5184" y="1632"/>
              <a:ext cx="24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p</a:t>
              </a:r>
              <a:r>
                <a:rPr lang="en-US" altLang="ko-KR" sz="1800" baseline="-25000">
                  <a:latin typeface="Comic Sans MS" pitchFamily="66" charset="0"/>
                </a:rPr>
                <a:t>i</a:t>
              </a:r>
              <a:endParaRPr lang="en-US" altLang="ko-KR" sz="1800">
                <a:latin typeface="Comic Sans MS" pitchFamily="66" charset="0"/>
              </a:endParaRPr>
            </a:p>
          </p:txBody>
        </p:sp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>
              <a:off x="4080" y="1776"/>
              <a:ext cx="24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 flipH="1">
              <a:off x="4992" y="1776"/>
              <a:ext cx="24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315402" name="Object 10"/>
          <p:cNvGraphicFramePr>
            <a:graphicFrameLocks noChangeAspect="1"/>
          </p:cNvGraphicFramePr>
          <p:nvPr/>
        </p:nvGraphicFramePr>
        <p:xfrm>
          <a:off x="6300788" y="3933825"/>
          <a:ext cx="1920875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문서" r:id="rId5" imgW="1940689" imgH="2785075" progId="Word.Document.8">
                  <p:embed/>
                </p:oleObj>
              </mc:Choice>
              <mc:Fallback>
                <p:oleObj name="문서" r:id="rId5" imgW="1940689" imgH="2785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933825"/>
                        <a:ext cx="1920875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B3CD10D-BD0C-4283-A472-1B26D9C32AB7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Algebraic carry out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</a:pPr>
            <a:r>
              <a:rPr lang="en-US" altLang="ko-KR" sz="2400" dirty="0">
                <a:ea typeface="굴림" charset="-127"/>
              </a:rPr>
              <a:t>Let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look at the carry out equations for specific bits, using the general equation from the previous page c</a:t>
            </a:r>
            <a:r>
              <a:rPr lang="en-US" altLang="ko-KR" sz="2400" baseline="-25000" dirty="0">
                <a:ea typeface="굴림" charset="-127"/>
              </a:rPr>
              <a:t>i+1 </a:t>
            </a:r>
            <a:r>
              <a:rPr lang="en-US" altLang="ko-KR" sz="2400" dirty="0">
                <a:ea typeface="굴림" charset="-127"/>
              </a:rPr>
              <a:t>= </a:t>
            </a:r>
            <a:r>
              <a:rPr lang="en-US" altLang="ko-KR" sz="2400" dirty="0" err="1">
                <a:ea typeface="굴림" charset="-127"/>
              </a:rPr>
              <a:t>g</a:t>
            </a:r>
            <a:r>
              <a:rPr lang="en-US" altLang="ko-KR" sz="2400" baseline="-25000" dirty="0" err="1">
                <a:ea typeface="굴림" charset="-127"/>
              </a:rPr>
              <a:t>i</a:t>
            </a:r>
            <a:r>
              <a:rPr lang="en-US" altLang="ko-KR" sz="2400" dirty="0">
                <a:ea typeface="굴림" charset="-127"/>
              </a:rPr>
              <a:t> + </a:t>
            </a:r>
            <a:r>
              <a:rPr lang="en-US" altLang="ko-KR" sz="2400" dirty="0" err="1" smtClean="0">
                <a:ea typeface="굴림" charset="-127"/>
              </a:rPr>
              <a:t>p</a:t>
            </a:r>
            <a:r>
              <a:rPr lang="en-US" altLang="ko-KR" sz="2400" baseline="-25000" dirty="0" err="1" smtClean="0">
                <a:ea typeface="굴림" charset="-127"/>
              </a:rPr>
              <a:t>i</a:t>
            </a:r>
            <a:r>
              <a:rPr lang="en-US" altLang="ko-KR" sz="2400" dirty="0" err="1" smtClean="0">
                <a:ea typeface="굴림" charset="-127"/>
              </a:rPr>
              <a:t>c</a:t>
            </a:r>
            <a:r>
              <a:rPr lang="en-US" altLang="ko-KR" sz="2400" baseline="-25000" dirty="0" err="1" smtClean="0">
                <a:ea typeface="굴림" charset="-127"/>
              </a:rPr>
              <a:t>i</a:t>
            </a:r>
            <a:r>
              <a:rPr lang="en-US" altLang="ko-KR" sz="2400" dirty="0" smtClean="0">
                <a:ea typeface="굴림" charset="-127"/>
              </a:rPr>
              <a:t>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</a:pPr>
            <a:endParaRPr lang="en-US" altLang="ko-KR" sz="2400" dirty="0">
              <a:ea typeface="굴림" charset="-127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</a:pPr>
            <a:endParaRPr lang="en-US" altLang="ko-KR" sz="2400" dirty="0" smtClean="0">
              <a:ea typeface="굴림" charset="-127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</a:pPr>
            <a:endParaRPr lang="en-US" altLang="ko-KR" sz="2400" dirty="0">
              <a:ea typeface="굴림" charset="-127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</a:pPr>
            <a:endParaRPr lang="en-US" altLang="ko-KR" sz="2400" dirty="0" smtClean="0">
              <a:ea typeface="굴림" charset="-127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</a:pPr>
            <a:endParaRPr lang="en-US" altLang="ko-KR" sz="2400" dirty="0">
              <a:ea typeface="굴림" charset="-127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</a:pPr>
            <a:endParaRPr lang="en-US" altLang="ko-KR" sz="2400" dirty="0" smtClean="0">
              <a:ea typeface="굴림" charset="-127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</a:pPr>
            <a:r>
              <a:rPr lang="en-US" altLang="ko-KR" sz="2400" dirty="0" smtClean="0">
                <a:ea typeface="굴림" charset="-127"/>
              </a:rPr>
              <a:t>These </a:t>
            </a:r>
            <a:r>
              <a:rPr lang="en-US" altLang="ko-KR" sz="2400" dirty="0">
                <a:ea typeface="굴림" charset="-127"/>
              </a:rPr>
              <a:t>expressions are all sums of products, so we can use them to make a circuit with only a two-level delay.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611188" y="1916832"/>
            <a:ext cx="49568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064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4064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4064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4064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4064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	= g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</a:p>
          <a:p>
            <a:pPr eaLnBrk="0" latinLnBrk="0" hangingPunct="0"/>
            <a:endParaRPr kumimoji="0" lang="en-US" altLang="ko-KR" sz="1800" baseline="-25000" dirty="0">
              <a:latin typeface="Times New Roman" pitchFamily="18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	= g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= g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(g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)</a:t>
            </a:r>
            <a:endParaRPr kumimoji="0" lang="en-US" altLang="ko-KR" sz="1800" baseline="-250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baseline="-25000" dirty="0">
                <a:latin typeface="Comic Sans MS" pitchFamily="66" charset="0"/>
              </a:rPr>
              <a:t>	</a:t>
            </a:r>
            <a:r>
              <a:rPr kumimoji="0" lang="en-US" altLang="ko-KR" sz="1800" dirty="0">
                <a:latin typeface="Comic Sans MS" pitchFamily="66" charset="0"/>
              </a:rPr>
              <a:t>= g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g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endParaRPr kumimoji="0" lang="en-US" altLang="ko-KR" sz="1800" baseline="-250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	= g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endParaRPr kumimoji="0" lang="en-US" altLang="ko-KR" sz="1800" baseline="-25000" dirty="0">
              <a:latin typeface="Times New Roman" pitchFamily="18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= g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(g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g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)</a:t>
            </a:r>
            <a:endParaRPr kumimoji="0" lang="en-US" altLang="ko-KR" sz="1800" baseline="-250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= g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g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g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</a:p>
          <a:p>
            <a:pPr eaLnBrk="0" latinLnBrk="0" hangingPunct="0"/>
            <a:endParaRPr kumimoji="0" lang="en-US" altLang="ko-KR" sz="1800" baseline="-250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4</a:t>
            </a:r>
            <a:r>
              <a:rPr kumimoji="0" lang="en-US" altLang="ko-KR" sz="1800" dirty="0">
                <a:latin typeface="Comic Sans MS" pitchFamily="66" charset="0"/>
              </a:rPr>
              <a:t>	= g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endParaRPr kumimoji="0" lang="en-US" altLang="ko-KR" sz="1800" baseline="-25000" dirty="0">
              <a:latin typeface="Times New Roman" pitchFamily="18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= g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(g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g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g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)</a:t>
            </a: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= g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g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g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g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 + p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r>
              <a:rPr kumimoji="0" lang="en-US" altLang="ko-KR" sz="1800" dirty="0">
                <a:latin typeface="Comic Sans MS" pitchFamily="66" charset="0"/>
              </a:rPr>
              <a:t>p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r>
              <a:rPr kumimoji="0" lang="en-US" altLang="ko-KR" sz="1800" dirty="0">
                <a:latin typeface="Comic Sans MS" pitchFamily="66" charset="0"/>
              </a:rPr>
              <a:t>c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endParaRPr kumimoji="0" lang="en-US" altLang="ko-KR" sz="1800" dirty="0">
              <a:latin typeface="Comic Sans MS" pitchFamily="66" charset="0"/>
            </a:endParaRPr>
          </a:p>
        </p:txBody>
      </p:sp>
      <p:grpSp>
        <p:nvGrpSpPr>
          <p:cNvPr id="316421" name="Group 5"/>
          <p:cNvGrpSpPr>
            <a:grpSpLocks/>
          </p:cNvGrpSpPr>
          <p:nvPr/>
        </p:nvGrpSpPr>
        <p:grpSpPr bwMode="auto">
          <a:xfrm>
            <a:off x="4500563" y="2088282"/>
            <a:ext cx="4267200" cy="3238500"/>
            <a:chOff x="2688" y="1104"/>
            <a:chExt cx="2688" cy="2040"/>
          </a:xfrm>
        </p:grpSpPr>
        <p:graphicFrame>
          <p:nvGraphicFramePr>
            <p:cNvPr id="316422" name="Object 6"/>
            <p:cNvGraphicFramePr>
              <a:graphicFrameLocks noChangeAspect="1"/>
            </p:cNvGraphicFramePr>
            <p:nvPr/>
          </p:nvGraphicFramePr>
          <p:xfrm>
            <a:off x="3984" y="1488"/>
            <a:ext cx="1392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Clip" r:id="rId3" imgW="2209320" imgH="2628720" progId="MS_ClipArt_Gallery.2">
                    <p:embed/>
                  </p:oleObj>
                </mc:Choice>
                <mc:Fallback>
                  <p:oleObj name="Clip" r:id="rId3" imgW="2209320" imgH="26287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488"/>
                          <a:ext cx="1392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423" name="AutoShape 7"/>
            <p:cNvSpPr>
              <a:spLocks noChangeArrowheads="1"/>
            </p:cNvSpPr>
            <p:nvPr/>
          </p:nvSpPr>
          <p:spPr bwMode="auto">
            <a:xfrm>
              <a:off x="2688" y="1104"/>
              <a:ext cx="1632" cy="288"/>
            </a:xfrm>
            <a:prstGeom prst="wedgeRoundRectCallout">
              <a:avLst>
                <a:gd name="adj1" fmla="val 71264"/>
                <a:gd name="adj2" fmla="val 63542"/>
                <a:gd name="adj3" fmla="val 16667"/>
              </a:avLst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ko-KR" altLang="ko-KR" sz="1800">
                <a:latin typeface="Comic Sans MS" pitchFamily="66" charset="0"/>
              </a:endParaRPr>
            </a:p>
          </p:txBody>
        </p:sp>
        <p:sp>
          <p:nvSpPr>
            <p:cNvPr id="316424" name="Text Box 8"/>
            <p:cNvSpPr txBox="1">
              <a:spLocks noChangeArrowheads="1"/>
            </p:cNvSpPr>
            <p:nvPr/>
          </p:nvSpPr>
          <p:spPr bwMode="auto">
            <a:xfrm>
              <a:off x="2720" y="1136"/>
              <a:ext cx="17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ko-KR" sz="1600">
                  <a:latin typeface="Comic Sans MS" pitchFamily="66" charset="0"/>
                </a:rPr>
                <a:t>Ready to see the circuit?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9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E5C1642-385F-4919-8772-B18FBFB7AC29}" type="slidenum">
              <a:rPr lang="en-US" altLang="ko-KR"/>
              <a:pPr/>
              <a:t>28</a:t>
            </a:fld>
            <a:endParaRPr lang="en-US" altLang="ko-KR"/>
          </a:p>
        </p:txBody>
      </p:sp>
      <p:graphicFrame>
        <p:nvGraphicFramePr>
          <p:cNvPr id="317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13583"/>
              </p:ext>
            </p:extLst>
          </p:nvPr>
        </p:nvGraphicFramePr>
        <p:xfrm>
          <a:off x="914400" y="1196752"/>
          <a:ext cx="7793038" cy="532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Bitmap Image" r:id="rId3" imgW="7790476" imgH="5323810" progId="Paint.Picture">
                  <p:embed/>
                </p:oleObj>
              </mc:Choice>
              <mc:Fallback>
                <p:oleObj name="Bitmap Image" r:id="rId3" imgW="7790476" imgH="5323810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96752"/>
                        <a:ext cx="7793038" cy="5326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4-bit carry lookahead adder circuit</a:t>
            </a: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138113" y="6093296"/>
            <a:ext cx="163195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000" dirty="0">
                <a:latin typeface="Comic Sans MS" pitchFamily="66" charset="0"/>
              </a:rPr>
              <a:t>“carry-out”, not “c-zero”</a:t>
            </a:r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1646238" y="6069013"/>
            <a:ext cx="38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Carry lookahead adders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By adding more hardware,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Reducing the number of levels in the circuit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Speeding things up.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can </a:t>
            </a:r>
            <a:r>
              <a:rPr lang="en-US" altLang="ko-KR" sz="2000" dirty="0">
                <a:latin typeface="Comic Sans MS"/>
                <a:ea typeface="굴림" charset="-127"/>
              </a:rPr>
              <a:t>“</a:t>
            </a:r>
            <a:r>
              <a:rPr lang="en-US" altLang="ko-KR" sz="2000" dirty="0">
                <a:ea typeface="굴림" charset="-127"/>
              </a:rPr>
              <a:t>cascade</a:t>
            </a:r>
            <a:r>
              <a:rPr lang="en-US" altLang="ko-KR" sz="2000" dirty="0">
                <a:latin typeface="Comic Sans MS"/>
                <a:ea typeface="굴림" charset="-127"/>
              </a:rPr>
              <a:t>”</a:t>
            </a:r>
            <a:r>
              <a:rPr lang="en-US" altLang="ko-KR" sz="2000" dirty="0">
                <a:ea typeface="굴림" charset="-127"/>
              </a:rPr>
              <a:t> carry </a:t>
            </a:r>
            <a:r>
              <a:rPr lang="en-US" altLang="ko-KR" sz="2000" dirty="0" err="1">
                <a:ea typeface="굴림" charset="-127"/>
              </a:rPr>
              <a:t>lookahead</a:t>
            </a:r>
            <a:r>
              <a:rPr lang="en-US" altLang="ko-KR" sz="2000" dirty="0">
                <a:ea typeface="굴림" charset="-127"/>
              </a:rPr>
              <a:t> adders, just like ripple carry adders.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We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d have to do carry </a:t>
            </a:r>
            <a:r>
              <a:rPr lang="en-US" altLang="ko-KR" sz="1800" dirty="0" err="1">
                <a:ea typeface="굴림" charset="-127"/>
              </a:rPr>
              <a:t>lookahead</a:t>
            </a:r>
            <a:r>
              <a:rPr lang="en-US" altLang="ko-KR" sz="1800" dirty="0">
                <a:ea typeface="굴림" charset="-127"/>
              </a:rPr>
              <a:t> </a:t>
            </a:r>
            <a:r>
              <a:rPr lang="en-US" altLang="ko-KR" sz="1800" i="1" dirty="0">
                <a:ea typeface="굴림" charset="-127"/>
              </a:rPr>
              <a:t>between</a:t>
            </a:r>
            <a:r>
              <a:rPr lang="en-US" altLang="ko-KR" sz="1800" dirty="0">
                <a:ea typeface="굴림" charset="-127"/>
              </a:rPr>
              <a:t> the adders too.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How much faster is this?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For a 4-bit adder, not much. There are 4 gates in the longest path of a carry </a:t>
            </a:r>
            <a:r>
              <a:rPr lang="en-US" altLang="ko-KR" sz="1800" dirty="0" err="1">
                <a:ea typeface="굴림" charset="-127"/>
              </a:rPr>
              <a:t>lookahead</a:t>
            </a:r>
            <a:r>
              <a:rPr lang="en-US" altLang="ko-KR" sz="1800" dirty="0">
                <a:ea typeface="굴림" charset="-127"/>
              </a:rPr>
              <a:t> adder, versus 9 gates for a ripple carry adder.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But if we do the cascading properly, a 16-bit carry </a:t>
            </a:r>
            <a:r>
              <a:rPr lang="en-US" altLang="ko-KR" sz="1800" dirty="0" err="1">
                <a:ea typeface="굴림" charset="-127"/>
              </a:rPr>
              <a:t>lookahead</a:t>
            </a:r>
            <a:r>
              <a:rPr lang="en-US" altLang="ko-KR" sz="1800" dirty="0">
                <a:ea typeface="굴림" charset="-127"/>
              </a:rPr>
              <a:t> adder could have only 8 gates in the longest path, as opposed to 33 for a ripple carry adder.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Newer CPUs these days use 64-bit adders. That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s 12 vs. 129 gates!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The delay of a carry </a:t>
            </a:r>
            <a:r>
              <a:rPr lang="en-US" altLang="ko-KR" sz="2000" dirty="0" err="1">
                <a:ea typeface="굴림" charset="-127"/>
              </a:rPr>
              <a:t>lookahead</a:t>
            </a:r>
            <a:r>
              <a:rPr lang="en-US" altLang="ko-KR" sz="2000" dirty="0">
                <a:ea typeface="굴림" charset="-127"/>
              </a:rPr>
              <a:t> adder grows </a:t>
            </a:r>
            <a:r>
              <a:rPr lang="en-US" altLang="ko-KR" sz="2000" i="1" dirty="0">
                <a:solidFill>
                  <a:srgbClr val="FF0000"/>
                </a:solidFill>
                <a:ea typeface="굴림" charset="-127"/>
              </a:rPr>
              <a:t>logarithmically</a:t>
            </a:r>
            <a:r>
              <a:rPr lang="en-US" altLang="ko-KR" sz="2000" dirty="0">
                <a:ea typeface="굴림" charset="-127"/>
              </a:rPr>
              <a:t> with the size of the adder, while a ripple carry adder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delay grows </a:t>
            </a:r>
            <a:r>
              <a:rPr lang="en-US" altLang="ko-KR" sz="2000" i="1" dirty="0">
                <a:solidFill>
                  <a:srgbClr val="FF0000"/>
                </a:solidFill>
                <a:ea typeface="굴림" charset="-127"/>
              </a:rPr>
              <a:t>linearly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The trade-off between complexity and performance</a:t>
            </a:r>
            <a:r>
              <a:rPr lang="en-US" altLang="ko-KR" sz="2000" dirty="0">
                <a:ea typeface="굴림" charset="-127"/>
              </a:rPr>
              <a:t>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Ripple carry adders are simpler, but slower.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Carry </a:t>
            </a:r>
            <a:r>
              <a:rPr lang="en-US" altLang="ko-KR" sz="1800" dirty="0" err="1">
                <a:ea typeface="굴림" charset="-127"/>
              </a:rPr>
              <a:t>lookahead</a:t>
            </a:r>
            <a:r>
              <a:rPr lang="en-US" altLang="ko-KR" sz="1800" dirty="0">
                <a:ea typeface="굴림" charset="-127"/>
              </a:rPr>
              <a:t> adders are faster but more complex.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E8AFFE8-8606-4773-A4F5-A678AB0967BA}" type="slidenum">
              <a:rPr lang="en-US" altLang="ko-KR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29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Basic circuit analysis and design</a:t>
            </a:r>
          </a:p>
        </p:txBody>
      </p:sp>
      <p:graphicFrame>
        <p:nvGraphicFramePr>
          <p:cNvPr id="29184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0601676"/>
              </p:ext>
            </p:extLst>
          </p:nvPr>
        </p:nvGraphicFramePr>
        <p:xfrm>
          <a:off x="6444208" y="1268760"/>
          <a:ext cx="2175074" cy="311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3" imgW="2750760" imgH="3934080" progId="MS_ClipArt_Gallery.2">
                  <p:embed/>
                </p:oleObj>
              </mc:Choice>
              <mc:Fallback>
                <p:oleObj name="Clip" r:id="rId3" imgW="275076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268760"/>
                        <a:ext cx="2175074" cy="3110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20C022C-97E8-4104-A407-4C6E9C98F5B5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52736"/>
            <a:ext cx="5339382" cy="5472608"/>
          </a:xfrm>
        </p:spPr>
        <p:txBody>
          <a:bodyPr/>
          <a:lstStyle/>
          <a:p>
            <a:pPr marL="342900" indent="-342900"/>
            <a:r>
              <a:rPr lang="en-US" altLang="ko-KR" dirty="0">
                <a:ea typeface="굴림" charset="-127"/>
              </a:rPr>
              <a:t>We have learned all the prerequisite material:</a:t>
            </a:r>
          </a:p>
          <a:p>
            <a:pPr marL="742950" lvl="1" indent="-285750"/>
            <a:r>
              <a:rPr lang="en-US" altLang="ko-KR" dirty="0">
                <a:ea typeface="굴림" charset="-127"/>
              </a:rPr>
              <a:t>Truth tables and Boolean expressions describe functions.</a:t>
            </a:r>
          </a:p>
          <a:p>
            <a:pPr marL="742950" lvl="1" indent="-285750"/>
            <a:r>
              <a:rPr lang="en-US" altLang="ko-KR" dirty="0">
                <a:ea typeface="굴림" charset="-127"/>
              </a:rPr>
              <a:t>Expressions can be converted into hardware circuits.</a:t>
            </a:r>
          </a:p>
          <a:p>
            <a:pPr marL="742950" lvl="1" indent="-285750"/>
            <a:r>
              <a:rPr lang="en-US" altLang="ko-KR" dirty="0">
                <a:ea typeface="굴림" charset="-127"/>
              </a:rPr>
              <a:t>Boolean algebra and K-maps help simplify expressions and circuits.</a:t>
            </a:r>
          </a:p>
          <a:p>
            <a:pPr marL="342900" indent="-342900"/>
            <a:r>
              <a:rPr lang="en-US" altLang="ko-KR" dirty="0">
                <a:ea typeface="굴림" charset="-127"/>
              </a:rPr>
              <a:t>Now, let us put all of these foundations to good use, to analyze and design some larger circuits.</a:t>
            </a:r>
          </a:p>
        </p:txBody>
      </p:sp>
    </p:spTree>
    <p:extLst>
      <p:ext uri="{BB962C8B-B14F-4D97-AF65-F5344CB8AC3E}">
        <p14:creationId xmlns:p14="http://schemas.microsoft.com/office/powerpoint/2010/main" val="40403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517" y="115888"/>
            <a:ext cx="7657927" cy="79216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Circuit analysis</a:t>
            </a:r>
          </a:p>
        </p:txBody>
      </p:sp>
      <p:graphicFrame>
        <p:nvGraphicFramePr>
          <p:cNvPr id="29286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75221"/>
              </p:ext>
            </p:extLst>
          </p:nvPr>
        </p:nvGraphicFramePr>
        <p:xfrm>
          <a:off x="1952625" y="4149080"/>
          <a:ext cx="525780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4" imgW="5257143" imgH="2542857" progId="Paint.Picture">
                  <p:embed/>
                </p:oleObj>
              </mc:Choice>
              <mc:Fallback>
                <p:oleObj name="Bitmap Image" r:id="rId4" imgW="5257143" imgH="2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149080"/>
                        <a:ext cx="5257800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1052736"/>
            <a:ext cx="8537575" cy="2481263"/>
          </a:xfrm>
        </p:spPr>
        <p:txBody>
          <a:bodyPr/>
          <a:lstStyle/>
          <a:p>
            <a:pPr marL="342900" indent="-342900"/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Circuit analysis</a:t>
            </a:r>
            <a:r>
              <a:rPr lang="en-US" altLang="ko-KR" sz="2400" dirty="0">
                <a:ea typeface="굴림" charset="-127"/>
              </a:rPr>
              <a:t> involves figuring out what some circuit does.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Every circuit computes some function, which can be described with Boolean expressions or truth tables.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So, the goal is to find an expression or truth table for the circuit.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The first thing to do is figure out what the inputs and outputs of the overall circuit are.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This step is often overlooked!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The example circuit here has </a:t>
            </a:r>
            <a:r>
              <a:rPr lang="en-US" altLang="ko-KR" sz="2000" i="1" dirty="0">
                <a:ea typeface="굴림" charset="-127"/>
              </a:rPr>
              <a:t>three</a:t>
            </a:r>
            <a:r>
              <a:rPr lang="en-US" altLang="ko-KR" sz="2000" dirty="0">
                <a:ea typeface="굴림" charset="-127"/>
              </a:rPr>
              <a:t> inputs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z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one</a:t>
            </a:r>
            <a:r>
              <a:rPr lang="en-US" altLang="ko-KR" sz="2000" dirty="0">
                <a:ea typeface="굴림" charset="-127"/>
              </a:rPr>
              <a:t> output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f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indent="-342900"/>
            <a:endParaRPr lang="en-US" altLang="ko-KR" sz="24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3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729934" cy="792163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Write algebraic expressions...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52736"/>
            <a:ext cx="8537575" cy="2481262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Next, write expressions for the outputs of each individual gate, based on that gate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inputs.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Start from the inputs and work towards the outputs.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It might help to do some algebraic simplification along the way.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Here is the example again.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did a little simplification for the top AND gate.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You can see the circuit computes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f(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x,y,z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) = 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xz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sz="2000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z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sz="2000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yz</a:t>
            </a:r>
            <a:r>
              <a:rPr lang="en-US" altLang="ko-KR" sz="2000" dirty="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endParaRPr lang="en-US" altLang="ko-KR" sz="2000" dirty="0">
              <a:solidFill>
                <a:srgbClr val="3333FF"/>
              </a:solidFill>
              <a:ea typeface="굴림" charset="-127"/>
            </a:endParaRPr>
          </a:p>
        </p:txBody>
      </p:sp>
      <p:graphicFrame>
        <p:nvGraphicFramePr>
          <p:cNvPr id="2938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3375" y="3978275"/>
          <a:ext cx="5954713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3" imgW="6477904" imgH="2629267" progId="Paint.Picture">
                  <p:embed/>
                </p:oleObj>
              </mc:Choice>
              <mc:Fallback>
                <p:oleObj name="Bitmap Image" r:id="rId3" imgW="6477904" imgH="26292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978275"/>
                        <a:ext cx="5954713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6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801942" cy="792163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...or make a truth table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52736"/>
            <a:ext cx="8537575" cy="2481262"/>
          </a:xfrm>
        </p:spPr>
        <p:txBody>
          <a:bodyPr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It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also possible to find a truth table directly from the circuit. 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Once you know the number of inputs and outputs, list all the possible input combinations in your truth table.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A circuit with n inputs should have a truth table with 2</a:t>
            </a:r>
            <a:r>
              <a:rPr lang="en-US" altLang="ko-KR" sz="2000" baseline="5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 rows.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Our example has three inputs, so the truth table will have 2</a:t>
            </a:r>
            <a:r>
              <a:rPr lang="en-US" altLang="ko-KR" sz="2000" baseline="30000" dirty="0">
                <a:ea typeface="굴림" charset="-127"/>
              </a:rPr>
              <a:t>3</a:t>
            </a:r>
            <a:r>
              <a:rPr lang="en-US" altLang="ko-KR" sz="2000" dirty="0">
                <a:ea typeface="굴림" charset="-127"/>
              </a:rPr>
              <a:t> = 8 rows. All the possible input combinations are shown.</a:t>
            </a:r>
          </a:p>
          <a:p>
            <a:pPr marL="342900" indent="-342900"/>
            <a:endParaRPr lang="en-US" altLang="ko-KR" sz="2400" dirty="0">
              <a:ea typeface="굴림" charset="-127"/>
            </a:endParaRPr>
          </a:p>
          <a:p>
            <a:pPr marL="342900" indent="-342900"/>
            <a:endParaRPr lang="en-US" altLang="ko-KR" sz="2400" dirty="0">
              <a:ea typeface="굴림" charset="-127"/>
            </a:endParaRPr>
          </a:p>
        </p:txBody>
      </p:sp>
      <p:graphicFrame>
        <p:nvGraphicFramePr>
          <p:cNvPr id="2949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6208364"/>
              </p:ext>
            </p:extLst>
          </p:nvPr>
        </p:nvGraphicFramePr>
        <p:xfrm>
          <a:off x="900113" y="3625874"/>
          <a:ext cx="4995862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3" imgW="5257143" imgH="2542857" progId="Paint.Picture">
                  <p:embed/>
                </p:oleObj>
              </mc:Choice>
              <mc:Fallback>
                <p:oleObj name="Bitmap Image" r:id="rId3" imgW="5257143" imgH="2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25874"/>
                        <a:ext cx="4995862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90514"/>
              </p:ext>
            </p:extLst>
          </p:nvPr>
        </p:nvGraphicFramePr>
        <p:xfrm>
          <a:off x="6832600" y="3648099"/>
          <a:ext cx="1684338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문서" r:id="rId5" imgW="1700437" imgH="2785075" progId="Word.Document.8">
                  <p:embed/>
                </p:oleObj>
              </mc:Choice>
              <mc:Fallback>
                <p:oleObj name="문서" r:id="rId5" imgW="1700437" imgH="2785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48099"/>
                        <a:ext cx="1684338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0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116632"/>
            <a:ext cx="7726362" cy="792163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Simulating the circuit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52736"/>
            <a:ext cx="8537575" cy="2481262"/>
          </a:xfrm>
        </p:spPr>
        <p:txBody>
          <a:bodyPr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Then you can simulate the circuit, either by hand or with a </a:t>
            </a:r>
            <a:r>
              <a:rPr lang="en-US" altLang="ko-KR" sz="2400" dirty="0" smtClean="0">
                <a:ea typeface="굴림" charset="-127"/>
              </a:rPr>
              <a:t>program, </a:t>
            </a:r>
            <a:r>
              <a:rPr lang="en-US" altLang="ko-KR" sz="2400" dirty="0">
                <a:ea typeface="굴림" charset="-127"/>
              </a:rPr>
              <a:t>to find the output for each possible combination of inputs.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For example, when xyz = 101, the gate outputs would be as shown below.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Use truth tables for AND, OR and NOT to find the gate outputs.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For the final output, we find that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f(1,0,1) = 1</a:t>
            </a:r>
            <a:r>
              <a:rPr lang="en-US" altLang="ko-KR" sz="2000" dirty="0">
                <a:ea typeface="굴림" charset="-127"/>
              </a:rPr>
              <a:t>. </a:t>
            </a:r>
          </a:p>
        </p:txBody>
      </p:sp>
      <p:graphicFrame>
        <p:nvGraphicFramePr>
          <p:cNvPr id="29594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7147388"/>
              </p:ext>
            </p:extLst>
          </p:nvPr>
        </p:nvGraphicFramePr>
        <p:xfrm>
          <a:off x="7023100" y="3495377"/>
          <a:ext cx="177800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문서" r:id="rId3" imgW="1639027" imgH="2785075" progId="Word.Document.8">
                  <p:embed/>
                </p:oleObj>
              </mc:Choice>
              <mc:Fallback>
                <p:oleObj name="문서" r:id="rId3" imgW="1639027" imgH="2785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3495377"/>
                        <a:ext cx="1778000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5941" name="Group 5"/>
          <p:cNvGrpSpPr>
            <a:grpSpLocks/>
          </p:cNvGrpSpPr>
          <p:nvPr/>
        </p:nvGrpSpPr>
        <p:grpSpPr bwMode="auto">
          <a:xfrm>
            <a:off x="827088" y="3910161"/>
            <a:ext cx="5594350" cy="2543175"/>
            <a:chOff x="528" y="2016"/>
            <a:chExt cx="3524" cy="1602"/>
          </a:xfrm>
        </p:grpSpPr>
        <p:graphicFrame>
          <p:nvGraphicFramePr>
            <p:cNvPr id="295942" name="Object 6"/>
            <p:cNvGraphicFramePr>
              <a:graphicFrameLocks noChangeAspect="1"/>
            </p:cNvGraphicFramePr>
            <p:nvPr/>
          </p:nvGraphicFramePr>
          <p:xfrm>
            <a:off x="672" y="2016"/>
            <a:ext cx="3313" cy="1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비트맵 이미지" r:id="rId5" imgW="5257143" imgH="2542857" progId="Paint.Picture">
                    <p:embed/>
                  </p:oleObj>
                </mc:Choice>
                <mc:Fallback>
                  <p:oleObj name="비트맵 이미지" r:id="rId5" imgW="5257143" imgH="254285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016"/>
                          <a:ext cx="3313" cy="1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43" name="Text Box 7"/>
            <p:cNvSpPr txBox="1">
              <a:spLocks noChangeArrowheads="1"/>
            </p:cNvSpPr>
            <p:nvPr/>
          </p:nvSpPr>
          <p:spPr bwMode="auto">
            <a:xfrm>
              <a:off x="538" y="2064"/>
              <a:ext cx="1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endParaRPr lang="en-US" altLang="ko-KR" sz="18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  <p:sp>
          <p:nvSpPr>
            <p:cNvPr id="295944" name="Text Box 8"/>
            <p:cNvSpPr txBox="1">
              <a:spLocks noChangeArrowheads="1"/>
            </p:cNvSpPr>
            <p:nvPr/>
          </p:nvSpPr>
          <p:spPr bwMode="auto">
            <a:xfrm>
              <a:off x="528" y="230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295945" name="Text Box 9"/>
            <p:cNvSpPr txBox="1">
              <a:spLocks noChangeArrowheads="1"/>
            </p:cNvSpPr>
            <p:nvPr/>
          </p:nvSpPr>
          <p:spPr bwMode="auto">
            <a:xfrm>
              <a:off x="538" y="2496"/>
              <a:ext cx="1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5946" name="Text Box 10"/>
            <p:cNvSpPr txBox="1">
              <a:spLocks noChangeArrowheads="1"/>
            </p:cNvSpPr>
            <p:nvPr/>
          </p:nvSpPr>
          <p:spPr bwMode="auto">
            <a:xfrm>
              <a:off x="1594" y="2208"/>
              <a:ext cx="1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5947" name="Text Box 11"/>
            <p:cNvSpPr txBox="1">
              <a:spLocks noChangeArrowheads="1"/>
            </p:cNvSpPr>
            <p:nvPr/>
          </p:nvSpPr>
          <p:spPr bwMode="auto">
            <a:xfrm>
              <a:off x="1584" y="288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295948" name="Text Box 12"/>
            <p:cNvSpPr txBox="1">
              <a:spLocks noChangeArrowheads="1"/>
            </p:cNvSpPr>
            <p:nvPr/>
          </p:nvSpPr>
          <p:spPr bwMode="auto">
            <a:xfrm>
              <a:off x="1584" y="32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295949" name="Text Box 13"/>
            <p:cNvSpPr txBox="1">
              <a:spLocks noChangeArrowheads="1"/>
            </p:cNvSpPr>
            <p:nvPr/>
          </p:nvSpPr>
          <p:spPr bwMode="auto">
            <a:xfrm>
              <a:off x="2304" y="2064"/>
              <a:ext cx="1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5950" name="Text Box 14"/>
            <p:cNvSpPr txBox="1">
              <a:spLocks noChangeArrowheads="1"/>
            </p:cNvSpPr>
            <p:nvPr/>
          </p:nvSpPr>
          <p:spPr bwMode="auto">
            <a:xfrm>
              <a:off x="2928" y="2352"/>
              <a:ext cx="1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5951" name="Text Box 15"/>
            <p:cNvSpPr txBox="1">
              <a:spLocks noChangeArrowheads="1"/>
            </p:cNvSpPr>
            <p:nvPr/>
          </p:nvSpPr>
          <p:spPr bwMode="auto">
            <a:xfrm>
              <a:off x="2928" y="3264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295952" name="Text Box 16"/>
            <p:cNvSpPr txBox="1">
              <a:spLocks noChangeArrowheads="1"/>
            </p:cNvSpPr>
            <p:nvPr/>
          </p:nvSpPr>
          <p:spPr bwMode="auto">
            <a:xfrm>
              <a:off x="3840" y="2795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1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3647513-47DF-4712-A40F-669E939F015A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Finishing the truth table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052736"/>
            <a:ext cx="8537575" cy="1487487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Doing the same thing for all the other input combinations yields the complete truth table.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This is simple, but tedious.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1066800" y="3200400"/>
          <a:ext cx="5259388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Bitmap Image" r:id="rId3" imgW="5257143" imgH="2542857" progId="Paint.Picture">
                  <p:embed/>
                </p:oleObj>
              </mc:Choice>
              <mc:Fallback>
                <p:oleObj name="Bitmap Image" r:id="rId3" imgW="5257143" imgH="2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5259388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6781800" y="3200400"/>
          <a:ext cx="17081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5" imgW="1706760" imgH="2878920" progId="Word.Document.8">
                  <p:embed/>
                </p:oleObj>
              </mc:Choice>
              <mc:Fallback>
                <p:oleObj name="Document" r:id="rId5" imgW="1706760" imgH="2878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0400"/>
                        <a:ext cx="170815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3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C5A0B62-CC8B-4358-960E-79BC27128D00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Expressions and truth tables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Remember that if you already have a Boolean expression, you can use that to easily make a truth table.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For example, since we already found that the circuit computes the function 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f(</a:t>
            </a:r>
            <a:r>
              <a:rPr lang="en-US" altLang="ko-KR" sz="2400" dirty="0" err="1">
                <a:solidFill>
                  <a:srgbClr val="3333FF"/>
                </a:solidFill>
                <a:ea typeface="굴림" charset="-127"/>
              </a:rPr>
              <a:t>x,y,z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) = </a:t>
            </a:r>
            <a:r>
              <a:rPr lang="en-US" altLang="ko-KR" sz="2400" dirty="0" err="1">
                <a:solidFill>
                  <a:srgbClr val="3333FF"/>
                </a:solidFill>
                <a:ea typeface="굴림" charset="-127"/>
              </a:rPr>
              <a:t>xz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sz="2400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sz="2400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 err="1">
                <a:solidFill>
                  <a:srgbClr val="3333FF"/>
                </a:solidFill>
                <a:ea typeface="굴림" charset="-127"/>
              </a:rPr>
              <a:t>z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sz="2400" dirty="0" err="1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sz="2400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 err="1">
                <a:solidFill>
                  <a:srgbClr val="3333FF"/>
                </a:solidFill>
                <a:ea typeface="굴림" charset="-127"/>
              </a:rPr>
              <a:t>yz</a:t>
            </a:r>
            <a:r>
              <a:rPr lang="en-US" altLang="ko-KR" sz="2400" dirty="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,</a:t>
            </a:r>
            <a:r>
              <a:rPr lang="en-US" altLang="ko-KR" sz="2400" dirty="0">
                <a:solidFill>
                  <a:srgbClr val="3333FF"/>
                </a:solidFill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we can use that to fill in a table: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We show intermediate columns for the terms </a:t>
            </a:r>
            <a:r>
              <a:rPr lang="en-US" altLang="ko-KR" sz="2000" dirty="0" err="1">
                <a:ea typeface="굴림" charset="-127"/>
              </a:rPr>
              <a:t>xz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dirty="0" err="1">
                <a:ea typeface="굴림" charset="-127"/>
              </a:rPr>
              <a:t>y</a:t>
            </a:r>
            <a:r>
              <a:rPr lang="en-US" altLang="ko-KR" sz="2000" dirty="0" err="1">
                <a:latin typeface="Comic Sans MS"/>
                <a:ea typeface="굴림" charset="-127"/>
              </a:rPr>
              <a:t>’</a:t>
            </a:r>
            <a:r>
              <a:rPr lang="en-US" altLang="ko-KR" sz="2000" dirty="0" err="1">
                <a:ea typeface="굴림" charset="-127"/>
              </a:rPr>
              <a:t>z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dirty="0" err="1">
                <a:ea typeface="굴림" charset="-127"/>
              </a:rPr>
              <a:t>x</a:t>
            </a:r>
            <a:r>
              <a:rPr lang="en-US" altLang="ko-KR" sz="2000" dirty="0" err="1">
                <a:latin typeface="Comic Sans MS"/>
                <a:ea typeface="굴림" charset="-127"/>
              </a:rPr>
              <a:t>’</a:t>
            </a:r>
            <a:r>
              <a:rPr lang="en-US" altLang="ko-KR" sz="2000" dirty="0" err="1">
                <a:ea typeface="굴림" charset="-127"/>
              </a:rPr>
              <a:t>yz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Then, f is obtained by just </a:t>
            </a:r>
            <a:r>
              <a:rPr lang="en-US" altLang="ko-KR" sz="2000" dirty="0" err="1">
                <a:ea typeface="굴림" charset="-127"/>
              </a:rPr>
              <a:t>OR</a:t>
            </a:r>
            <a:r>
              <a:rPr lang="en-US" altLang="ko-KR" sz="2000" dirty="0" err="1">
                <a:latin typeface="Comic Sans MS"/>
                <a:ea typeface="굴림" charset="-127"/>
              </a:rPr>
              <a:t>’</a:t>
            </a:r>
            <a:r>
              <a:rPr lang="en-US" altLang="ko-KR" sz="2000" dirty="0" err="1">
                <a:ea typeface="굴림" charset="-127"/>
              </a:rPr>
              <a:t>ing</a:t>
            </a:r>
            <a:r>
              <a:rPr lang="en-US" altLang="ko-KR" sz="2000" dirty="0">
                <a:ea typeface="굴림" charset="-127"/>
              </a:rPr>
              <a:t> the intermediate columns.</a:t>
            </a:r>
          </a:p>
        </p:txBody>
      </p:sp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2667000" y="3824288"/>
          <a:ext cx="3744913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3468960" imgH="2989440" progId="Word.Document.8">
                  <p:embed/>
                </p:oleObj>
              </mc:Choice>
              <mc:Fallback>
                <p:oleObj name="Document" r:id="rId3" imgW="3468960" imgH="2989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24288"/>
                        <a:ext cx="3744913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4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ungsoo-master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00"/>
      </a:accent6>
      <a:hlink>
        <a:srgbClr val="CC3300"/>
      </a:hlink>
      <a:folHlink>
        <a:srgbClr val="996600"/>
      </a:folHlink>
    </a:clrScheme>
    <a:fontScheme name="1_Neungsoo-mast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Neungsoo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ungsoo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</TotalTime>
  <Words>1819</Words>
  <Application>Microsoft Office PowerPoint</Application>
  <PresentationFormat>화면 슬라이드 쇼(4:3)</PresentationFormat>
  <Paragraphs>293</Paragraphs>
  <Slides>29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5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WP MathA</vt:lpstr>
      <vt:lpstr>굴림</vt:lpstr>
      <vt:lpstr>Arial</vt:lpstr>
      <vt:lpstr>Arial Narrow</vt:lpstr>
      <vt:lpstr>Calibri</vt:lpstr>
      <vt:lpstr>Comic Sans MS</vt:lpstr>
      <vt:lpstr>Symbol</vt:lpstr>
      <vt:lpstr>Times New Roman</vt:lpstr>
      <vt:lpstr>Wingdings</vt:lpstr>
      <vt:lpstr>1_Neungsoo-master</vt:lpstr>
      <vt:lpstr>Clip</vt:lpstr>
      <vt:lpstr>Bitmap Image</vt:lpstr>
      <vt:lpstr>문서</vt:lpstr>
      <vt:lpstr>비트맵 이미지</vt:lpstr>
      <vt:lpstr>Document</vt:lpstr>
      <vt:lpstr>Chapter 4. Combinational Logic Part A</vt:lpstr>
      <vt:lpstr>Combinational Logics</vt:lpstr>
      <vt:lpstr>Basic circuit analysis and design</vt:lpstr>
      <vt:lpstr>Circuit analysis</vt:lpstr>
      <vt:lpstr>Write algebraic expressions...</vt:lpstr>
      <vt:lpstr>...or make a truth table</vt:lpstr>
      <vt:lpstr>Simulating the circuit</vt:lpstr>
      <vt:lpstr>Finishing the truth table</vt:lpstr>
      <vt:lpstr>Expressions and truth tables</vt:lpstr>
      <vt:lpstr>Truth tables and expressions</vt:lpstr>
      <vt:lpstr>Circuit analysis summary</vt:lpstr>
      <vt:lpstr>Example: Code Conversion</vt:lpstr>
      <vt:lpstr>K-maps</vt:lpstr>
      <vt:lpstr>Logic Diagram for Code Converter</vt:lpstr>
      <vt:lpstr>Binary addition by hand</vt:lpstr>
      <vt:lpstr>Adding two bits</vt:lpstr>
      <vt:lpstr>Adding three bits</vt:lpstr>
      <vt:lpstr>Full adder equations</vt:lpstr>
      <vt:lpstr>Full adder circuit</vt:lpstr>
      <vt:lpstr>A 4-bit adder</vt:lpstr>
      <vt:lpstr>An example of 4-bit addition</vt:lpstr>
      <vt:lpstr>Overflow</vt:lpstr>
      <vt:lpstr>Hierarchical adder design</vt:lpstr>
      <vt:lpstr>Gate delays</vt:lpstr>
      <vt:lpstr>Delays in the ripple carry adder</vt:lpstr>
      <vt:lpstr>A faster way to compute carry outs</vt:lpstr>
      <vt:lpstr>Algebraic carry out</vt:lpstr>
      <vt:lpstr>A 4-bit carry lookahead adder circuit</vt:lpstr>
      <vt:lpstr>Carry lookahead adders</vt:lpstr>
    </vt:vector>
  </TitlesOfParts>
  <Company>건국대학교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박능수</dc:creator>
  <cp:lastModifiedBy>neungsoo</cp:lastModifiedBy>
  <cp:revision>154</cp:revision>
  <dcterms:created xsi:type="dcterms:W3CDTF">2004-03-01T13:10:54Z</dcterms:created>
  <dcterms:modified xsi:type="dcterms:W3CDTF">2016-09-26T12:44:57Z</dcterms:modified>
</cp:coreProperties>
</file>