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1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FF"/>
    <a:srgbClr val="FFFFCC"/>
    <a:srgbClr val="CCFFFF"/>
    <a:srgbClr val="FFCC99"/>
    <a:srgbClr val="FF0000"/>
    <a:srgbClr val="FFFF66"/>
    <a:srgbClr val="3333CC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2288" autoAdjust="0"/>
  </p:normalViewPr>
  <p:slideViewPr>
    <p:cSldViewPr>
      <p:cViewPr varScale="1">
        <p:scale>
          <a:sx n="105" d="100"/>
          <a:sy n="105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28BE00C-ED30-4E28-9616-007CF6D46F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9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>
                <a:defRPr/>
              </a:pPr>
              <a:t>‹#›</a:t>
            </a:fld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83A0895-AE28-402F-AF43-64AFCB579D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3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851F7B5-9342-4467-9E9C-68525BEF8B5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E2648F18-AF5E-4FD5-B87B-EB622E5931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7725" y="1052736"/>
            <a:ext cx="4192588" cy="5472608"/>
          </a:xfrm>
        </p:spPr>
        <p:txBody>
          <a:bodyPr/>
          <a:lstStyle>
            <a:lvl1pPr>
              <a:defRPr sz="2400"/>
            </a:lvl1pPr>
          </a:lstStyle>
          <a:p>
            <a:endParaRPr lang="ko-KR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9958E03-D468-4641-95A2-C406E208ED28}" type="slidenum">
              <a:rPr lang="en-US" altLang="ko-KR" smtClean="0">
                <a:cs typeface="Calibri" pitchFamily="34" charset="0"/>
              </a:rPr>
              <a:pPr>
                <a:defRPr/>
              </a:pPr>
              <a:t>‹#›</a:t>
            </a:fld>
            <a:endParaRPr lang="en-US" altLang="ko-KR" dirty="0"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96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3528" y="3789759"/>
            <a:ext cx="8526785" cy="2663577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8528400" cy="2664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9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pic>
        <p:nvPicPr>
          <p:cNvPr id="3078" name="Picture 7" descr="KU_UI_Mark"/>
          <p:cNvPicPr>
            <a:picLocks noChangeAspect="1" noChangeArrowheads="1"/>
          </p:cNvPicPr>
          <p:nvPr userDrawn="1"/>
        </p:nvPicPr>
        <p:blipFill>
          <a:blip r:embed="rId10"/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89" r:id="rId4"/>
    <p:sldLayoutId id="2147483778" r:id="rId5"/>
    <p:sldLayoutId id="2147483779" r:id="rId6"/>
    <p:sldLayoutId id="2147483788" r:id="rId7"/>
    <p:sldLayoutId id="214748379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400">
          <a:solidFill>
            <a:schemeClr val="tx1"/>
          </a:solidFill>
          <a:latin typeface="Calibri" pitchFamily="34" charset="0"/>
          <a:ea typeface="+mn-ea"/>
        </a:defRPr>
      </a:lvl2pPr>
      <a:lvl3pPr marL="900113" indent="-2714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Calibri" pitchFamily="34" charset="0"/>
          <a:ea typeface="+mn-ea"/>
        </a:defRPr>
      </a:lvl3pPr>
      <a:lvl4pPr marL="1163638" indent="-2635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433513" indent="-2698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Chapter 4.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Combinational Logic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Part B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8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BC7370B-9975-49F6-B447-496B0454251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How many negative and positive numbers can be represented in each of the different systems on the previous page</a:t>
            </a:r>
            <a:r>
              <a:rPr lang="en-US" altLang="ko-KR" dirty="0" smtClean="0">
                <a:ea typeface="굴림" charset="-127"/>
              </a:rPr>
              <a:t>?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In </a:t>
            </a:r>
            <a:r>
              <a:rPr lang="en-US" altLang="ko-KR" dirty="0">
                <a:ea typeface="굴림" charset="-127"/>
              </a:rPr>
              <a:t>general, with n-bit numbers including the sign, the ranges are: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baseline="-25000" dirty="0">
              <a:solidFill>
                <a:srgbClr val="3333FF"/>
              </a:solidFill>
              <a:ea typeface="굴림" charset="-127"/>
            </a:endParaRPr>
          </a:p>
        </p:txBody>
      </p:sp>
      <p:graphicFrame>
        <p:nvGraphicFramePr>
          <p:cNvPr id="327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71932"/>
              </p:ext>
            </p:extLst>
          </p:nvPr>
        </p:nvGraphicFramePr>
        <p:xfrm>
          <a:off x="841375" y="4843041"/>
          <a:ext cx="8062913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8164080" imgH="1568520" progId="Word.Document.8">
                  <p:embed/>
                </p:oleObj>
              </mc:Choice>
              <mc:Fallback>
                <p:oleObj name="Document" r:id="rId3" imgW="8164080" imgH="1568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843041"/>
                        <a:ext cx="8062913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Ranges of the signed number systems</a:t>
            </a:r>
          </a:p>
        </p:txBody>
      </p:sp>
      <p:graphicFrame>
        <p:nvGraphicFramePr>
          <p:cNvPr id="327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44518"/>
              </p:ext>
            </p:extLst>
          </p:nvPr>
        </p:nvGraphicFramePr>
        <p:xfrm>
          <a:off x="838200" y="2553866"/>
          <a:ext cx="81407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5" imgW="8145000" imgH="1542960" progId="Word.Document.8">
                  <p:embed/>
                </p:oleObj>
              </mc:Choice>
              <mc:Fallback>
                <p:oleObj name="Document" r:id="rId5" imgW="8145000" imgH="1542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53866"/>
                        <a:ext cx="81407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2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0737BF5-FF69-4467-9EC6-489FBC024305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Our four-bit unsigned adder circuit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Here is the four-bit unsigned addition circuit.</a:t>
            </a:r>
          </a:p>
        </p:txBody>
      </p:sp>
      <p:graphicFrame>
        <p:nvGraphicFramePr>
          <p:cNvPr id="328708" name="Object 4"/>
          <p:cNvGraphicFramePr>
            <a:graphicFrameLocks noChangeAspect="1"/>
          </p:cNvGraphicFramePr>
          <p:nvPr/>
        </p:nvGraphicFramePr>
        <p:xfrm>
          <a:off x="990600" y="1819275"/>
          <a:ext cx="71437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Bitmap Image" r:id="rId3" imgW="7144747" imgH="1762371" progId="Paint.Picture">
                  <p:embed/>
                </p:oleObj>
              </mc:Choice>
              <mc:Fallback>
                <p:oleObj name="Bitmap Image" r:id="rId3" imgW="7144747" imgH="17623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19275"/>
                        <a:ext cx="714375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7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12B78C1-EBD1-4971-8098-BE89733714EA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Making a subtraction circuit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We could build a subtraction circuit directly, similar to the way we made unsigned adders yesterday.</a:t>
            </a:r>
          </a:p>
          <a:p>
            <a:r>
              <a:rPr lang="en-US" altLang="ko-KR" dirty="0">
                <a:ea typeface="굴림" charset="-127"/>
              </a:rPr>
              <a:t>However, by using two</a:t>
            </a:r>
            <a:r>
              <a:rPr lang="en-US" altLang="ko-KR" dirty="0"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ea typeface="굴림" charset="-127"/>
              </a:rPr>
              <a:t>s complement we can convert any subtraction problem into an addition problem. Algebraically,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</a:pPr>
            <a:r>
              <a:rPr lang="en-US" altLang="ko-KR" dirty="0">
                <a:ea typeface="굴림" charset="-127"/>
              </a:rPr>
              <a:t>A - B = A + (-B)</a:t>
            </a:r>
          </a:p>
          <a:p>
            <a:r>
              <a:rPr lang="en-US" altLang="ko-KR" dirty="0">
                <a:ea typeface="굴림" charset="-127"/>
              </a:rPr>
              <a:t>So to subtract</a:t>
            </a:r>
            <a:r>
              <a:rPr lang="en-US" altLang="ko-KR" i="1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B from A, we can instead </a:t>
            </a:r>
            <a:r>
              <a:rPr lang="en-US" altLang="ko-KR" i="1" dirty="0">
                <a:ea typeface="굴림" charset="-127"/>
              </a:rPr>
              <a:t>add</a:t>
            </a:r>
            <a:r>
              <a:rPr lang="en-US" altLang="ko-KR" dirty="0">
                <a:ea typeface="굴림" charset="-127"/>
              </a:rPr>
              <a:t> the negation of B to A.</a:t>
            </a:r>
          </a:p>
          <a:p>
            <a:r>
              <a:rPr lang="en-US" altLang="ko-KR" dirty="0">
                <a:ea typeface="굴림" charset="-127"/>
              </a:rPr>
              <a:t>This way we can re-use the unsigned adder hardware.</a:t>
            </a:r>
          </a:p>
        </p:txBody>
      </p:sp>
    </p:spTree>
    <p:extLst>
      <p:ext uri="{BB962C8B-B14F-4D97-AF65-F5344CB8AC3E}">
        <p14:creationId xmlns:p14="http://schemas.microsoft.com/office/powerpoint/2010/main" val="2260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42F8321-620D-4165-9C04-2B50C62E109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two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s complement subtraction circuit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 find A - B with an adder, we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ll need to:</a:t>
            </a:r>
          </a:p>
          <a:p>
            <a:pPr lvl="1"/>
            <a:r>
              <a:rPr lang="en-US" altLang="ko-KR" sz="2000" dirty="0">
                <a:ea typeface="굴림" charset="-127"/>
              </a:rPr>
              <a:t>Complement each bit of B.</a:t>
            </a:r>
          </a:p>
          <a:p>
            <a:pPr lvl="1"/>
            <a:r>
              <a:rPr lang="en-US" altLang="ko-KR" sz="2000" dirty="0">
                <a:ea typeface="굴림" charset="-127"/>
              </a:rPr>
              <a:t>Set the adder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carry in to 1.</a:t>
            </a:r>
          </a:p>
          <a:p>
            <a:r>
              <a:rPr lang="en-US" altLang="ko-KR" sz="2400" dirty="0">
                <a:ea typeface="굴림" charset="-127"/>
              </a:rPr>
              <a:t>The net result is A + B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 + 1, where B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 + 1 is the two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complement negation of B.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Remember that A3, B3 and S3 here are actually sign bits.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966240"/>
              </p:ext>
            </p:extLst>
          </p:nvPr>
        </p:nvGraphicFramePr>
        <p:xfrm>
          <a:off x="990600" y="3175223"/>
          <a:ext cx="7145338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itmap Image" r:id="rId3" imgW="7144747" imgH="2486372" progId="Paint.Picture">
                  <p:embed/>
                </p:oleObj>
              </mc:Choice>
              <mc:Fallback>
                <p:oleObj name="Bitmap Image" r:id="rId3" imgW="7144747" imgH="2486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75223"/>
                        <a:ext cx="7145338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2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779D876-95C9-43F5-AE1C-DDCB7B1EB297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Small differences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The only differences between the adder and </a:t>
            </a:r>
            <a:r>
              <a:rPr lang="en-US" altLang="ko-KR" sz="2400" dirty="0" err="1">
                <a:ea typeface="굴림" charset="-127"/>
              </a:rPr>
              <a:t>subtractor</a:t>
            </a:r>
            <a:r>
              <a:rPr lang="en-US" altLang="ko-KR" sz="2400" dirty="0">
                <a:ea typeface="굴림" charset="-127"/>
              </a:rPr>
              <a:t> circuits are:</a:t>
            </a:r>
          </a:p>
          <a:p>
            <a:pPr lvl="1"/>
            <a:r>
              <a:rPr lang="en-US" altLang="ko-KR" sz="2000" dirty="0">
                <a:ea typeface="굴림" charset="-127"/>
              </a:rPr>
              <a:t>The </a:t>
            </a:r>
            <a:r>
              <a:rPr lang="en-US" altLang="ko-KR" sz="2000" dirty="0" err="1">
                <a:ea typeface="굴림" charset="-127"/>
              </a:rPr>
              <a:t>subtractor</a:t>
            </a:r>
            <a:r>
              <a:rPr lang="en-US" altLang="ko-KR" sz="2000" dirty="0">
                <a:ea typeface="굴림" charset="-127"/>
              </a:rPr>
              <a:t> has to negate B3 B2 B1 B0.</a:t>
            </a:r>
          </a:p>
          <a:p>
            <a:pPr lvl="1"/>
            <a:r>
              <a:rPr lang="en-US" altLang="ko-KR" sz="2000" dirty="0">
                <a:ea typeface="굴림" charset="-127"/>
              </a:rPr>
              <a:t>The </a:t>
            </a:r>
            <a:r>
              <a:rPr lang="en-US" altLang="ko-KR" sz="2000" dirty="0" err="1">
                <a:ea typeface="굴림" charset="-127"/>
              </a:rPr>
              <a:t>subtractor</a:t>
            </a:r>
            <a:r>
              <a:rPr lang="en-US" altLang="ko-KR" sz="2000" dirty="0">
                <a:ea typeface="굴림" charset="-127"/>
              </a:rPr>
              <a:t> sets the initial carry in to 1, instead of 0.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It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not too hard to make one circuit that does </a:t>
            </a:r>
            <a:r>
              <a:rPr lang="en-US" altLang="ko-KR" sz="2400" i="1" dirty="0">
                <a:ea typeface="굴림" charset="-127"/>
              </a:rPr>
              <a:t>both</a:t>
            </a:r>
            <a:r>
              <a:rPr lang="en-US" altLang="ko-KR" sz="2400" dirty="0">
                <a:ea typeface="굴림" charset="-127"/>
              </a:rPr>
              <a:t> addition and subtraction.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24212"/>
              </p:ext>
            </p:extLst>
          </p:nvPr>
        </p:nvGraphicFramePr>
        <p:xfrm>
          <a:off x="990600" y="2815183"/>
          <a:ext cx="71437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Bitmap Image" r:id="rId3" imgW="7144747" imgH="2486372" progId="Paint.Picture">
                  <p:embed/>
                </p:oleObj>
              </mc:Choice>
              <mc:Fallback>
                <p:oleObj name="Bitmap Image" r:id="rId3" imgW="7144747" imgH="2486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5183"/>
                        <a:ext cx="7143750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2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75083F4-307C-4D76-9435-E1598130BF6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 adder-subtractor circuit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2114550" algn="l"/>
                <a:tab pos="4859338" algn="l"/>
              </a:tabLst>
            </a:pPr>
            <a:r>
              <a:rPr lang="en-US" altLang="ko-KR" sz="1800" dirty="0">
                <a:ea typeface="굴림" charset="-127"/>
              </a:rPr>
              <a:t>XOR gates let us selectively complement the B input.</a:t>
            </a:r>
          </a:p>
          <a:p>
            <a:pPr marL="342900" indent="-342900"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tabLst>
                <a:tab pos="2114550" algn="l"/>
                <a:tab pos="4859338" algn="l"/>
              </a:tabLst>
            </a:pPr>
            <a:r>
              <a:rPr lang="en-US" altLang="ko-KR" sz="1800" dirty="0">
                <a:ea typeface="굴림" charset="-127"/>
              </a:rPr>
              <a:t>		X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</a:t>
            </a:r>
            <a:r>
              <a:rPr lang="en-US" altLang="ko-KR" sz="1800" dirty="0">
                <a:ea typeface="굴림" charset="-127"/>
              </a:rPr>
              <a:t> 0 = X	X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</a:t>
            </a:r>
            <a:r>
              <a:rPr lang="en-US" altLang="ko-KR" sz="1800" dirty="0">
                <a:ea typeface="굴림" charset="-127"/>
              </a:rPr>
              <a:t> 1 = X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endParaRPr lang="en-US" altLang="ko-KR" sz="1800" dirty="0">
              <a:ea typeface="굴림" charset="-127"/>
            </a:endParaRPr>
          </a:p>
          <a:p>
            <a:pPr marL="342900" indent="-342900">
              <a:tabLst>
                <a:tab pos="2114550" algn="l"/>
                <a:tab pos="4859338" algn="l"/>
              </a:tabLst>
            </a:pPr>
            <a:r>
              <a:rPr lang="en-US" altLang="ko-KR" sz="1800" dirty="0">
                <a:ea typeface="굴림" charset="-127"/>
              </a:rPr>
              <a:t>When 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</a:rPr>
              <a:t>Sub = 0</a:t>
            </a:r>
            <a:r>
              <a:rPr lang="en-US" altLang="ko-KR" sz="1800" dirty="0">
                <a:ea typeface="굴림" charset="-127"/>
              </a:rPr>
              <a:t>, the XOR gates output B3 B2 B1 B0 and the carry in is 0. The adder output will be A + B + 0, or just A + B.</a:t>
            </a:r>
          </a:p>
          <a:p>
            <a:pPr marL="342900" indent="-342900">
              <a:tabLst>
                <a:tab pos="2114550" algn="l"/>
                <a:tab pos="4859338" algn="l"/>
              </a:tabLst>
            </a:pPr>
            <a:r>
              <a:rPr lang="en-US" altLang="ko-KR" sz="1800" dirty="0">
                <a:ea typeface="굴림" charset="-127"/>
              </a:rPr>
              <a:t>When 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</a:rPr>
              <a:t>Sub = 1</a:t>
            </a:r>
            <a:r>
              <a:rPr lang="en-US" altLang="ko-KR" sz="1800" dirty="0">
                <a:ea typeface="굴림" charset="-127"/>
              </a:rPr>
              <a:t>, the XOR gates output B3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 B2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 B1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 B0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 and the carry in is 1. Thus, the adder output will be a two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s complement subtraction, A - B.</a:t>
            </a:r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64750"/>
              </p:ext>
            </p:extLst>
          </p:nvPr>
        </p:nvGraphicFramePr>
        <p:xfrm>
          <a:off x="685800" y="3310086"/>
          <a:ext cx="76581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Bitmap Image" r:id="rId3" imgW="7659169" imgH="3142857" progId="Paint.Picture">
                  <p:embed/>
                </p:oleObj>
              </mc:Choice>
              <mc:Fallback>
                <p:oleObj name="Bitmap Image" r:id="rId3" imgW="7659169" imgH="3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10086"/>
                        <a:ext cx="7658100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1587AAE-529C-4C32-9EEF-225BC713B01B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Signed overflow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With two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complement and a 4-bit adder, for example, the largest representable decimal number is +7, and the smallest is -8.</a:t>
            </a:r>
          </a:p>
          <a:p>
            <a:r>
              <a:rPr lang="en-US" altLang="ko-KR" sz="2000" dirty="0">
                <a:ea typeface="굴림" charset="-127"/>
              </a:rPr>
              <a:t>What if you try to compute 4 + 5, or (-4) + (-5)?</a:t>
            </a:r>
          </a:p>
          <a:p>
            <a:pPr>
              <a:spcBef>
                <a:spcPct val="450000"/>
              </a:spcBef>
            </a:pPr>
            <a:r>
              <a:rPr lang="en-US" altLang="ko-KR" sz="2000" dirty="0">
                <a:ea typeface="굴림" charset="-127"/>
              </a:rPr>
              <a:t>We cannot just include the carry out to produce a five-digit result, as for unsigned addition. If we did, (-4) + (-5) would result in +23!</a:t>
            </a:r>
          </a:p>
          <a:p>
            <a:r>
              <a:rPr lang="en-US" altLang="ko-KR" sz="2000" dirty="0">
                <a:ea typeface="굴림" charset="-127"/>
              </a:rPr>
              <a:t>Also, unlike the case with unsigned numbers, the carry out </a:t>
            </a:r>
            <a:r>
              <a:rPr lang="en-US" altLang="ko-KR" sz="2000" i="1" dirty="0">
                <a:ea typeface="굴림" charset="-127"/>
              </a:rPr>
              <a:t>cannot</a:t>
            </a:r>
            <a:r>
              <a:rPr lang="en-US" altLang="ko-KR" sz="2000" dirty="0">
                <a:ea typeface="굴림" charset="-127"/>
              </a:rPr>
              <a:t> be used to detect overflow.</a:t>
            </a:r>
          </a:p>
          <a:p>
            <a:pPr lvl="1"/>
            <a:r>
              <a:rPr lang="en-US" altLang="ko-KR" sz="1800" dirty="0">
                <a:ea typeface="굴림" charset="-127"/>
              </a:rPr>
              <a:t>In the example on the left, the carry out is 0 but there </a:t>
            </a:r>
            <a:r>
              <a:rPr lang="en-US" altLang="ko-KR" sz="1800" i="1" dirty="0">
                <a:ea typeface="굴림" charset="-127"/>
              </a:rPr>
              <a:t>is</a:t>
            </a:r>
            <a:r>
              <a:rPr lang="en-US" altLang="ko-KR" sz="1800" dirty="0">
                <a:ea typeface="굴림" charset="-127"/>
              </a:rPr>
              <a:t> overflow.</a:t>
            </a:r>
          </a:p>
          <a:p>
            <a:pPr lvl="1"/>
            <a:r>
              <a:rPr lang="en-US" altLang="ko-KR" sz="1800" dirty="0">
                <a:ea typeface="굴림" charset="-127"/>
              </a:rPr>
              <a:t>Conversely, there are situations where the carry out is 1 but there is </a:t>
            </a:r>
            <a:r>
              <a:rPr lang="en-US" altLang="ko-KR" sz="1800" i="1" dirty="0">
                <a:ea typeface="굴림" charset="-127"/>
              </a:rPr>
              <a:t>no </a:t>
            </a:r>
            <a:r>
              <a:rPr lang="en-US" altLang="ko-KR" sz="1800" dirty="0">
                <a:ea typeface="굴림" charset="-127"/>
              </a:rPr>
              <a:t>overflow. </a:t>
            </a:r>
          </a:p>
        </p:txBody>
      </p:sp>
      <p:grpSp>
        <p:nvGrpSpPr>
          <p:cNvPr id="333828" name="Group 4"/>
          <p:cNvGrpSpPr>
            <a:grpSpLocks/>
          </p:cNvGrpSpPr>
          <p:nvPr/>
        </p:nvGrpSpPr>
        <p:grpSpPr bwMode="auto">
          <a:xfrm>
            <a:off x="2209800" y="2381250"/>
            <a:ext cx="2057400" cy="971550"/>
            <a:chOff x="1392" y="1200"/>
            <a:chExt cx="1296" cy="612"/>
          </a:xfrm>
        </p:grpSpPr>
        <p:sp>
          <p:nvSpPr>
            <p:cNvPr id="333829" name="Text Box 5"/>
            <p:cNvSpPr txBox="1">
              <a:spLocks noChangeArrowheads="1"/>
            </p:cNvSpPr>
            <p:nvPr/>
          </p:nvSpPr>
          <p:spPr bwMode="auto">
            <a:xfrm>
              <a:off x="1392" y="1200"/>
              <a:ext cx="1296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 dirty="0">
                  <a:latin typeface="Comic Sans MS" pitchFamily="66" charset="0"/>
                </a:rPr>
                <a:t>		0	1	0	0		(+4)	</a:t>
              </a:r>
            </a:p>
            <a:p>
              <a:pPr eaLnBrk="0" latinLnBrk="0" hangingPunct="0"/>
              <a:r>
                <a:rPr kumimoji="0" lang="en-US" altLang="ko-KR" sz="1800" dirty="0">
                  <a:latin typeface="Comic Sans MS" pitchFamily="66" charset="0"/>
                </a:rPr>
                <a:t>+		0	1	0	1		(+5)</a:t>
              </a:r>
            </a:p>
            <a:p>
              <a:pPr eaLnBrk="0" latinLnBrk="0" hangingPunct="0">
                <a:spcBef>
                  <a:spcPct val="20000"/>
                </a:spcBef>
              </a:pPr>
              <a:r>
                <a:rPr kumimoji="0" lang="en-US" altLang="ko-KR" sz="1800" dirty="0">
                  <a:latin typeface="Comic Sans MS" pitchFamily="66" charset="0"/>
                </a:rPr>
                <a:t>	0	1	0	0	1		(-7)</a:t>
              </a:r>
            </a:p>
          </p:txBody>
        </p:sp>
        <p:sp>
          <p:nvSpPr>
            <p:cNvPr id="333830" name="Line 6"/>
            <p:cNvSpPr>
              <a:spLocks noChangeShapeType="1"/>
            </p:cNvSpPr>
            <p:nvPr/>
          </p:nvSpPr>
          <p:spPr bwMode="auto">
            <a:xfrm flipV="1">
              <a:off x="1407" y="1590"/>
              <a:ext cx="1114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3831" name="Group 7"/>
          <p:cNvGrpSpPr>
            <a:grpSpLocks/>
          </p:cNvGrpSpPr>
          <p:nvPr/>
        </p:nvGrpSpPr>
        <p:grpSpPr bwMode="auto">
          <a:xfrm>
            <a:off x="4876800" y="2381250"/>
            <a:ext cx="2362200" cy="971550"/>
            <a:chOff x="3024" y="1200"/>
            <a:chExt cx="1488" cy="612"/>
          </a:xfrm>
        </p:grpSpPr>
        <p:sp>
          <p:nvSpPr>
            <p:cNvPr id="333832" name="Text Box 8"/>
            <p:cNvSpPr txBox="1">
              <a:spLocks noChangeArrowheads="1"/>
            </p:cNvSpPr>
            <p:nvPr/>
          </p:nvSpPr>
          <p:spPr bwMode="auto">
            <a:xfrm>
              <a:off x="3024" y="1200"/>
              <a:ext cx="14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1	1	0	0		(-4)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+		1	0	1	1		(-5)</a:t>
              </a:r>
            </a:p>
            <a:p>
              <a:pPr eaLnBrk="0" latinLnBrk="0" hangingPunct="0">
                <a:spcBef>
                  <a:spcPct val="2000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	1	0	1	1	1		(+7)</a:t>
              </a:r>
            </a:p>
          </p:txBody>
        </p:sp>
        <p:sp>
          <p:nvSpPr>
            <p:cNvPr id="333833" name="Line 9"/>
            <p:cNvSpPr>
              <a:spLocks noChangeShapeType="1"/>
            </p:cNvSpPr>
            <p:nvPr/>
          </p:nvSpPr>
          <p:spPr bwMode="auto">
            <a:xfrm flipV="1">
              <a:off x="3041" y="1589"/>
              <a:ext cx="1137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1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25232C6-606C-4FB9-9B9A-26DDC864CCE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Detecting signed overflow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The easiest way to detect signed overflow is to look at all the sign bits. 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Overflow occurs only in the two situations above:</a:t>
            </a:r>
          </a:p>
          <a:p>
            <a:pPr lvl="1"/>
            <a:r>
              <a:rPr lang="en-US" altLang="ko-KR" sz="2000" dirty="0">
                <a:ea typeface="굴림" charset="-127"/>
              </a:rPr>
              <a:t>If you add two </a:t>
            </a:r>
            <a:r>
              <a:rPr lang="en-US" altLang="ko-KR" sz="2000" i="1" dirty="0">
                <a:ea typeface="굴림" charset="-127"/>
              </a:rPr>
              <a:t>positive</a:t>
            </a:r>
            <a:r>
              <a:rPr lang="en-US" altLang="ko-KR" sz="2000" dirty="0">
                <a:ea typeface="굴림" charset="-127"/>
              </a:rPr>
              <a:t> numbers and get a </a:t>
            </a:r>
            <a:r>
              <a:rPr lang="en-US" altLang="ko-KR" sz="2000" i="1" dirty="0">
                <a:ea typeface="굴림" charset="-127"/>
              </a:rPr>
              <a:t>negative</a:t>
            </a:r>
            <a:r>
              <a:rPr lang="en-US" altLang="ko-KR" sz="2000" dirty="0">
                <a:ea typeface="굴림" charset="-127"/>
              </a:rPr>
              <a:t> result.</a:t>
            </a:r>
          </a:p>
          <a:p>
            <a:pPr lvl="1"/>
            <a:r>
              <a:rPr lang="en-US" altLang="ko-KR" sz="2000" dirty="0">
                <a:ea typeface="굴림" charset="-127"/>
              </a:rPr>
              <a:t>If you add two </a:t>
            </a:r>
            <a:r>
              <a:rPr lang="en-US" altLang="ko-KR" sz="2000" i="1" dirty="0">
                <a:ea typeface="굴림" charset="-127"/>
              </a:rPr>
              <a:t>negative</a:t>
            </a:r>
            <a:r>
              <a:rPr lang="en-US" altLang="ko-KR" sz="2000" dirty="0">
                <a:ea typeface="굴림" charset="-127"/>
              </a:rPr>
              <a:t> numbers and get a </a:t>
            </a:r>
            <a:r>
              <a:rPr lang="en-US" altLang="ko-KR" sz="2000" i="1" dirty="0">
                <a:ea typeface="굴림" charset="-127"/>
              </a:rPr>
              <a:t>positive</a:t>
            </a:r>
            <a:r>
              <a:rPr lang="en-US" altLang="ko-KR" sz="2000" dirty="0">
                <a:ea typeface="굴림" charset="-127"/>
              </a:rPr>
              <a:t> result.</a:t>
            </a:r>
          </a:p>
          <a:p>
            <a:r>
              <a:rPr lang="en-US" altLang="ko-KR" sz="2400" dirty="0">
                <a:ea typeface="굴림" charset="-127"/>
              </a:rPr>
              <a:t>Overflow cannot occur if you add a positive number to a negative number. Do you see why?</a:t>
            </a:r>
          </a:p>
          <a:p>
            <a:r>
              <a:rPr lang="en-US" altLang="ko-KR" sz="2400" dirty="0">
                <a:ea typeface="굴림" charset="-127"/>
              </a:rPr>
              <a:t>How to detect an overflow?</a:t>
            </a:r>
          </a:p>
          <a:p>
            <a:pPr lvl="1"/>
            <a:r>
              <a:rPr lang="en-US" altLang="ko-KR" sz="2000" dirty="0">
                <a:ea typeface="굴림" charset="-127"/>
              </a:rPr>
              <a:t>Observing the carry-in and the carry-out of the sign bit position </a:t>
            </a:r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2209800" y="2025402"/>
            <a:ext cx="2057400" cy="971550"/>
            <a:chOff x="1392" y="1200"/>
            <a:chExt cx="1296" cy="612"/>
          </a:xfrm>
        </p:grpSpPr>
        <p:sp>
          <p:nvSpPr>
            <p:cNvPr id="334853" name="Text Box 5"/>
            <p:cNvSpPr txBox="1">
              <a:spLocks noChangeArrowheads="1"/>
            </p:cNvSpPr>
            <p:nvPr/>
          </p:nvSpPr>
          <p:spPr bwMode="auto">
            <a:xfrm>
              <a:off x="1392" y="1200"/>
              <a:ext cx="1296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0	1	0	0		(+4)	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+		0	1	0	1		(+5)</a:t>
              </a:r>
            </a:p>
            <a:p>
              <a:pPr eaLnBrk="0" latinLnBrk="0" hangingPunct="0">
                <a:spcBef>
                  <a:spcPct val="2000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	0	1	0	0	1		(-7)</a:t>
              </a:r>
            </a:p>
          </p:txBody>
        </p:sp>
        <p:sp>
          <p:nvSpPr>
            <p:cNvPr id="334854" name="Line 6"/>
            <p:cNvSpPr>
              <a:spLocks noChangeShapeType="1"/>
            </p:cNvSpPr>
            <p:nvPr/>
          </p:nvSpPr>
          <p:spPr bwMode="auto">
            <a:xfrm flipV="1">
              <a:off x="1407" y="1590"/>
              <a:ext cx="1114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4855" name="Group 7"/>
          <p:cNvGrpSpPr>
            <a:grpSpLocks/>
          </p:cNvGrpSpPr>
          <p:nvPr/>
        </p:nvGrpSpPr>
        <p:grpSpPr bwMode="auto">
          <a:xfrm>
            <a:off x="4876800" y="2025402"/>
            <a:ext cx="2362200" cy="971550"/>
            <a:chOff x="3024" y="1200"/>
            <a:chExt cx="1488" cy="612"/>
          </a:xfrm>
        </p:grpSpPr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3024" y="1200"/>
              <a:ext cx="14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1	1	0	0		(-4)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+		1	0	1	1		(-5)</a:t>
              </a:r>
            </a:p>
            <a:p>
              <a:pPr eaLnBrk="0" latinLnBrk="0" hangingPunct="0">
                <a:spcBef>
                  <a:spcPct val="2000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	1	0	1	1	1		(+7)</a:t>
              </a:r>
            </a:p>
          </p:txBody>
        </p:sp>
        <p:sp>
          <p:nvSpPr>
            <p:cNvPr id="334857" name="Line 9"/>
            <p:cNvSpPr>
              <a:spLocks noChangeShapeType="1"/>
            </p:cNvSpPr>
            <p:nvPr/>
          </p:nvSpPr>
          <p:spPr bwMode="auto">
            <a:xfrm flipV="1">
              <a:off x="3041" y="1589"/>
              <a:ext cx="1137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4858" name="AutoShape 10"/>
          <p:cNvSpPr>
            <a:spLocks noChangeArrowheads="1"/>
          </p:cNvSpPr>
          <p:nvPr/>
        </p:nvSpPr>
        <p:spPr bwMode="auto">
          <a:xfrm>
            <a:off x="2565400" y="2025402"/>
            <a:ext cx="185738" cy="9144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9" name="AutoShape 11"/>
          <p:cNvSpPr>
            <a:spLocks noChangeArrowheads="1"/>
          </p:cNvSpPr>
          <p:nvPr/>
        </p:nvSpPr>
        <p:spPr bwMode="auto">
          <a:xfrm>
            <a:off x="5216525" y="2047627"/>
            <a:ext cx="203200" cy="9144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5A7189B-6A8B-41B1-8F11-1BC2CD2A3E4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 extension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In everyday life, decimal numbers are assumed to have an infinite number of 0s in front of them. This helps in </a:t>
            </a:r>
            <a:r>
              <a:rPr lang="en-US" altLang="ko-KR" sz="2000" dirty="0">
                <a:latin typeface="Comic Sans MS"/>
                <a:ea typeface="굴림" charset="-127"/>
              </a:rPr>
              <a:t>“</a:t>
            </a:r>
            <a:r>
              <a:rPr lang="en-US" altLang="ko-KR" sz="2000" dirty="0">
                <a:ea typeface="굴림" charset="-127"/>
              </a:rPr>
              <a:t>lining up</a:t>
            </a:r>
            <a:r>
              <a:rPr lang="en-US" altLang="ko-KR" sz="2000" dirty="0">
                <a:latin typeface="Comic Sans MS"/>
                <a:ea typeface="굴림" charset="-127"/>
              </a:rPr>
              <a:t>”</a:t>
            </a:r>
            <a:r>
              <a:rPr lang="en-US" altLang="ko-KR" sz="2000" dirty="0">
                <a:ea typeface="굴림" charset="-127"/>
              </a:rPr>
              <a:t> numbers.</a:t>
            </a:r>
          </a:p>
          <a:p>
            <a:pPr marL="342900" indent="-342900"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To subtract 231 and 3, for instance, you can imagine:</a:t>
            </a:r>
          </a:p>
          <a:p>
            <a:pPr marL="342900" indent="-342900">
              <a:lnSpc>
                <a:spcPts val="600"/>
              </a:lnSpc>
              <a:spcBef>
                <a:spcPct val="50000"/>
              </a:spcBef>
              <a:buFont typeface="Wingdings" pitchFamily="2" charset="2"/>
              <a:buNone/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			231</a:t>
            </a:r>
          </a:p>
          <a:p>
            <a:pPr marL="342900" indent="-342900">
              <a:lnSpc>
                <a:spcPts val="600"/>
              </a:lnSpc>
              <a:buFont typeface="Wingdings" pitchFamily="2" charset="2"/>
              <a:buNone/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		-	003</a:t>
            </a:r>
          </a:p>
          <a:p>
            <a:pPr marL="342900" indent="-342900">
              <a:lnSpc>
                <a:spcPts val="600"/>
              </a:lnSpc>
              <a:spcAft>
                <a:spcPct val="30000"/>
              </a:spcAft>
              <a:buFont typeface="Wingdings" pitchFamily="2" charset="2"/>
              <a:buNone/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			228</a:t>
            </a:r>
          </a:p>
          <a:p>
            <a:pPr marL="342900" indent="-342900"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You need to be careful in extending signed binary numbers, because the leftmost bit is the </a:t>
            </a:r>
            <a:r>
              <a:rPr lang="en-US" altLang="ko-KR" sz="2000" i="1" dirty="0">
                <a:ea typeface="굴림" charset="-127"/>
              </a:rPr>
              <a:t>sign</a:t>
            </a:r>
            <a:r>
              <a:rPr lang="en-US" altLang="ko-KR" sz="2000" dirty="0">
                <a:ea typeface="굴림" charset="-127"/>
              </a:rPr>
              <a:t> and not part of the magnitude.</a:t>
            </a:r>
          </a:p>
          <a:p>
            <a:pPr marL="342900" indent="-342900"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If you just add 0s in front, you might accidentally change a negative number into a positive one!</a:t>
            </a:r>
          </a:p>
          <a:p>
            <a:pPr marL="342900" indent="-342900"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For example, going from 4-bit to 8-bit numbers:</a:t>
            </a:r>
          </a:p>
          <a:p>
            <a:pPr marL="742950" lvl="1" indent="-285750">
              <a:tabLst>
                <a:tab pos="3546475" algn="l"/>
                <a:tab pos="3776663" algn="l"/>
              </a:tabLst>
            </a:pPr>
            <a:r>
              <a:rPr lang="en-US" altLang="ko-KR" sz="1800" dirty="0">
                <a:solidFill>
                  <a:srgbClr val="3333FF"/>
                </a:solidFill>
                <a:ea typeface="굴림" charset="-127"/>
              </a:rPr>
              <a:t>0</a:t>
            </a:r>
            <a:r>
              <a:rPr lang="en-US" altLang="ko-KR" sz="1800" dirty="0">
                <a:ea typeface="굴림" charset="-127"/>
              </a:rPr>
              <a:t>101 (+5) should become 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</a:rPr>
              <a:t>0000 0</a:t>
            </a:r>
            <a:r>
              <a:rPr lang="en-US" altLang="ko-KR" sz="1800" dirty="0">
                <a:ea typeface="굴림" charset="-127"/>
              </a:rPr>
              <a:t>101 (+5).</a:t>
            </a:r>
          </a:p>
          <a:p>
            <a:pPr marL="742950" lvl="1" indent="-285750">
              <a:tabLst>
                <a:tab pos="3546475" algn="l"/>
                <a:tab pos="3776663" algn="l"/>
              </a:tabLst>
            </a:pPr>
            <a:r>
              <a:rPr lang="en-US" altLang="ko-KR" sz="1800" dirty="0">
                <a:ea typeface="굴림" charset="-127"/>
              </a:rPr>
              <a:t>But 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1800" dirty="0">
                <a:ea typeface="굴림" charset="-127"/>
              </a:rPr>
              <a:t>100 (-4) should become 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</a:rPr>
              <a:t>1111 1</a:t>
            </a:r>
            <a:r>
              <a:rPr lang="en-US" altLang="ko-KR" sz="1800" dirty="0">
                <a:ea typeface="굴림" charset="-127"/>
              </a:rPr>
              <a:t>100 (-4).</a:t>
            </a:r>
          </a:p>
          <a:p>
            <a:pPr marL="342900" indent="-342900">
              <a:tabLst>
                <a:tab pos="3546475" algn="l"/>
                <a:tab pos="3776663" algn="l"/>
              </a:tabLst>
            </a:pPr>
            <a:r>
              <a:rPr lang="en-US" altLang="ko-KR" sz="2000" dirty="0">
                <a:ea typeface="굴림" charset="-127"/>
              </a:rPr>
              <a:t>The proper way to extend a signed binary number is to replicate the sign bit, so the sign is preserved.</a:t>
            </a:r>
          </a:p>
        </p:txBody>
      </p:sp>
      <p:sp>
        <p:nvSpPr>
          <p:cNvPr id="335876" name="Line 4"/>
          <p:cNvSpPr>
            <a:spLocks noChangeShapeType="1"/>
          </p:cNvSpPr>
          <p:nvPr/>
        </p:nvSpPr>
        <p:spPr bwMode="auto">
          <a:xfrm>
            <a:off x="3962400" y="2564904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Subtraction summary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A good representation for negative numbers makes subtraction hardware much easier to design.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Two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complement is used most often (although signed magnitude shows up sometimes, such as in floating-point systems, which we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ll discuss on Wednesday).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Using two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complement, we can build a </a:t>
            </a:r>
            <a:r>
              <a:rPr lang="en-US" altLang="ko-KR" sz="2000" dirty="0" err="1">
                <a:ea typeface="굴림" charset="-127"/>
              </a:rPr>
              <a:t>subtractor</a:t>
            </a:r>
            <a:r>
              <a:rPr lang="en-US" altLang="ko-KR" sz="2000" dirty="0">
                <a:ea typeface="굴림" charset="-127"/>
              </a:rPr>
              <a:t> with minor changes to the adder from last week.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can also make a single circuit which can both add and subtract.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Overflow is still a problem, but signed overflow is very different from the unsigned overflow we mentioned last time.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Sign extension is needed to properly </a:t>
            </a:r>
            <a:r>
              <a:rPr lang="en-US" altLang="ko-KR" sz="2400" dirty="0">
                <a:latin typeface="Comic Sans MS"/>
                <a:ea typeface="굴림" charset="-127"/>
              </a:rPr>
              <a:t>“</a:t>
            </a:r>
            <a:r>
              <a:rPr lang="en-US" altLang="ko-KR" sz="2400" dirty="0">
                <a:ea typeface="굴림" charset="-127"/>
              </a:rPr>
              <a:t>lengthen</a:t>
            </a:r>
            <a:r>
              <a:rPr lang="en-US" altLang="ko-KR" sz="2400" dirty="0">
                <a:latin typeface="Comic Sans MS"/>
                <a:ea typeface="굴림" charset="-127"/>
              </a:rPr>
              <a:t>”</a:t>
            </a:r>
            <a:r>
              <a:rPr lang="en-US" altLang="ko-KR" sz="2400" dirty="0">
                <a:ea typeface="굴림" charset="-127"/>
              </a:rPr>
              <a:t> negative numbers.</a:t>
            </a:r>
          </a:p>
          <a:p>
            <a:pPr lvl="1"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Tomorrow we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ll use most of the ideas we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ve seen so far to build an ALU </a:t>
            </a:r>
            <a:r>
              <a:rPr lang="en-US" altLang="ko-KR" sz="2400" dirty="0">
                <a:latin typeface="Comic Sans MS"/>
                <a:ea typeface="굴림" charset="-127"/>
              </a:rPr>
              <a:t>–</a:t>
            </a:r>
            <a:r>
              <a:rPr lang="en-US" altLang="ko-KR" sz="2400" dirty="0">
                <a:ea typeface="굴림" charset="-127"/>
              </a:rPr>
              <a:t> an important part of a processor.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DE93704-C7C4-49F0-8F7E-060473C3E215}" type="slidenum">
              <a:rPr lang="en-US" altLang="ko-KR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6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7556C60-5798-417C-BFC5-752F446AB6B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Subtraction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pPr marL="0" indent="0">
              <a:buNone/>
            </a:pPr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The arithmetic we did so far was limited to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unsigned</a:t>
            </a:r>
            <a:r>
              <a:rPr lang="en-US" altLang="ko-KR" sz="2400" dirty="0">
                <a:ea typeface="굴림" charset="-127"/>
              </a:rPr>
              <a:t> (positive) integers.</a:t>
            </a:r>
          </a:p>
          <a:p>
            <a:r>
              <a:rPr lang="en-US" altLang="ko-KR" sz="2400" dirty="0">
                <a:ea typeface="굴림" charset="-127"/>
              </a:rPr>
              <a:t>We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ll consider negative numbers and subtraction.</a:t>
            </a:r>
          </a:p>
          <a:p>
            <a:pPr lvl="1"/>
            <a:r>
              <a:rPr lang="en-US" altLang="ko-KR" sz="2000" dirty="0">
                <a:ea typeface="굴림" charset="-127"/>
              </a:rPr>
              <a:t>With negative numbers, we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ll be able to do subtraction using the adders we made last time, because A - B = A + (-B).</a:t>
            </a:r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3200400" y="1273175"/>
          <a:ext cx="276701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3" imgW="4671000" imgH="4283640" progId="MS_ClipArt_Gallery.2">
                  <p:embed/>
                </p:oleObj>
              </mc:Choice>
              <mc:Fallback>
                <p:oleObj name="Clip" r:id="rId3" imgW="4671000" imgH="4283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73175"/>
                        <a:ext cx="2767013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782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4C123A6-AA53-4DD2-8A27-CD0C6EA107C4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Decimal Adder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Some digital systems represent decimal numbers in binary coded form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ea typeface="굴림" charset="-127"/>
                <a:sym typeface="Wingdings" pitchFamily="2" charset="2"/>
              </a:rPr>
              <a:t>	 use BCD code</a:t>
            </a:r>
          </a:p>
          <a:p>
            <a:r>
              <a:rPr lang="en-US" altLang="ko-KR">
                <a:ea typeface="굴림" charset="-127"/>
              </a:rPr>
              <a:t>Inputs and Outputs</a:t>
            </a:r>
          </a:p>
          <a:p>
            <a:pPr lvl="1"/>
            <a:r>
              <a:rPr lang="en-US" altLang="ko-KR">
                <a:ea typeface="굴림" charset="-127"/>
              </a:rPr>
              <a:t>Input: two 4-bit BCD number and 1 carry-in</a:t>
            </a:r>
          </a:p>
          <a:p>
            <a:pPr lvl="1"/>
            <a:r>
              <a:rPr lang="en-US" altLang="ko-KR">
                <a:ea typeface="굴림" charset="-127"/>
              </a:rPr>
              <a:t>Output: 1 BCD number and 1 carry-out</a:t>
            </a:r>
          </a:p>
          <a:p>
            <a:pPr lvl="1"/>
            <a:r>
              <a:rPr lang="en-US" altLang="ko-KR">
                <a:ea typeface="굴림" charset="-127"/>
              </a:rPr>
              <a:t>Intermediate output:</a:t>
            </a:r>
            <a:r>
              <a:rPr lang="en-US" altLang="ko-KR">
                <a:ea typeface="굴림" charset="-127"/>
                <a:sym typeface="Wingdings" pitchFamily="2" charset="2"/>
              </a:rPr>
              <a:t> 5-bit binary output</a:t>
            </a:r>
          </a:p>
          <a:p>
            <a:pPr lvl="2"/>
            <a:r>
              <a:rPr lang="en-US" altLang="ko-KR">
                <a:ea typeface="굴림" charset="-127"/>
              </a:rPr>
              <a:t>Needs to convert binary code to BCD code</a:t>
            </a:r>
          </a:p>
          <a:p>
            <a:pPr lvl="2"/>
            <a:r>
              <a:rPr lang="en-US" altLang="ko-KR">
                <a:ea typeface="굴림" charset="-127"/>
              </a:rPr>
              <a:t>Max number of output = 9 + 9 + 1 = 19</a:t>
            </a:r>
          </a:p>
          <a:p>
            <a:endParaRPr lang="en-US" altLang="ko-KR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1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962A642-377A-4866-AD85-3D5069B19815}" type="slidenum">
              <a:rPr lang="en-US" altLang="ko-KR"/>
              <a:pPr/>
              <a:t>21</a:t>
            </a:fld>
            <a:endParaRPr lang="en-US" altLang="ko-KR"/>
          </a:p>
        </p:txBody>
      </p:sp>
      <p:pic>
        <p:nvPicPr>
          <p:cNvPr id="338946" name="Picture 2" descr="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8788"/>
            <a:ext cx="7924800" cy="59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04025" y="0"/>
            <a:ext cx="2339975" cy="2873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 </a:t>
            </a:r>
            <a:fld id="{3067C937-3FFF-4F1D-8301-09F635F6B2E1}" type="slidenum">
              <a:rPr lang="en-US" altLang="ko-KR"/>
              <a:pPr/>
              <a:t>22</a:t>
            </a:fld>
            <a:endParaRPr lang="en-US" altLang="ko-KR"/>
          </a:p>
        </p:txBody>
      </p:sp>
      <p:pic>
        <p:nvPicPr>
          <p:cNvPr id="339970" name="Picture 2" descr="bcd_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6363"/>
            <a:ext cx="5486400" cy="53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Block Diagram of BCD Adder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Sum of BCD adder</a:t>
            </a:r>
          </a:p>
          <a:p>
            <a:pPr lvl="1"/>
            <a:r>
              <a:rPr lang="en-US" altLang="ko-KR" sz="2000" dirty="0">
                <a:ea typeface="굴림" charset="-127"/>
              </a:rPr>
              <a:t>10~19</a:t>
            </a:r>
          </a:p>
          <a:p>
            <a:pPr lvl="2"/>
            <a:r>
              <a:rPr lang="en-US" altLang="ko-KR" sz="1800" dirty="0">
                <a:ea typeface="굴림" charset="-127"/>
              </a:rPr>
              <a:t>Needs to adjust sum</a:t>
            </a:r>
          </a:p>
          <a:p>
            <a:pPr lvl="2"/>
            <a:r>
              <a:rPr lang="en-US" altLang="ko-KR" sz="1800" dirty="0">
                <a:ea typeface="굴림" charset="-127"/>
              </a:rPr>
              <a:t>Carry-out</a:t>
            </a:r>
          </a:p>
          <a:p>
            <a:pPr lvl="2"/>
            <a:endParaRPr lang="en-US" altLang="ko-KR" sz="1800" dirty="0">
              <a:ea typeface="굴림" charset="-127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685800" y="4114800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C = K + Z</a:t>
            </a:r>
            <a:r>
              <a:rPr lang="en-US" altLang="ko-KR" baseline="-25000">
                <a:latin typeface="Comic Sans MS" pitchFamily="66" charset="0"/>
              </a:rPr>
              <a:t>8 </a:t>
            </a:r>
            <a:r>
              <a:rPr lang="en-US" altLang="ko-KR">
                <a:latin typeface="Comic Sans MS" pitchFamily="66" charset="0"/>
              </a:rPr>
              <a:t>Z</a:t>
            </a:r>
            <a:r>
              <a:rPr lang="en-US" altLang="ko-KR" baseline="-25000">
                <a:latin typeface="Comic Sans MS" pitchFamily="66" charset="0"/>
              </a:rPr>
              <a:t>4</a:t>
            </a:r>
            <a:r>
              <a:rPr lang="en-US" altLang="ko-KR">
                <a:latin typeface="Comic Sans MS" pitchFamily="66" charset="0"/>
              </a:rPr>
              <a:t> + Z</a:t>
            </a:r>
            <a:r>
              <a:rPr lang="en-US" altLang="ko-KR" baseline="-25000">
                <a:latin typeface="Comic Sans MS" pitchFamily="66" charset="0"/>
              </a:rPr>
              <a:t>8 </a:t>
            </a:r>
            <a:r>
              <a:rPr lang="en-US" altLang="ko-KR">
                <a:latin typeface="Comic Sans MS" pitchFamily="66" charset="0"/>
              </a:rPr>
              <a:t>Z</a:t>
            </a:r>
            <a:r>
              <a:rPr lang="en-US" altLang="ko-KR" baseline="-25000">
                <a:latin typeface="Comic Sans MS" pitchFamily="66" charset="0"/>
              </a:rPr>
              <a:t>2</a:t>
            </a:r>
            <a:r>
              <a:rPr lang="en-US" altLang="ko-KR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1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85E2131-28E2-479C-9F6A-90D985144600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Multiplication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Multiplication can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t be that hard!</a:t>
            </a:r>
          </a:p>
          <a:p>
            <a:pPr lvl="1"/>
            <a:r>
              <a:rPr lang="en-US" altLang="ko-KR" sz="2000" dirty="0">
                <a:ea typeface="굴림" charset="-127"/>
              </a:rPr>
              <a:t>It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just repeated addition.</a:t>
            </a:r>
          </a:p>
          <a:p>
            <a:pPr lvl="1"/>
            <a:r>
              <a:rPr lang="en-US" altLang="ko-KR" sz="2000" dirty="0">
                <a:ea typeface="굴림" charset="-127"/>
              </a:rPr>
              <a:t>If we have adders, we can do multiplication also.</a:t>
            </a:r>
          </a:p>
          <a:p>
            <a:r>
              <a:rPr lang="en-US" altLang="ko-KR" sz="2400" dirty="0">
                <a:ea typeface="굴림" charset="-127"/>
              </a:rPr>
              <a:t>Remember that the AND operation is equivalent to multiplication on two bits:</a:t>
            </a:r>
          </a:p>
        </p:txBody>
      </p:sp>
      <p:graphicFrame>
        <p:nvGraphicFramePr>
          <p:cNvPr id="340996" name="Object 4"/>
          <p:cNvGraphicFramePr>
            <a:graphicFrameLocks/>
          </p:cNvGraphicFramePr>
          <p:nvPr/>
        </p:nvGraphicFramePr>
        <p:xfrm>
          <a:off x="1905000" y="3457575"/>
          <a:ext cx="15668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3" imgW="1580400" imgH="1938600" progId="Word.Document.8">
                  <p:embed/>
                </p:oleObj>
              </mc:Choice>
              <mc:Fallback>
                <p:oleObj name="Document" r:id="rId3" imgW="1580400" imgH="1938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57575"/>
                        <a:ext cx="156686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7" name="Object 5"/>
          <p:cNvGraphicFramePr>
            <a:graphicFrameLocks/>
          </p:cNvGraphicFramePr>
          <p:nvPr/>
        </p:nvGraphicFramePr>
        <p:xfrm>
          <a:off x="5486400" y="3457575"/>
          <a:ext cx="15668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5" imgW="1580400" imgH="1938600" progId="Word.Document.8">
                  <p:embed/>
                </p:oleObj>
              </mc:Choice>
              <mc:Fallback>
                <p:oleObj name="Document" r:id="rId5" imgW="1580400" imgH="1938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457575"/>
                        <a:ext cx="156686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1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2C5A0C5-FCBF-4640-9363-1EF5EAF3F46E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Binary multiplication example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r>
              <a:rPr lang="en-US" altLang="ko-KR" sz="2000" dirty="0">
                <a:ea typeface="굴림" charset="-127"/>
              </a:rPr>
              <a:t>Since we always multiply by either 0 or 1, the 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partial products</a:t>
            </a:r>
            <a:r>
              <a:rPr lang="en-US" altLang="ko-KR" sz="2000" dirty="0">
                <a:ea typeface="굴림" charset="-127"/>
              </a:rPr>
              <a:t> are always either </a:t>
            </a:r>
            <a:r>
              <a:rPr lang="en-US" altLang="ko-KR" sz="2000" dirty="0">
                <a:solidFill>
                  <a:srgbClr val="FF33CC"/>
                </a:solidFill>
                <a:ea typeface="굴림" charset="-127"/>
              </a:rPr>
              <a:t>0000</a:t>
            </a:r>
            <a:r>
              <a:rPr lang="en-US" altLang="ko-KR" sz="2000" dirty="0">
                <a:ea typeface="굴림" charset="-127"/>
              </a:rPr>
              <a:t> or the multiplicand (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1101</a:t>
            </a:r>
            <a:r>
              <a:rPr lang="en-US" altLang="ko-KR" sz="2000" dirty="0">
                <a:ea typeface="굴림" charset="-127"/>
              </a:rPr>
              <a:t> in this example).</a:t>
            </a:r>
          </a:p>
          <a:p>
            <a:pPr marL="342900" indent="-34290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r>
              <a:rPr lang="en-US" altLang="ko-KR" sz="2000" dirty="0">
                <a:ea typeface="굴림" charset="-127"/>
              </a:rPr>
              <a:t>There are four partial products which are added to form the result.</a:t>
            </a:r>
          </a:p>
          <a:p>
            <a:pPr marL="742950" lvl="1" indent="-28575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r>
              <a:rPr lang="en-US" altLang="ko-KR" sz="1800" dirty="0">
                <a:ea typeface="굴림" charset="-127"/>
              </a:rPr>
              <a:t>We can add them in pairs, using three adders.</a:t>
            </a:r>
          </a:p>
          <a:p>
            <a:pPr marL="742950" lvl="1" indent="-285750">
              <a:lnSpc>
                <a:spcPct val="90000"/>
              </a:lnSpc>
              <a:tabLst>
                <a:tab pos="1371600" algn="l"/>
                <a:tab pos="2857500" algn="l"/>
                <a:tab pos="4343400" algn="l"/>
                <a:tab pos="5829300" algn="l"/>
              </a:tabLst>
            </a:pPr>
            <a:r>
              <a:rPr lang="en-US" altLang="ko-KR" sz="1800" dirty="0">
                <a:ea typeface="굴림" charset="-127"/>
              </a:rPr>
              <a:t>Even though the product has up to 8 bits, we can use 4-bit adders if we </a:t>
            </a:r>
            <a:r>
              <a:rPr lang="en-US" altLang="ko-KR" sz="1800" dirty="0">
                <a:latin typeface="Comic Sans MS"/>
                <a:ea typeface="굴림" charset="-127"/>
              </a:rPr>
              <a:t>“</a:t>
            </a:r>
            <a:r>
              <a:rPr lang="en-US" altLang="ko-KR" sz="1800" dirty="0">
                <a:ea typeface="굴림" charset="-127"/>
              </a:rPr>
              <a:t>stagger</a:t>
            </a:r>
            <a:r>
              <a:rPr lang="en-US" altLang="ko-KR" sz="1800" dirty="0">
                <a:latin typeface="Comic Sans MS"/>
                <a:ea typeface="굴림" charset="-127"/>
              </a:rPr>
              <a:t>”</a:t>
            </a:r>
            <a:r>
              <a:rPr lang="en-US" altLang="ko-KR" sz="1800" dirty="0">
                <a:ea typeface="굴림" charset="-127"/>
              </a:rPr>
              <a:t> them leftwards, like the partial products themselves.</a:t>
            </a:r>
          </a:p>
        </p:txBody>
      </p:sp>
      <p:grpSp>
        <p:nvGrpSpPr>
          <p:cNvPr id="342020" name="Group 4"/>
          <p:cNvGrpSpPr>
            <a:grpSpLocks/>
          </p:cNvGrpSpPr>
          <p:nvPr/>
        </p:nvGrpSpPr>
        <p:grpSpPr bwMode="auto">
          <a:xfrm>
            <a:off x="1295400" y="1352550"/>
            <a:ext cx="6464300" cy="2838450"/>
            <a:chOff x="384" y="1200"/>
            <a:chExt cx="4072" cy="1788"/>
          </a:xfrm>
        </p:grpSpPr>
        <p:sp>
          <p:nvSpPr>
            <p:cNvPr id="342021" name="Text Box 5"/>
            <p:cNvSpPr txBox="1">
              <a:spLocks noChangeArrowheads="1"/>
            </p:cNvSpPr>
            <p:nvPr/>
          </p:nvSpPr>
          <p:spPr bwMode="auto">
            <a:xfrm>
              <a:off x="384" y="1200"/>
              <a:ext cx="4072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latinLnBrk="1"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030288" algn="l"/>
                  <a:tab pos="1604963" algn="l"/>
                  <a:tab pos="2165350" algn="l"/>
                  <a:tab pos="2740025" algn="l"/>
                  <a:tab pos="3314700" algn="l"/>
                  <a:tab pos="388778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 dirty="0">
                  <a:latin typeface="Comic Sans MS" pitchFamily="66" charset="0"/>
                </a:rPr>
                <a:t>				</a:t>
              </a:r>
              <a:r>
                <a:rPr kumimoji="0" lang="en-US" altLang="ko-KR" sz="1800" dirty="0">
                  <a:solidFill>
                    <a:srgbClr val="3333FF"/>
                  </a:solidFill>
                  <a:latin typeface="Comic Sans MS" pitchFamily="66" charset="0"/>
                </a:rPr>
                <a:t>1	1	0	1</a:t>
              </a:r>
              <a:r>
                <a:rPr kumimoji="0" lang="en-US" altLang="ko-KR" sz="1800" dirty="0">
                  <a:latin typeface="Comic Sans MS" pitchFamily="66" charset="0"/>
                </a:rPr>
                <a:t>	Multiplicand</a:t>
              </a:r>
            </a:p>
            <a:p>
              <a:pPr eaLnBrk="0" latinLnBrk="0" hangingPunct="0"/>
              <a:r>
                <a:rPr kumimoji="0" lang="en-US" altLang="ko-KR" sz="1800" dirty="0">
                  <a:latin typeface="Comic Sans MS" pitchFamily="66" charset="0"/>
                </a:rPr>
                <a:t>			x	0	1	1	0	Multiplier</a:t>
              </a:r>
            </a:p>
            <a:p>
              <a:pPr eaLnBrk="0" latinLnBrk="0" hangingPunct="0"/>
              <a:endParaRPr kumimoji="0" lang="en-US" altLang="ko-KR" sz="1800" dirty="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 dirty="0">
                  <a:latin typeface="Comic Sans MS" pitchFamily="66" charset="0"/>
                </a:rPr>
                <a:t>				</a:t>
              </a:r>
              <a:r>
                <a:rPr kumimoji="0" lang="en-US" altLang="ko-KR" sz="1800" dirty="0">
                  <a:solidFill>
                    <a:srgbClr val="FF33CC"/>
                  </a:solidFill>
                  <a:latin typeface="Comic Sans MS" pitchFamily="66" charset="0"/>
                </a:rPr>
                <a:t>0	0	0	0</a:t>
              </a:r>
              <a:r>
                <a:rPr kumimoji="0" lang="en-US" altLang="ko-KR" sz="1800" dirty="0">
                  <a:latin typeface="Comic Sans MS" pitchFamily="66" charset="0"/>
                </a:rPr>
                <a:t>	Partial products</a:t>
              </a:r>
            </a:p>
            <a:p>
              <a:pPr eaLnBrk="0" latinLnBrk="0" hangingPunct="0"/>
              <a:r>
                <a:rPr kumimoji="0" lang="en-US" altLang="ko-KR" sz="1800" dirty="0">
                  <a:latin typeface="Comic Sans MS" pitchFamily="66" charset="0"/>
                </a:rPr>
                <a:t>		</a:t>
              </a:r>
              <a:r>
                <a:rPr kumimoji="0" lang="en-US" altLang="ko-KR" sz="1800" dirty="0">
                  <a:solidFill>
                    <a:srgbClr val="3333FF"/>
                  </a:solidFill>
                  <a:latin typeface="Comic Sans MS" pitchFamily="66" charset="0"/>
                </a:rPr>
                <a:t>	1	1	0	1</a:t>
              </a:r>
            </a:p>
            <a:p>
              <a:pPr eaLnBrk="0" latinLnBrk="0" hangingPunct="0"/>
              <a:r>
                <a:rPr kumimoji="0" lang="en-US" altLang="ko-KR" sz="1800" dirty="0">
                  <a:solidFill>
                    <a:srgbClr val="3333FF"/>
                  </a:solidFill>
                  <a:latin typeface="Comic Sans MS" pitchFamily="66" charset="0"/>
                </a:rPr>
                <a:t>		1	1	0	1</a:t>
              </a:r>
            </a:p>
            <a:p>
              <a:pPr eaLnBrk="0" latinLnBrk="0" hangingPunct="0"/>
              <a:r>
                <a:rPr kumimoji="0" lang="en-US" altLang="ko-KR" sz="1800" dirty="0">
                  <a:latin typeface="Comic Sans MS" pitchFamily="66" charset="0"/>
                </a:rPr>
                <a:t>+	</a:t>
              </a:r>
              <a:r>
                <a:rPr kumimoji="0" lang="en-US" altLang="ko-KR" sz="1800" dirty="0">
                  <a:solidFill>
                    <a:srgbClr val="FF33CC"/>
                  </a:solidFill>
                  <a:latin typeface="Comic Sans MS" pitchFamily="66" charset="0"/>
                </a:rPr>
                <a:t>0	0	0	0</a:t>
              </a:r>
              <a:endParaRPr kumimoji="0" lang="en-US" altLang="ko-KR" sz="1800" dirty="0">
                <a:latin typeface="Comic Sans MS" pitchFamily="66" charset="0"/>
              </a:endParaRPr>
            </a:p>
            <a:p>
              <a:pPr eaLnBrk="0" latinLnBrk="0" hangingPunct="0"/>
              <a:endParaRPr kumimoji="0" lang="en-US" altLang="ko-KR" sz="1800" dirty="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 dirty="0">
                  <a:latin typeface="Comic Sans MS" pitchFamily="66" charset="0"/>
                </a:rPr>
                <a:t>	1	0	0	1	1	1	0	Product</a:t>
              </a:r>
            </a:p>
            <a:p>
              <a:pPr eaLnBrk="0" latinLnBrk="0" hangingPunct="0"/>
              <a:endParaRPr kumimoji="0" lang="en-US" altLang="ko-KR" sz="1800" dirty="0">
                <a:latin typeface="Comic Sans MS" pitchFamily="66" charset="0"/>
              </a:endParaRPr>
            </a:p>
          </p:txBody>
        </p:sp>
        <p:sp>
          <p:nvSpPr>
            <p:cNvPr id="342022" name="Line 6"/>
            <p:cNvSpPr>
              <a:spLocks noChangeShapeType="1"/>
            </p:cNvSpPr>
            <p:nvPr/>
          </p:nvSpPr>
          <p:spPr bwMode="auto">
            <a:xfrm flipH="1">
              <a:off x="1344" y="1656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2023" name="Line 7"/>
            <p:cNvSpPr>
              <a:spLocks noChangeShapeType="1"/>
            </p:cNvSpPr>
            <p:nvPr/>
          </p:nvSpPr>
          <p:spPr bwMode="auto">
            <a:xfrm flipH="1">
              <a:off x="384" y="2529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1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4DBFA26-5554-4925-AF9F-679C092EB0B4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2x2 binary multiplier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341438"/>
            <a:ext cx="4032250" cy="5118100"/>
          </a:xfrm>
        </p:spPr>
        <p:txBody>
          <a:bodyPr/>
          <a:lstStyle/>
          <a:p>
            <a:r>
              <a:rPr lang="en-US" altLang="ko-KR" sz="1800">
                <a:ea typeface="굴림" charset="-127"/>
              </a:rPr>
              <a:t>The AND gates produce the partial products.</a:t>
            </a:r>
          </a:p>
          <a:p>
            <a:r>
              <a:rPr lang="en-US" altLang="ko-KR" sz="1800">
                <a:ea typeface="굴림" charset="-127"/>
              </a:rPr>
              <a:t>For a 2-bit by 2-bit multiplier, we can just use two half adders to sum the partial products. In general, though, we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ll need full adders.</a:t>
            </a:r>
          </a:p>
          <a:p>
            <a:r>
              <a:rPr lang="en-US" altLang="ko-KR" sz="1800">
                <a:ea typeface="굴림" charset="-127"/>
              </a:rPr>
              <a:t>Here C</a:t>
            </a:r>
            <a:r>
              <a:rPr lang="en-US" altLang="ko-KR" sz="1800" baseline="-25000">
                <a:ea typeface="굴림" charset="-127"/>
              </a:rPr>
              <a:t>3</a:t>
            </a:r>
            <a:r>
              <a:rPr lang="en-US" altLang="ko-KR" sz="1800">
                <a:ea typeface="굴림" charset="-127"/>
              </a:rPr>
              <a:t>-C</a:t>
            </a:r>
            <a:r>
              <a:rPr lang="en-US" altLang="ko-KR" sz="1800" baseline="-25000">
                <a:ea typeface="굴림" charset="-127"/>
              </a:rPr>
              <a:t>0</a:t>
            </a:r>
            <a:r>
              <a:rPr lang="en-US" altLang="ko-KR" sz="1800">
                <a:ea typeface="굴림" charset="-127"/>
              </a:rPr>
              <a:t> are the product, not carries!</a:t>
            </a:r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4572000" y="1428750"/>
          <a:ext cx="4067175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Bitmap Image" r:id="rId3" imgW="4067743" imgH="4590476" progId="Paint.Picture">
                  <p:embed/>
                </p:oleObj>
              </mc:Choice>
              <mc:Fallback>
                <p:oleObj name="Bitmap Image" r:id="rId3" imgW="4067743" imgH="45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28750"/>
                        <a:ext cx="4067175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/>
        </p:nvGraphicFramePr>
        <p:xfrm>
          <a:off x="685800" y="4403725"/>
          <a:ext cx="373221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5" imgW="3791520" imgH="2023920" progId="Word.Document.8">
                  <p:embed/>
                </p:oleObj>
              </mc:Choice>
              <mc:Fallback>
                <p:oleObj name="Document" r:id="rId5" imgW="3791520" imgH="2023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03725"/>
                        <a:ext cx="373221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0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6DE43B7-DC79-430C-B3EC-64EAD671A3DE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4x4 multiplier circuit</a:t>
            </a:r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1066800" y="1149350"/>
          <a:ext cx="7259638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Bitmap Image" r:id="rId3" imgW="7485714" imgH="5495238" progId="Paint.Picture">
                  <p:embed/>
                </p:oleObj>
              </mc:Choice>
              <mc:Fallback>
                <p:oleObj name="Bitmap Image" r:id="rId3" imgW="7485714" imgH="54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9350"/>
                        <a:ext cx="7259638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5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6348A9A-FA9C-4522-9F4C-4EEF5506FD34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on multipliers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Notice that this 4-bit multiplier produces an 8-bit result.</a:t>
            </a:r>
          </a:p>
          <a:p>
            <a:pPr lvl="1"/>
            <a:r>
              <a:rPr lang="en-US" altLang="ko-KR" sz="1600">
                <a:ea typeface="굴림" charset="-127"/>
              </a:rPr>
              <a:t>We could just keep all 8 bits.</a:t>
            </a:r>
          </a:p>
          <a:p>
            <a:pPr lvl="1"/>
            <a:r>
              <a:rPr lang="en-US" altLang="ko-KR" sz="1600">
                <a:ea typeface="굴림" charset="-127"/>
              </a:rPr>
              <a:t>Or, if we needed a 4-bit result, we could ignore C4-C7, and consider it an overflow condition if the result is longer than 4 bits.</a:t>
            </a:r>
          </a:p>
          <a:p>
            <a:r>
              <a:rPr lang="en-US" altLang="ko-KR" sz="1800">
                <a:ea typeface="굴림" charset="-127"/>
              </a:rPr>
              <a:t>Multipliers are very complex circuits. </a:t>
            </a:r>
          </a:p>
          <a:p>
            <a:pPr lvl="1"/>
            <a:r>
              <a:rPr lang="en-US" altLang="ko-KR" sz="1600">
                <a:ea typeface="굴림" charset="-127"/>
              </a:rPr>
              <a:t>In general, when multiplying an m-bit number by an n-bit number:</a:t>
            </a:r>
          </a:p>
          <a:p>
            <a:pPr lvl="2"/>
            <a:r>
              <a:rPr lang="en-US" altLang="ko-KR" sz="1400">
                <a:ea typeface="굴림" charset="-127"/>
              </a:rPr>
              <a:t>There are n partial products, one for each bit of the multiplier.</a:t>
            </a:r>
          </a:p>
          <a:p>
            <a:pPr lvl="2"/>
            <a:r>
              <a:rPr lang="en-US" altLang="ko-KR" sz="1400">
                <a:ea typeface="굴림" charset="-127"/>
              </a:rPr>
              <a:t>This requires n-1 adders, each of which can add m bits (the size of the multiplicand).</a:t>
            </a:r>
          </a:p>
          <a:p>
            <a:pPr lvl="1"/>
            <a:r>
              <a:rPr lang="en-US" altLang="ko-KR" sz="1600">
                <a:ea typeface="굴림" charset="-127"/>
              </a:rPr>
              <a:t>The circuit for 32-bit or 64-bit multiplication would be huge!</a:t>
            </a:r>
          </a:p>
        </p:txBody>
      </p:sp>
      <p:graphicFrame>
        <p:nvGraphicFramePr>
          <p:cNvPr id="345092" name="Object 4"/>
          <p:cNvGraphicFramePr>
            <a:graphicFrameLocks noChangeAspect="1"/>
          </p:cNvGraphicFramePr>
          <p:nvPr/>
        </p:nvGraphicFramePr>
        <p:xfrm>
          <a:off x="3649663" y="4064000"/>
          <a:ext cx="1966912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Clip" r:id="rId3" imgW="3498840" imgH="3468960" progId="MS_ClipArt_Gallery.2">
                  <p:embed/>
                </p:oleObj>
              </mc:Choice>
              <mc:Fallback>
                <p:oleObj name="Clip" r:id="rId3" imgW="349884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4064000"/>
                        <a:ext cx="1966912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0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0DC873D-0B95-429E-A4B7-340A426B0140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Multiplication: a special case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2001838" algn="l"/>
                <a:tab pos="4002088" algn="l"/>
              </a:tabLst>
            </a:pPr>
            <a:r>
              <a:rPr lang="en-US" altLang="ko-KR" sz="2000" dirty="0">
                <a:ea typeface="굴림" charset="-127"/>
              </a:rPr>
              <a:t>In decimal, an easy way to multiply by 10 is to shift all the digits to the left, and tack a 0 to the right end.</a:t>
            </a:r>
          </a:p>
          <a:p>
            <a:pPr marL="342900" indent="-342900"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  <a:tabLst>
                <a:tab pos="2001838" algn="l"/>
                <a:tab pos="4002088" algn="l"/>
              </a:tabLst>
            </a:pP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128</a:t>
            </a:r>
            <a:r>
              <a:rPr lang="en-US" altLang="ko-KR" sz="2000" dirty="0">
                <a:ea typeface="굴림" charset="-127"/>
              </a:rPr>
              <a:t> x 10 =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128</a:t>
            </a:r>
            <a:r>
              <a:rPr lang="en-US" altLang="ko-KR" sz="2000" dirty="0">
                <a:ea typeface="굴림" charset="-127"/>
              </a:rPr>
              <a:t>0</a:t>
            </a:r>
          </a:p>
          <a:p>
            <a:pPr marL="342900" indent="-342900">
              <a:tabLst>
                <a:tab pos="2001838" algn="l"/>
                <a:tab pos="4002088" algn="l"/>
              </a:tabLst>
            </a:pPr>
            <a:r>
              <a:rPr lang="en-US" altLang="ko-KR" sz="2000" dirty="0">
                <a:ea typeface="굴림" charset="-127"/>
              </a:rPr>
              <a:t>We can do the same thing in binary. Shifting left is equivalent to multiplying by 2:</a:t>
            </a:r>
          </a:p>
          <a:p>
            <a:pPr marL="342900" indent="-342900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  <a:tabLst>
                <a:tab pos="2001838" algn="l"/>
                <a:tab pos="4002088" algn="l"/>
              </a:tabLst>
            </a:pPr>
            <a:r>
              <a:rPr lang="en-US" altLang="ko-KR" sz="2000" dirty="0">
                <a:ea typeface="굴림" charset="-127"/>
              </a:rPr>
              <a:t>		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11</a:t>
            </a:r>
            <a:r>
              <a:rPr lang="en-US" altLang="ko-KR" sz="2000" dirty="0">
                <a:ea typeface="굴림" charset="-127"/>
              </a:rPr>
              <a:t> x 10 =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11</a:t>
            </a:r>
            <a:r>
              <a:rPr lang="en-US" altLang="ko-KR" sz="2000" dirty="0">
                <a:ea typeface="굴림" charset="-127"/>
              </a:rPr>
              <a:t>0	(in decimal, 3 x 2 = 6)</a:t>
            </a:r>
          </a:p>
          <a:p>
            <a:pPr marL="342900" indent="-342900">
              <a:tabLst>
                <a:tab pos="2001838" algn="l"/>
                <a:tab pos="4002088" algn="l"/>
              </a:tabLst>
            </a:pPr>
            <a:r>
              <a:rPr lang="en-US" altLang="ko-KR" sz="2000" dirty="0">
                <a:ea typeface="굴림" charset="-127"/>
              </a:rPr>
              <a:t>Shifting left twice is equivalent to multiplying by 4:</a:t>
            </a:r>
          </a:p>
          <a:p>
            <a:pPr marL="342900" indent="-342900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  <a:tabLst>
                <a:tab pos="2001838" algn="l"/>
                <a:tab pos="4002088" algn="l"/>
              </a:tabLst>
            </a:pPr>
            <a:r>
              <a:rPr lang="en-US" altLang="ko-KR" sz="2000" dirty="0">
                <a:ea typeface="굴림" charset="-127"/>
              </a:rPr>
              <a:t>		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11</a:t>
            </a:r>
            <a:r>
              <a:rPr lang="en-US" altLang="ko-KR" sz="2000" dirty="0">
                <a:ea typeface="굴림" charset="-127"/>
              </a:rPr>
              <a:t> x 100 =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11</a:t>
            </a:r>
            <a:r>
              <a:rPr lang="en-US" altLang="ko-KR" sz="2000" dirty="0">
                <a:ea typeface="굴림" charset="-127"/>
              </a:rPr>
              <a:t>00	(in decimal, 3 x 4 = 12)</a:t>
            </a:r>
          </a:p>
          <a:p>
            <a:pPr marL="342900" indent="-342900">
              <a:tabLst>
                <a:tab pos="2001838" algn="l"/>
                <a:tab pos="4002088" algn="l"/>
              </a:tabLst>
            </a:pPr>
            <a:r>
              <a:rPr lang="en-US" altLang="ko-KR" sz="2000" dirty="0">
                <a:ea typeface="굴림" charset="-127"/>
              </a:rPr>
              <a:t>As an aside, shifting to the </a:t>
            </a:r>
            <a:r>
              <a:rPr lang="en-US" altLang="ko-KR" sz="2000" i="1" dirty="0">
                <a:ea typeface="굴림" charset="-127"/>
              </a:rPr>
              <a:t>right</a:t>
            </a:r>
            <a:r>
              <a:rPr lang="en-US" altLang="ko-KR" sz="2000" dirty="0">
                <a:ea typeface="굴림" charset="-127"/>
              </a:rPr>
              <a:t> is equivalent to </a:t>
            </a:r>
            <a:r>
              <a:rPr lang="en-US" altLang="ko-KR" sz="2000" i="1" dirty="0">
                <a:ea typeface="굴림" charset="-127"/>
              </a:rPr>
              <a:t>dividing</a:t>
            </a:r>
            <a:r>
              <a:rPr lang="en-US" altLang="ko-KR" sz="2000" dirty="0">
                <a:ea typeface="굴림" charset="-127"/>
              </a:rPr>
              <a:t> by 2.</a:t>
            </a:r>
          </a:p>
          <a:p>
            <a:pPr marL="342900" indent="-342900"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  <a:tabLst>
                <a:tab pos="2001838" algn="l"/>
                <a:tab pos="4002088" algn="l"/>
              </a:tabLst>
            </a:pP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110</a:t>
            </a:r>
            <a:r>
              <a:rPr lang="en-US" altLang="ko-KR" sz="2000" dirty="0">
                <a:ea typeface="굴림" charset="-127"/>
              </a:rPr>
              <a:t> ÷ 10 =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11</a:t>
            </a:r>
            <a:r>
              <a:rPr lang="en-US" altLang="ko-KR" sz="2000" dirty="0">
                <a:ea typeface="굴림" charset="-127"/>
              </a:rPr>
              <a:t>	(in decimal, 6 ÷ 2 = 3)</a:t>
            </a:r>
          </a:p>
          <a:p>
            <a:pPr marL="342900" indent="-342900">
              <a:buFont typeface="Wingdings" pitchFamily="2" charset="2"/>
              <a:buNone/>
              <a:tabLst>
                <a:tab pos="2001838" algn="l"/>
                <a:tab pos="4002088" algn="l"/>
              </a:tabLst>
            </a:pPr>
            <a:endParaRPr lang="en-US" altLang="ko-KR" sz="20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C6AD0FA-486D-4F32-8CED-C9240BE873E5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Addition and multiplication summary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Adder and multiplier circuits mimic human algorithms for addition and multiplication.</a:t>
            </a:r>
          </a:p>
          <a:p>
            <a:r>
              <a:rPr lang="en-US" altLang="ko-KR" sz="2400" dirty="0">
                <a:ea typeface="굴림" charset="-127"/>
              </a:rPr>
              <a:t>Adders and multipliers are built hierarchically.</a:t>
            </a:r>
          </a:p>
          <a:p>
            <a:pPr lvl="1"/>
            <a:r>
              <a:rPr lang="en-US" altLang="ko-KR" sz="2000" dirty="0">
                <a:ea typeface="굴림" charset="-127"/>
              </a:rPr>
              <a:t>We start with half adders or full adders and work our way up.</a:t>
            </a:r>
          </a:p>
          <a:p>
            <a:pPr lvl="1"/>
            <a:r>
              <a:rPr lang="en-US" altLang="ko-KR" sz="2000" dirty="0">
                <a:ea typeface="굴림" charset="-127"/>
              </a:rPr>
              <a:t>Building these functions from scratch with truth tables and K-maps would be pretty difficult.</a:t>
            </a:r>
          </a:p>
          <a:p>
            <a:r>
              <a:rPr lang="en-US" altLang="ko-KR" sz="2400" dirty="0">
                <a:ea typeface="굴림" charset="-127"/>
              </a:rPr>
              <a:t>The arithmetic circuits impose a limit on the number of bits that can be added.  Exceeding this limit results in overflow.</a:t>
            </a:r>
          </a:p>
          <a:p>
            <a:r>
              <a:rPr lang="en-US" altLang="ko-KR" sz="2400" dirty="0">
                <a:ea typeface="굴림" charset="-127"/>
              </a:rPr>
              <a:t>There is a tradeoff between simple but slow circuits (ripple carry adders) and complex but fast circuits (carry </a:t>
            </a:r>
            <a:r>
              <a:rPr lang="en-US" altLang="ko-KR" sz="2400" dirty="0" err="1">
                <a:ea typeface="굴림" charset="-127"/>
              </a:rPr>
              <a:t>lookahead</a:t>
            </a:r>
            <a:r>
              <a:rPr lang="en-US" altLang="ko-KR" sz="2400" dirty="0">
                <a:ea typeface="굴림" charset="-127"/>
              </a:rPr>
              <a:t> adders).</a:t>
            </a:r>
          </a:p>
          <a:p>
            <a:r>
              <a:rPr lang="en-US" altLang="ko-KR" sz="2400" dirty="0">
                <a:ea typeface="굴림" charset="-127"/>
              </a:rPr>
              <a:t>Multiplication and division by powers of 2 can be handled with simple shifting.</a:t>
            </a:r>
          </a:p>
        </p:txBody>
      </p:sp>
    </p:spTree>
    <p:extLst>
      <p:ext uri="{BB962C8B-B14F-4D97-AF65-F5344CB8AC3E}">
        <p14:creationId xmlns:p14="http://schemas.microsoft.com/office/powerpoint/2010/main" val="14089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One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s complement representation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A different approach,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one</a:t>
            </a:r>
            <a:r>
              <a:rPr lang="en-US" altLang="ko-KR" sz="2400" dirty="0">
                <a:solidFill>
                  <a:srgbClr val="FF0033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s complement</a:t>
            </a:r>
            <a:r>
              <a:rPr lang="en-US" altLang="ko-KR" sz="2400" dirty="0">
                <a:ea typeface="굴림" charset="-127"/>
              </a:rPr>
              <a:t>, negates numbers by complementing each bit of the number.</a:t>
            </a:r>
          </a:p>
          <a:p>
            <a:r>
              <a:rPr lang="en-US" altLang="ko-KR" sz="2400" dirty="0">
                <a:ea typeface="굴림" charset="-127"/>
              </a:rPr>
              <a:t>We keep the sign bits: 0 for positive numbers, and 1 for negative. The sign bit is complemented along with the rest of the bits.</a:t>
            </a:r>
          </a:p>
          <a:p>
            <a:r>
              <a:rPr lang="en-US" altLang="ko-KR" sz="2400" dirty="0">
                <a:ea typeface="굴림" charset="-127"/>
              </a:rPr>
              <a:t>Examples: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766050A-97B6-428F-895C-4E9461A37D9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219200" y="3770784"/>
            <a:ext cx="6781800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1101</a:t>
            </a:r>
            <a:r>
              <a:rPr kumimoji="0" lang="en-US" altLang="ko-KR" sz="1800" baseline="-25000">
                <a:latin typeface="Comic Sans MS" pitchFamily="66" charset="0"/>
              </a:rPr>
              <a:t>2</a:t>
            </a:r>
            <a:r>
              <a:rPr kumimoji="0" lang="en-US" altLang="ko-KR" sz="1800">
                <a:latin typeface="Comic Sans MS" pitchFamily="66" charset="0"/>
              </a:rPr>
              <a:t>	= 13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4-bit unsigned number)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0	</a:t>
            </a:r>
            <a:r>
              <a:rPr kumimoji="0" lang="en-US" altLang="ko-KR" sz="1800">
                <a:latin typeface="Comic Sans MS" pitchFamily="66" charset="0"/>
              </a:rPr>
              <a:t>1101	= +13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positive number in 5-bit one’s complement)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1	</a:t>
            </a:r>
            <a:r>
              <a:rPr kumimoji="0" lang="en-US" altLang="ko-KR" sz="1800">
                <a:latin typeface="Comic Sans MS" pitchFamily="66" charset="0"/>
              </a:rPr>
              <a:t>0010	= -13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negative number in 5-bit one’s complement)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1219200" y="5066184"/>
            <a:ext cx="6858000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0100</a:t>
            </a:r>
            <a:r>
              <a:rPr kumimoji="0" lang="en-US" altLang="ko-KR" sz="1800" baseline="-25000">
                <a:latin typeface="Comic Sans MS" pitchFamily="66" charset="0"/>
              </a:rPr>
              <a:t>2</a:t>
            </a:r>
            <a:r>
              <a:rPr kumimoji="0" lang="en-US" altLang="ko-KR" sz="1800">
                <a:latin typeface="Comic Sans MS" pitchFamily="66" charset="0"/>
              </a:rPr>
              <a:t>	= 4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4-bit unsigned number)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0	</a:t>
            </a:r>
            <a:r>
              <a:rPr kumimoji="0" lang="en-US" altLang="ko-KR" sz="1800">
                <a:latin typeface="Comic Sans MS" pitchFamily="66" charset="0"/>
              </a:rPr>
              <a:t>0100	= +4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positive number in 5-bit one’s complement)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1	</a:t>
            </a:r>
            <a:r>
              <a:rPr kumimoji="0" lang="en-US" altLang="ko-KR" sz="1800">
                <a:latin typeface="Comic Sans MS" pitchFamily="66" charset="0"/>
              </a:rPr>
              <a:t>1011	= -4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negative number in 5-bit one’s complement)</a:t>
            </a:r>
          </a:p>
        </p:txBody>
      </p:sp>
    </p:spTree>
    <p:extLst>
      <p:ext uri="{BB962C8B-B14F-4D97-AF65-F5344CB8AC3E}">
        <p14:creationId xmlns:p14="http://schemas.microsoft.com/office/powerpoint/2010/main" val="395581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1B6E676-21E7-4E94-8A3B-FC816ED8DA6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One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s complement addition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 add one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complement numbers:</a:t>
            </a:r>
          </a:p>
          <a:p>
            <a:pPr lvl="1"/>
            <a:r>
              <a:rPr lang="en-US" altLang="ko-KR" sz="2000" dirty="0">
                <a:ea typeface="굴림" charset="-127"/>
              </a:rPr>
              <a:t>First do unsigned addition on the numbers, </a:t>
            </a:r>
            <a:r>
              <a:rPr lang="en-US" altLang="ko-KR" sz="2000" i="1" dirty="0">
                <a:ea typeface="굴림" charset="-127"/>
              </a:rPr>
              <a:t>including</a:t>
            </a:r>
            <a:r>
              <a:rPr lang="en-US" altLang="ko-KR" sz="2000" dirty="0">
                <a:ea typeface="굴림" charset="-127"/>
              </a:rPr>
              <a:t> the sign bits.</a:t>
            </a:r>
          </a:p>
          <a:p>
            <a:pPr lvl="1"/>
            <a:r>
              <a:rPr lang="en-US" altLang="ko-KR" sz="2000" dirty="0">
                <a:ea typeface="굴림" charset="-127"/>
              </a:rPr>
              <a:t>Then take the carry out and add it to the sum.</a:t>
            </a:r>
          </a:p>
          <a:p>
            <a:r>
              <a:rPr lang="en-US" altLang="ko-KR" sz="2400" dirty="0">
                <a:ea typeface="굴림" charset="-127"/>
              </a:rPr>
              <a:t>Two examples: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</p:txBody>
      </p:sp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1203325" y="2906713"/>
            <a:ext cx="2090738" cy="2014537"/>
            <a:chOff x="758" y="1447"/>
            <a:chExt cx="1317" cy="1269"/>
          </a:xfrm>
        </p:grpSpPr>
        <p:sp>
          <p:nvSpPr>
            <p:cNvPr id="321541" name="Text Box 5"/>
            <p:cNvSpPr txBox="1">
              <a:spLocks noChangeArrowheads="1"/>
            </p:cNvSpPr>
            <p:nvPr/>
          </p:nvSpPr>
          <p:spPr bwMode="auto">
            <a:xfrm>
              <a:off x="758" y="1447"/>
              <a:ext cx="1317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0111		(+7)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+		1011	+	(-4)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</a:t>
              </a:r>
              <a:r>
                <a:rPr kumimoji="0"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1</a:t>
              </a:r>
              <a:r>
                <a:rPr kumimoji="0" lang="en-US" altLang="ko-KR" sz="1800">
                  <a:latin typeface="Comic Sans MS" pitchFamily="66" charset="0"/>
                </a:rPr>
                <a:t>	</a:t>
              </a: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0010</a:t>
              </a:r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</a:t>
              </a: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0010</a:t>
              </a:r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+	      </a:t>
              </a:r>
              <a:r>
                <a:rPr kumimoji="0"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1</a:t>
              </a:r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0011		(+3)</a:t>
              </a:r>
            </a:p>
          </p:txBody>
        </p:sp>
        <p:sp>
          <p:nvSpPr>
            <p:cNvPr id="321542" name="Line 6"/>
            <p:cNvSpPr>
              <a:spLocks noChangeShapeType="1"/>
            </p:cNvSpPr>
            <p:nvPr/>
          </p:nvSpPr>
          <p:spPr bwMode="auto">
            <a:xfrm>
              <a:off x="806" y="1817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1543" name="Line 7"/>
            <p:cNvSpPr>
              <a:spLocks noChangeShapeType="1"/>
            </p:cNvSpPr>
            <p:nvPr/>
          </p:nvSpPr>
          <p:spPr bwMode="auto">
            <a:xfrm>
              <a:off x="970" y="2508"/>
              <a:ext cx="499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1544" name="Line 8"/>
            <p:cNvSpPr>
              <a:spLocks noChangeShapeType="1"/>
            </p:cNvSpPr>
            <p:nvPr/>
          </p:nvSpPr>
          <p:spPr bwMode="auto">
            <a:xfrm>
              <a:off x="1583" y="1817"/>
              <a:ext cx="487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1545" name="Group 9"/>
          <p:cNvGrpSpPr>
            <a:grpSpLocks/>
          </p:cNvGrpSpPr>
          <p:nvPr/>
        </p:nvGrpSpPr>
        <p:grpSpPr bwMode="auto">
          <a:xfrm>
            <a:off x="4572000" y="2895600"/>
            <a:ext cx="2090738" cy="2014538"/>
            <a:chOff x="3552" y="1440"/>
            <a:chExt cx="1317" cy="1269"/>
          </a:xfrm>
        </p:grpSpPr>
        <p:sp>
          <p:nvSpPr>
            <p:cNvPr id="321546" name="Text Box 10"/>
            <p:cNvSpPr txBox="1">
              <a:spLocks noChangeArrowheads="1"/>
            </p:cNvSpPr>
            <p:nvPr/>
          </p:nvSpPr>
          <p:spPr bwMode="auto">
            <a:xfrm>
              <a:off x="3552" y="1440"/>
              <a:ext cx="1317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0375" algn="l"/>
                  <a:tab pos="1258888" algn="l"/>
                  <a:tab pos="1489075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0011		(+3)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+		0010	+	(+2)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</a:t>
              </a:r>
              <a:r>
                <a:rPr kumimoji="0"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0</a:t>
              </a:r>
              <a:r>
                <a:rPr kumimoji="0" lang="en-US" altLang="ko-KR" sz="1800">
                  <a:latin typeface="Comic Sans MS" pitchFamily="66" charset="0"/>
                </a:rPr>
                <a:t>	</a:t>
              </a: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0101</a:t>
              </a:r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</a:t>
              </a: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0101</a:t>
              </a:r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+	     </a:t>
              </a:r>
              <a:r>
                <a:rPr kumimoji="0"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0</a:t>
              </a:r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0101		(+5)</a:t>
              </a:r>
            </a:p>
          </p:txBody>
        </p:sp>
        <p:sp>
          <p:nvSpPr>
            <p:cNvPr id="321547" name="Line 11"/>
            <p:cNvSpPr>
              <a:spLocks noChangeShapeType="1"/>
            </p:cNvSpPr>
            <p:nvPr/>
          </p:nvSpPr>
          <p:spPr bwMode="auto">
            <a:xfrm>
              <a:off x="3577" y="1809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1548" name="Line 12"/>
            <p:cNvSpPr>
              <a:spLocks noChangeShapeType="1"/>
            </p:cNvSpPr>
            <p:nvPr/>
          </p:nvSpPr>
          <p:spPr bwMode="auto">
            <a:xfrm>
              <a:off x="3749" y="2502"/>
              <a:ext cx="49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1549" name="Line 13"/>
            <p:cNvSpPr>
              <a:spLocks noChangeShapeType="1"/>
            </p:cNvSpPr>
            <p:nvPr/>
          </p:nvSpPr>
          <p:spPr bwMode="auto">
            <a:xfrm>
              <a:off x="4353" y="1809"/>
              <a:ext cx="48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1550" name="Line 14"/>
          <p:cNvSpPr>
            <a:spLocks noChangeShapeType="1"/>
          </p:cNvSpPr>
          <p:nvPr/>
        </p:nvSpPr>
        <p:spPr bwMode="auto">
          <a:xfrm>
            <a:off x="3962400" y="2895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21551" name="Object 15"/>
          <p:cNvGraphicFramePr>
            <a:graphicFrameLocks noChangeAspect="1"/>
          </p:cNvGraphicFramePr>
          <p:nvPr/>
        </p:nvGraphicFramePr>
        <p:xfrm>
          <a:off x="7061200" y="3733800"/>
          <a:ext cx="1701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3" imgW="2347560" imgH="3468960" progId="MS_ClipArt_Gallery.2">
                  <p:embed/>
                </p:oleObj>
              </mc:Choice>
              <mc:Fallback>
                <p:oleObj name="Clip" r:id="rId3" imgW="234756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3733800"/>
                        <a:ext cx="1701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7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D3B3BD1-1810-490B-A08A-C7710584556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s complement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Our final idea is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two</a:t>
            </a:r>
            <a:r>
              <a:rPr lang="en-US" altLang="ko-KR" sz="2400" dirty="0">
                <a:solidFill>
                  <a:srgbClr val="FF0033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s complement</a:t>
            </a:r>
            <a:r>
              <a:rPr lang="en-US" altLang="ko-KR" sz="2400" dirty="0">
                <a:ea typeface="굴림" charset="-127"/>
              </a:rPr>
              <a:t>. To negate a number, complement each bit (just as for ones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 complement) and then add 1. </a:t>
            </a:r>
            <a:endParaRPr lang="en-US" altLang="ko-KR" sz="2400" i="1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Examples: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143000" y="2843560"/>
            <a:ext cx="6934200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1101</a:t>
            </a:r>
            <a:r>
              <a:rPr kumimoji="0" lang="en-US" altLang="ko-KR" sz="1800" baseline="-25000">
                <a:latin typeface="Comic Sans MS" pitchFamily="66" charset="0"/>
              </a:rPr>
              <a:t>2</a:t>
            </a:r>
            <a:r>
              <a:rPr kumimoji="0" lang="en-US" altLang="ko-KR" sz="1800">
                <a:latin typeface="Comic Sans MS" pitchFamily="66" charset="0"/>
              </a:rPr>
              <a:t>	= 13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4-bit unsigned number)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0	</a:t>
            </a:r>
            <a:r>
              <a:rPr kumimoji="0" lang="en-US" altLang="ko-KR" sz="1800">
                <a:latin typeface="Comic Sans MS" pitchFamily="66" charset="0"/>
              </a:rPr>
              <a:t>1101	= +13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positive number in 5-bit two’s complement)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1	</a:t>
            </a:r>
            <a:r>
              <a:rPr kumimoji="0" lang="en-US" altLang="ko-KR" sz="1800">
                <a:latin typeface="Comic Sans MS" pitchFamily="66" charset="0"/>
              </a:rPr>
              <a:t>0010	= -13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negative number in 5-bit </a:t>
            </a:r>
            <a:r>
              <a:rPr kumimoji="0" lang="en-US" altLang="ko-KR" sz="1800" i="1">
                <a:latin typeface="Comic Sans MS" pitchFamily="66" charset="0"/>
              </a:rPr>
              <a:t>ones’</a:t>
            </a:r>
            <a:r>
              <a:rPr kumimoji="0" lang="en-US" altLang="ko-KR" sz="1800">
                <a:latin typeface="Comic Sans MS" pitchFamily="66" charset="0"/>
              </a:rPr>
              <a:t> complement)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1	</a:t>
            </a:r>
            <a:r>
              <a:rPr kumimoji="0" lang="en-US" altLang="ko-KR" sz="1800">
                <a:latin typeface="Comic Sans MS" pitchFamily="66" charset="0"/>
              </a:rPr>
              <a:t>0011	= -13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negative number in 5-bit two’s complement)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143000" y="4519960"/>
            <a:ext cx="6934200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  <a:tab pos="803275" algn="l"/>
                <a:tab pos="17129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0100</a:t>
            </a:r>
            <a:r>
              <a:rPr kumimoji="0" lang="en-US" altLang="ko-KR" sz="1800" baseline="-25000">
                <a:latin typeface="Comic Sans MS" pitchFamily="66" charset="0"/>
              </a:rPr>
              <a:t>2	</a:t>
            </a:r>
            <a:r>
              <a:rPr kumimoji="0" lang="en-US" altLang="ko-KR" sz="1800">
                <a:latin typeface="Comic Sans MS" pitchFamily="66" charset="0"/>
              </a:rPr>
              <a:t>= 4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4-bit unsigned number)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0	</a:t>
            </a:r>
            <a:r>
              <a:rPr kumimoji="0" lang="en-US" altLang="ko-KR" sz="1800">
                <a:latin typeface="Comic Sans MS" pitchFamily="66" charset="0"/>
              </a:rPr>
              <a:t>0100	= +4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positive number in 5-bit two’s complement)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1	</a:t>
            </a:r>
            <a:r>
              <a:rPr kumimoji="0" lang="en-US" altLang="ko-KR" sz="1800">
                <a:latin typeface="Comic Sans MS" pitchFamily="66" charset="0"/>
              </a:rPr>
              <a:t>1011	= -4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negative number in 5-bit </a:t>
            </a:r>
            <a:r>
              <a:rPr kumimoji="0" lang="en-US" altLang="ko-KR" sz="1800" i="1">
                <a:latin typeface="Comic Sans MS" pitchFamily="66" charset="0"/>
              </a:rPr>
              <a:t>ones’</a:t>
            </a:r>
            <a:r>
              <a:rPr kumimoji="0" lang="en-US" altLang="ko-KR" sz="1800">
                <a:latin typeface="Comic Sans MS" pitchFamily="66" charset="0"/>
              </a:rPr>
              <a:t> complement)</a:t>
            </a:r>
          </a:p>
          <a:p>
            <a:pPr eaLnBrk="0" latinLnBrk="0" hangingPunct="0">
              <a:spcBef>
                <a:spcPct val="20000"/>
              </a:spcBef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1	</a:t>
            </a:r>
            <a:r>
              <a:rPr kumimoji="0" lang="en-US" altLang="ko-KR" sz="1800">
                <a:latin typeface="Comic Sans MS" pitchFamily="66" charset="0"/>
              </a:rPr>
              <a:t>1100	= -4</a:t>
            </a:r>
            <a:r>
              <a:rPr kumimoji="0" lang="en-US" altLang="ko-KR" sz="1800" baseline="-25000">
                <a:latin typeface="Comic Sans MS" pitchFamily="66" charset="0"/>
              </a:rPr>
              <a:t>10</a:t>
            </a:r>
            <a:r>
              <a:rPr kumimoji="0" lang="en-US" altLang="ko-KR" sz="1800">
                <a:latin typeface="Comic Sans MS" pitchFamily="66" charset="0"/>
              </a:rPr>
              <a:t>	(a negative number in 5-bit two’s complement)</a:t>
            </a:r>
          </a:p>
        </p:txBody>
      </p:sp>
    </p:spTree>
    <p:extLst>
      <p:ext uri="{BB962C8B-B14F-4D97-AF65-F5344CB8AC3E}">
        <p14:creationId xmlns:p14="http://schemas.microsoft.com/office/powerpoint/2010/main" val="14553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32AF3A4-BEBC-47C4-B251-F37E73B709E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4013" indent="-354013">
              <a:tabLst>
                <a:tab pos="1052513" algn="l"/>
              </a:tabLst>
            </a:pPr>
            <a:r>
              <a:rPr lang="en-US" altLang="ko-KR" sz="2400" dirty="0">
                <a:ea typeface="굴림" charset="-127"/>
              </a:rPr>
              <a:t>Two other equivalent ways to negate two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complement numbers:</a:t>
            </a:r>
          </a:p>
          <a:p>
            <a:pPr marL="801688" lvl="1" indent="-268288">
              <a:tabLst>
                <a:tab pos="1052513" algn="l"/>
              </a:tabLst>
            </a:pPr>
            <a:r>
              <a:rPr lang="en-US" altLang="ko-KR" sz="2000" dirty="0">
                <a:ea typeface="굴림" charset="-127"/>
              </a:rPr>
              <a:t>You can subtract an n-bit two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complement number from 2</a:t>
            </a:r>
            <a:r>
              <a:rPr lang="en-US" altLang="ko-KR" sz="2000" baseline="5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801688" lvl="1" indent="-268288">
              <a:tabLst>
                <a:tab pos="1052513" algn="l"/>
              </a:tabLst>
            </a:pPr>
            <a:endParaRPr lang="en-US" altLang="ko-KR" sz="2000" dirty="0">
              <a:ea typeface="굴림" charset="-127"/>
            </a:endParaRPr>
          </a:p>
          <a:p>
            <a:pPr marL="801688" lvl="1" indent="-268288">
              <a:tabLst>
                <a:tab pos="1052513" algn="l"/>
              </a:tabLst>
            </a:pPr>
            <a:endParaRPr lang="en-US" altLang="ko-KR" sz="2000" dirty="0">
              <a:ea typeface="굴림" charset="-127"/>
            </a:endParaRPr>
          </a:p>
          <a:p>
            <a:pPr marL="801688" lvl="1" indent="-268288">
              <a:tabLst>
                <a:tab pos="1052513" algn="l"/>
              </a:tabLst>
            </a:pPr>
            <a:endParaRPr lang="en-US" altLang="ko-KR" sz="2000" dirty="0">
              <a:ea typeface="굴림" charset="-127"/>
            </a:endParaRPr>
          </a:p>
          <a:p>
            <a:pPr marL="801688" lvl="1" indent="-268288">
              <a:tabLst>
                <a:tab pos="1052513" algn="l"/>
              </a:tabLst>
            </a:pPr>
            <a:endParaRPr lang="en-US" altLang="ko-KR" sz="2000" dirty="0">
              <a:ea typeface="굴림" charset="-127"/>
            </a:endParaRPr>
          </a:p>
          <a:p>
            <a:pPr marL="801688" lvl="1" indent="-268288">
              <a:tabLst>
                <a:tab pos="1052513" algn="l"/>
              </a:tabLst>
            </a:pPr>
            <a:r>
              <a:rPr lang="en-US" altLang="ko-KR" sz="2000" dirty="0">
                <a:ea typeface="굴림" charset="-127"/>
              </a:rPr>
              <a:t>You can complement all of the bits to the left of the rightmost 1.</a:t>
            </a:r>
          </a:p>
          <a:p>
            <a:pPr marL="354013" indent="-354013">
              <a:spcBef>
                <a:spcPct val="100000"/>
              </a:spcBef>
              <a:buFont typeface="Wingdings" pitchFamily="2" charset="2"/>
              <a:buNone/>
              <a:tabLst>
                <a:tab pos="1052513" algn="l"/>
              </a:tabLst>
            </a:pPr>
            <a:r>
              <a:rPr lang="en-US" altLang="ko-KR" sz="2400" dirty="0">
                <a:ea typeface="굴림" charset="-127"/>
              </a:rPr>
              <a:t>		0110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400" dirty="0">
                <a:ea typeface="굴림" charset="-127"/>
              </a:rPr>
              <a:t>	= +13</a:t>
            </a:r>
            <a:r>
              <a:rPr lang="en-US" altLang="ko-KR" sz="2400" baseline="-25000" dirty="0">
                <a:ea typeface="굴림" charset="-127"/>
              </a:rPr>
              <a:t>10</a:t>
            </a:r>
            <a:r>
              <a:rPr lang="en-US" altLang="ko-KR" sz="2400" dirty="0">
                <a:ea typeface="굴림" charset="-127"/>
              </a:rPr>
              <a:t>	(a positive number in two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complement)</a:t>
            </a:r>
          </a:p>
          <a:p>
            <a:pPr marL="354013" indent="-354013">
              <a:buFont typeface="Wingdings" pitchFamily="2" charset="2"/>
              <a:buNone/>
              <a:tabLst>
                <a:tab pos="1052513" algn="l"/>
              </a:tabLst>
            </a:pPr>
            <a:r>
              <a:rPr lang="en-US" altLang="ko-KR" sz="2400" dirty="0">
                <a:ea typeface="굴림" charset="-127"/>
              </a:rPr>
              <a:t>		1001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400" dirty="0">
                <a:ea typeface="굴림" charset="-127"/>
              </a:rPr>
              <a:t>	= -13</a:t>
            </a:r>
            <a:r>
              <a:rPr lang="en-US" altLang="ko-KR" sz="2400" baseline="-25000" dirty="0">
                <a:ea typeface="굴림" charset="-127"/>
              </a:rPr>
              <a:t>10</a:t>
            </a:r>
            <a:r>
              <a:rPr lang="en-US" altLang="ko-KR" sz="2400" dirty="0">
                <a:ea typeface="굴림" charset="-127"/>
              </a:rPr>
              <a:t>	(a negative number in two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complement)</a:t>
            </a:r>
          </a:p>
          <a:p>
            <a:pPr marL="354013" indent="-354013">
              <a:spcBef>
                <a:spcPct val="50000"/>
              </a:spcBef>
              <a:buFont typeface="Wingdings" pitchFamily="2" charset="2"/>
              <a:buNone/>
              <a:tabLst>
                <a:tab pos="1052513" algn="l"/>
              </a:tabLst>
            </a:pPr>
            <a:r>
              <a:rPr lang="en-US" altLang="ko-KR" sz="2400" dirty="0">
                <a:ea typeface="굴림" charset="-127"/>
              </a:rPr>
              <a:t>		00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400" dirty="0">
                <a:solidFill>
                  <a:schemeClr val="bg2"/>
                </a:solidFill>
                <a:ea typeface="굴림" charset="-127"/>
              </a:rPr>
              <a:t>00</a:t>
            </a:r>
            <a:r>
              <a:rPr lang="en-US" altLang="ko-KR" sz="2400" dirty="0">
                <a:ea typeface="굴림" charset="-127"/>
              </a:rPr>
              <a:t>	= +4</a:t>
            </a:r>
            <a:r>
              <a:rPr lang="en-US" altLang="ko-KR" sz="2400" baseline="-25000" dirty="0">
                <a:ea typeface="굴림" charset="-127"/>
              </a:rPr>
              <a:t>10</a:t>
            </a:r>
            <a:r>
              <a:rPr lang="en-US" altLang="ko-KR" sz="2400" dirty="0">
                <a:ea typeface="굴림" charset="-127"/>
              </a:rPr>
              <a:t>	(a positive number in two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complement)</a:t>
            </a:r>
          </a:p>
          <a:p>
            <a:pPr marL="354013" indent="-354013">
              <a:spcAft>
                <a:spcPct val="30000"/>
              </a:spcAft>
              <a:buFont typeface="Wingdings" pitchFamily="2" charset="2"/>
              <a:buNone/>
              <a:tabLst>
                <a:tab pos="1052513" algn="l"/>
              </a:tabLst>
            </a:pPr>
            <a:r>
              <a:rPr lang="en-US" altLang="ko-KR" sz="2400" dirty="0">
                <a:ea typeface="굴림" charset="-127"/>
              </a:rPr>
              <a:t>		11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400" dirty="0">
                <a:solidFill>
                  <a:schemeClr val="bg2"/>
                </a:solidFill>
                <a:ea typeface="굴림" charset="-127"/>
              </a:rPr>
              <a:t>00 </a:t>
            </a:r>
            <a:r>
              <a:rPr lang="en-US" altLang="ko-KR" sz="2400" dirty="0">
                <a:ea typeface="굴림" charset="-127"/>
              </a:rPr>
              <a:t>= -4</a:t>
            </a:r>
            <a:r>
              <a:rPr lang="en-US" altLang="ko-KR" sz="2400" baseline="-25000" dirty="0">
                <a:ea typeface="굴림" charset="-127"/>
              </a:rPr>
              <a:t>10</a:t>
            </a:r>
            <a:r>
              <a:rPr lang="en-US" altLang="ko-KR" sz="2400" dirty="0">
                <a:ea typeface="굴림" charset="-127"/>
              </a:rPr>
              <a:t>	(a negative number in two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complement)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about two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s complement</a:t>
            </a:r>
          </a:p>
        </p:txBody>
      </p:sp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1828800" y="2342009"/>
            <a:ext cx="2362200" cy="942975"/>
            <a:chOff x="1152" y="1056"/>
            <a:chExt cx="1488" cy="594"/>
          </a:xfrm>
        </p:grpSpPr>
        <p:sp>
          <p:nvSpPr>
            <p:cNvPr id="323589" name="Text Box 5"/>
            <p:cNvSpPr txBox="1">
              <a:spLocks noChangeArrowheads="1"/>
            </p:cNvSpPr>
            <p:nvPr/>
          </p:nvSpPr>
          <p:spPr bwMode="auto">
            <a:xfrm>
              <a:off x="1152" y="1056"/>
              <a:ext cx="1488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1	0	0	0	0	0</a:t>
              </a:r>
            </a:p>
            <a:p>
              <a:pPr eaLnBrk="0" latinLnBrk="0" hangingPunct="0">
                <a:spcAft>
                  <a:spcPct val="10000"/>
                </a:spcAft>
              </a:pPr>
              <a:r>
                <a:rPr kumimoji="0" lang="en-US" altLang="ko-KR" sz="1800">
                  <a:latin typeface="Comic Sans MS" pitchFamily="66" charset="0"/>
                </a:rPr>
                <a:t>-		0	1	1	0	1	(+13</a:t>
              </a:r>
              <a:r>
                <a:rPr kumimoji="0" lang="en-US" altLang="ko-KR" sz="1800" baseline="-25000">
                  <a:latin typeface="Comic Sans MS" pitchFamily="66" charset="0"/>
                </a:rPr>
                <a:t>10</a:t>
              </a:r>
              <a:r>
                <a:rPr kumimoji="0" lang="en-US" altLang="ko-KR" sz="1800">
                  <a:latin typeface="Comic Sans MS" pitchFamily="66" charset="0"/>
                </a:rPr>
                <a:t>)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1	0	0	1	1	(-13</a:t>
              </a:r>
              <a:r>
                <a:rPr kumimoji="0" lang="en-US" altLang="ko-KR" sz="1800" baseline="-25000">
                  <a:latin typeface="Comic Sans MS" pitchFamily="66" charset="0"/>
                </a:rPr>
                <a:t>10</a:t>
              </a:r>
              <a:r>
                <a:rPr kumimoji="0" lang="en-US" altLang="ko-KR" sz="1800">
                  <a:latin typeface="Comic Sans MS" pitchFamily="66" charset="0"/>
                </a:rPr>
                <a:t>)</a:t>
              </a:r>
            </a:p>
          </p:txBody>
        </p:sp>
        <p:sp>
          <p:nvSpPr>
            <p:cNvPr id="323590" name="Line 6"/>
            <p:cNvSpPr>
              <a:spLocks noChangeShapeType="1"/>
            </p:cNvSpPr>
            <p:nvPr/>
          </p:nvSpPr>
          <p:spPr bwMode="auto">
            <a:xfrm flipV="1">
              <a:off x="1170" y="1445"/>
              <a:ext cx="1289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3591" name="Group 7"/>
          <p:cNvGrpSpPr>
            <a:grpSpLocks/>
          </p:cNvGrpSpPr>
          <p:nvPr/>
        </p:nvGrpSpPr>
        <p:grpSpPr bwMode="auto">
          <a:xfrm>
            <a:off x="4953000" y="2342009"/>
            <a:ext cx="2286000" cy="942975"/>
            <a:chOff x="3120" y="1056"/>
            <a:chExt cx="1440" cy="594"/>
          </a:xfrm>
        </p:grpSpPr>
        <p:sp>
          <p:nvSpPr>
            <p:cNvPr id="323592" name="Text Box 8"/>
            <p:cNvSpPr txBox="1">
              <a:spLocks noChangeArrowheads="1"/>
            </p:cNvSpPr>
            <p:nvPr/>
          </p:nvSpPr>
          <p:spPr bwMode="auto">
            <a:xfrm>
              <a:off x="3120" y="1056"/>
              <a:ext cx="144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1	0	0	0	0	0</a:t>
              </a:r>
            </a:p>
            <a:p>
              <a:pPr eaLnBrk="0" latinLnBrk="0" hangingPunct="0">
                <a:spcAft>
                  <a:spcPct val="10000"/>
                </a:spcAft>
              </a:pPr>
              <a:r>
                <a:rPr kumimoji="0" lang="en-US" altLang="ko-KR" sz="1800">
                  <a:latin typeface="Comic Sans MS" pitchFamily="66" charset="0"/>
                </a:rPr>
                <a:t>-		0	0	1	0	0	(+4</a:t>
              </a:r>
              <a:r>
                <a:rPr kumimoji="0" lang="en-US" altLang="ko-KR" sz="1800" baseline="-25000">
                  <a:latin typeface="Comic Sans MS" pitchFamily="66" charset="0"/>
                </a:rPr>
                <a:t>10</a:t>
              </a:r>
              <a:r>
                <a:rPr kumimoji="0" lang="en-US" altLang="ko-KR" sz="1800">
                  <a:latin typeface="Comic Sans MS" pitchFamily="66" charset="0"/>
                </a:rPr>
                <a:t>)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1	1	1	0	0	(-4</a:t>
              </a:r>
              <a:r>
                <a:rPr kumimoji="0" lang="en-US" altLang="ko-KR" sz="1800" baseline="-25000">
                  <a:latin typeface="Comic Sans MS" pitchFamily="66" charset="0"/>
                </a:rPr>
                <a:t>10</a:t>
              </a:r>
              <a:r>
                <a:rPr kumimoji="0" lang="en-US" altLang="ko-KR" sz="1800">
                  <a:latin typeface="Comic Sans MS" pitchFamily="66" charset="0"/>
                </a:rPr>
                <a:t>)</a:t>
              </a:r>
            </a:p>
          </p:txBody>
        </p:sp>
        <p:sp>
          <p:nvSpPr>
            <p:cNvPr id="323593" name="Line 9"/>
            <p:cNvSpPr>
              <a:spLocks noChangeShapeType="1"/>
            </p:cNvSpPr>
            <p:nvPr/>
          </p:nvSpPr>
          <p:spPr bwMode="auto">
            <a:xfrm flipV="1">
              <a:off x="3129" y="1440"/>
              <a:ext cx="1209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5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4D52595-567C-431E-80B6-89A6E202012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s complement addition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Negating a two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complement number takes a bit of work, but addition is much easier than with the other two systems.</a:t>
            </a:r>
          </a:p>
          <a:p>
            <a:r>
              <a:rPr lang="en-US" altLang="ko-KR" sz="2400" dirty="0">
                <a:ea typeface="굴림" charset="-127"/>
              </a:rPr>
              <a:t>To find A + B, you just have to:</a:t>
            </a:r>
          </a:p>
          <a:p>
            <a:pPr lvl="1"/>
            <a:r>
              <a:rPr lang="en-US" altLang="ko-KR" sz="2000" dirty="0">
                <a:ea typeface="굴림" charset="-127"/>
              </a:rPr>
              <a:t>Do unsigned addition on A and B, including their sign bits. </a:t>
            </a:r>
          </a:p>
          <a:p>
            <a:pPr lvl="1"/>
            <a:r>
              <a:rPr lang="en-US" altLang="ko-KR" sz="2000" dirty="0">
                <a:ea typeface="굴림" charset="-127"/>
              </a:rPr>
              <a:t>Ignore any carry out.</a:t>
            </a:r>
          </a:p>
          <a:p>
            <a:r>
              <a:rPr lang="en-US" altLang="ko-KR" sz="2400" dirty="0">
                <a:ea typeface="굴림" charset="-127"/>
              </a:rPr>
              <a:t>For example, to find 0111 + 1100, or (+7) + (-4): </a:t>
            </a:r>
          </a:p>
          <a:p>
            <a:pPr lvl="1"/>
            <a:r>
              <a:rPr lang="en-US" altLang="ko-KR" sz="2000" dirty="0">
                <a:ea typeface="굴림" charset="-127"/>
              </a:rPr>
              <a:t>First add 0111 + 1100 as unsigned numbers: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Discard the carry out (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).</a:t>
            </a:r>
          </a:p>
          <a:p>
            <a:pPr lvl="1"/>
            <a:r>
              <a:rPr lang="en-US" altLang="ko-KR" sz="2000" dirty="0">
                <a:ea typeface="굴림" charset="-127"/>
              </a:rPr>
              <a:t>The answer is 0011 (+3).</a:t>
            </a:r>
          </a:p>
        </p:txBody>
      </p:sp>
      <p:grpSp>
        <p:nvGrpSpPr>
          <p:cNvPr id="324612" name="Group 4"/>
          <p:cNvGrpSpPr>
            <a:grpSpLocks/>
          </p:cNvGrpSpPr>
          <p:nvPr/>
        </p:nvGrpSpPr>
        <p:grpSpPr bwMode="auto">
          <a:xfrm>
            <a:off x="2895600" y="4113634"/>
            <a:ext cx="1219200" cy="971550"/>
            <a:chOff x="912" y="1584"/>
            <a:chExt cx="768" cy="612"/>
          </a:xfrm>
        </p:grpSpPr>
        <p:sp>
          <p:nvSpPr>
            <p:cNvPr id="324613" name="Text Box 5"/>
            <p:cNvSpPr txBox="1">
              <a:spLocks noChangeArrowheads="1"/>
            </p:cNvSpPr>
            <p:nvPr/>
          </p:nvSpPr>
          <p:spPr bwMode="auto">
            <a:xfrm>
              <a:off x="912" y="1584"/>
              <a:ext cx="76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0	1	1	1	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+		1	1	0	0	</a:t>
              </a:r>
            </a:p>
            <a:p>
              <a:pPr eaLnBrk="0" latinLnBrk="0" hangingPunct="0">
                <a:lnSpc>
                  <a:spcPct val="120000"/>
                </a:lnSpc>
              </a:pPr>
              <a:r>
                <a:rPr kumimoji="0" lang="en-US" altLang="ko-KR" sz="1800">
                  <a:latin typeface="Comic Sans MS" pitchFamily="66" charset="0"/>
                </a:rPr>
                <a:t>	</a:t>
              </a: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r>
                <a:rPr kumimoji="0" lang="en-US" altLang="ko-KR" sz="1800">
                  <a:latin typeface="Comic Sans MS" pitchFamily="66" charset="0"/>
                </a:rPr>
                <a:t>	0	0	1	1</a:t>
              </a:r>
            </a:p>
          </p:txBody>
        </p:sp>
        <p:sp>
          <p:nvSpPr>
            <p:cNvPr id="324614" name="Line 6"/>
            <p:cNvSpPr>
              <a:spLocks noChangeShapeType="1"/>
            </p:cNvSpPr>
            <p:nvPr/>
          </p:nvSpPr>
          <p:spPr bwMode="auto">
            <a:xfrm flipV="1">
              <a:off x="960" y="196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6629400" y="3352800"/>
          <a:ext cx="19462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lip" r:id="rId3" imgW="2937600" imgH="3468960" progId="MS_ClipArt_Gallery.2">
                  <p:embed/>
                </p:oleObj>
              </mc:Choice>
              <mc:Fallback>
                <p:oleObj name="Clip" r:id="rId3" imgW="293760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52800"/>
                        <a:ext cx="194627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2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C22DF0F-08E8-46F8-988E-ED951CBF9662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Another two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s complement example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 further convince you that this works, let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try adding two negative numbers</a:t>
            </a:r>
            <a:r>
              <a:rPr lang="en-US" altLang="ko-KR" sz="2400" dirty="0">
                <a:latin typeface="Comic Sans MS"/>
                <a:ea typeface="굴림" charset="-127"/>
              </a:rPr>
              <a:t>—</a:t>
            </a:r>
            <a:r>
              <a:rPr lang="en-US" altLang="ko-KR" sz="2400" dirty="0">
                <a:ea typeface="굴림" charset="-127"/>
              </a:rPr>
              <a:t>1101 + 1110, or (-3) + (-2) in decimal.</a:t>
            </a:r>
          </a:p>
          <a:p>
            <a:r>
              <a:rPr lang="en-US" altLang="ko-KR" sz="2400" dirty="0">
                <a:ea typeface="굴림" charset="-127"/>
              </a:rPr>
              <a:t>Adding the numbers gives 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400" dirty="0">
                <a:ea typeface="굴림" charset="-127"/>
              </a:rPr>
              <a:t>1011: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Dropping the carry out (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400" dirty="0">
                <a:ea typeface="굴림" charset="-127"/>
              </a:rPr>
              <a:t>) leaves us with the answer, 1011 (-5).</a:t>
            </a:r>
          </a:p>
        </p:txBody>
      </p:sp>
      <p:grpSp>
        <p:nvGrpSpPr>
          <p:cNvPr id="325636" name="Group 4"/>
          <p:cNvGrpSpPr>
            <a:grpSpLocks/>
          </p:cNvGrpSpPr>
          <p:nvPr/>
        </p:nvGrpSpPr>
        <p:grpSpPr bwMode="auto">
          <a:xfrm>
            <a:off x="4038600" y="2673475"/>
            <a:ext cx="1541512" cy="1077913"/>
            <a:chOff x="912" y="1584"/>
            <a:chExt cx="768" cy="679"/>
          </a:xfrm>
        </p:grpSpPr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912" y="1584"/>
              <a:ext cx="76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 eaLnBrk="0" latinLnBrk="0" hangingPunct="0"/>
              <a:r>
                <a:rPr kumimoji="0" lang="en-US" altLang="ko-KR" sz="2000" dirty="0">
                  <a:latin typeface="Comic Sans MS" pitchFamily="66" charset="0"/>
                </a:rPr>
                <a:t>		1	1	0	1	</a:t>
              </a:r>
            </a:p>
            <a:p>
              <a:pPr algn="r" eaLnBrk="0" latinLnBrk="0" hangingPunct="0"/>
              <a:r>
                <a:rPr kumimoji="0" lang="en-US" altLang="ko-KR" sz="2000" dirty="0">
                  <a:latin typeface="Comic Sans MS" pitchFamily="66" charset="0"/>
                </a:rPr>
                <a:t>+		1	1	1	</a:t>
              </a:r>
              <a:r>
                <a:rPr kumimoji="0" lang="en-US" altLang="ko-KR" sz="2000" dirty="0" smtClean="0">
                  <a:latin typeface="Comic Sans MS" pitchFamily="66" charset="0"/>
                </a:rPr>
                <a:t>0</a:t>
              </a:r>
              <a:endParaRPr kumimoji="0" lang="en-US" altLang="ko-KR" sz="2000" dirty="0">
                <a:latin typeface="Comic Sans MS" pitchFamily="66" charset="0"/>
              </a:endParaRPr>
            </a:p>
            <a:p>
              <a:pPr algn="r" eaLnBrk="0" latinLnBrk="0" hangingPunct="0">
                <a:lnSpc>
                  <a:spcPct val="120000"/>
                </a:lnSpc>
              </a:pPr>
              <a:r>
                <a:rPr kumimoji="0" lang="en-US" altLang="ko-KR" sz="2000" dirty="0" smtClean="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r>
                <a:rPr kumimoji="0" lang="en-US" altLang="ko-KR" sz="2000" dirty="0">
                  <a:latin typeface="Comic Sans MS" pitchFamily="66" charset="0"/>
                </a:rPr>
                <a:t>	1	0	1	1</a:t>
              </a:r>
            </a:p>
          </p:txBody>
        </p:sp>
        <p:sp>
          <p:nvSpPr>
            <p:cNvPr id="325638" name="Line 6"/>
            <p:cNvSpPr>
              <a:spLocks noChangeShapeType="1"/>
            </p:cNvSpPr>
            <p:nvPr/>
          </p:nvSpPr>
          <p:spPr bwMode="auto">
            <a:xfrm flipV="1">
              <a:off x="960" y="196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14216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4B9E00C-3109-4833-AEC7-5C878AE50D87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Why does this work?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04875">
              <a:tabLst>
                <a:tab pos="3197225" algn="l"/>
                <a:tab pos="3827463" algn="l"/>
              </a:tabLst>
            </a:pPr>
            <a:r>
              <a:rPr lang="en-US" altLang="ko-KR" sz="2000" dirty="0">
                <a:ea typeface="굴림" charset="-127"/>
              </a:rPr>
              <a:t>For n-bit numbers, the negation of B in two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complement is 2</a:t>
            </a:r>
            <a:r>
              <a:rPr lang="en-US" altLang="ko-KR" sz="2000" baseline="5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 - B (this is one of the alternative ways of negating a two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s-complement number).</a:t>
            </a:r>
          </a:p>
          <a:p>
            <a:pPr marL="342900" indent="-342900" defTabSz="904875">
              <a:spcBef>
                <a:spcPct val="80000"/>
              </a:spcBef>
              <a:buFont typeface="Wingdings" pitchFamily="2" charset="2"/>
              <a:buNone/>
              <a:tabLst>
                <a:tab pos="3197225" algn="l"/>
                <a:tab pos="3827463" algn="l"/>
              </a:tabLst>
            </a:pPr>
            <a:r>
              <a:rPr lang="en-US" altLang="ko-KR" sz="2000" dirty="0">
                <a:ea typeface="굴림" charset="-127"/>
              </a:rPr>
              <a:t>		A - B	= A + (-B)</a:t>
            </a:r>
          </a:p>
          <a:p>
            <a:pPr marL="342900" indent="-342900" defTabSz="904875">
              <a:spcBef>
                <a:spcPct val="0"/>
              </a:spcBef>
              <a:buFont typeface="Wingdings" pitchFamily="2" charset="2"/>
              <a:buNone/>
              <a:tabLst>
                <a:tab pos="3197225" algn="l"/>
                <a:tab pos="3827463" algn="l"/>
              </a:tabLst>
            </a:pPr>
            <a:r>
              <a:rPr lang="en-US" altLang="ko-KR" sz="2000" dirty="0">
                <a:ea typeface="굴림" charset="-127"/>
              </a:rPr>
              <a:t>			= A + (2</a:t>
            </a:r>
            <a:r>
              <a:rPr lang="en-US" altLang="ko-KR" sz="2000" baseline="5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 - B)</a:t>
            </a:r>
          </a:p>
          <a:p>
            <a:pPr marL="342900" indent="-342900" defTabSz="904875">
              <a:spcBef>
                <a:spcPct val="0"/>
              </a:spcBef>
              <a:spcAft>
                <a:spcPct val="60000"/>
              </a:spcAft>
              <a:buFont typeface="Wingdings" pitchFamily="2" charset="2"/>
              <a:buNone/>
              <a:tabLst>
                <a:tab pos="3197225" algn="l"/>
                <a:tab pos="3827463" algn="l"/>
              </a:tabLst>
            </a:pPr>
            <a:r>
              <a:rPr lang="en-US" altLang="ko-KR" sz="2000" dirty="0">
                <a:ea typeface="굴림" charset="-127"/>
              </a:rPr>
              <a:t>			= (A - B) + 2</a:t>
            </a:r>
            <a:r>
              <a:rPr lang="en-US" altLang="ko-KR" sz="2000" baseline="50000" dirty="0">
                <a:ea typeface="굴림" charset="-127"/>
              </a:rPr>
              <a:t>n</a:t>
            </a:r>
            <a:endParaRPr lang="en-US" altLang="ko-KR" sz="2000" dirty="0">
              <a:ea typeface="굴림" charset="-127"/>
            </a:endParaRPr>
          </a:p>
          <a:p>
            <a:pPr marL="342900" indent="-342900" defTabSz="904875">
              <a:tabLst>
                <a:tab pos="3197225" algn="l"/>
                <a:tab pos="3827463" algn="l"/>
              </a:tabLst>
            </a:pPr>
            <a:r>
              <a:rPr lang="en-US" altLang="ko-KR" sz="2000" dirty="0">
                <a:ea typeface="굴림" charset="-127"/>
              </a:rPr>
              <a:t>If A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</a:t>
            </a:r>
            <a:r>
              <a:rPr lang="en-US" altLang="ko-KR" sz="2000" dirty="0">
                <a:ea typeface="굴림" charset="-127"/>
              </a:rPr>
              <a:t> B, then (A - B) is a positive number, and 2</a:t>
            </a:r>
            <a:r>
              <a:rPr lang="en-US" altLang="ko-KR" sz="2000" baseline="5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 represents a carry out of 1. Discarding this carry out is equivalent to subtracting 2</a:t>
            </a:r>
            <a:r>
              <a:rPr lang="en-US" altLang="ko-KR" sz="2000" baseline="5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, which leaves us with the desired result (A - B). </a:t>
            </a:r>
          </a:p>
          <a:p>
            <a:pPr marL="342900" indent="-342900" defTabSz="904875">
              <a:tabLst>
                <a:tab pos="3197225" algn="l"/>
                <a:tab pos="3827463" algn="l"/>
              </a:tabLst>
            </a:pPr>
            <a:r>
              <a:rPr lang="en-US" altLang="ko-KR" sz="2000" dirty="0">
                <a:ea typeface="굴림" charset="-127"/>
              </a:rPr>
              <a:t>If A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</a:t>
            </a:r>
            <a:r>
              <a:rPr lang="en-US" altLang="ko-KR" sz="2000" dirty="0">
                <a:ea typeface="굴림" charset="-127"/>
              </a:rPr>
              <a:t> B, then (A - B) is a negative number and we have 2</a:t>
            </a:r>
            <a:r>
              <a:rPr lang="en-US" altLang="ko-KR" sz="2000" baseline="5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 - (A - B). This corresponds to the desired result, -(A - B), in two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complement form.</a:t>
            </a:r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3733800" y="4797425"/>
          <a:ext cx="153352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lip" r:id="rId3" imgW="1568880" imgH="1795320" progId="MS_ClipArt_Gallery.2">
                  <p:embed/>
                </p:oleObj>
              </mc:Choice>
              <mc:Fallback>
                <p:oleObj name="Clip" r:id="rId3" imgW="1568880" imgH="17953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97425"/>
                        <a:ext cx="153352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5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ungsoo-maste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00"/>
      </a:accent6>
      <a:hlink>
        <a:srgbClr val="CC3300"/>
      </a:hlink>
      <a:folHlink>
        <a:srgbClr val="996600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1609</Words>
  <Application>Microsoft Office PowerPoint</Application>
  <PresentationFormat>화면 슬라이드 쇼(4:3)</PresentationFormat>
  <Paragraphs>301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Arial</vt:lpstr>
      <vt:lpstr>Arial Narrow</vt:lpstr>
      <vt:lpstr>Calibri</vt:lpstr>
      <vt:lpstr>Comic Sans MS</vt:lpstr>
      <vt:lpstr>Symbol</vt:lpstr>
      <vt:lpstr>Wingdings</vt:lpstr>
      <vt:lpstr>1_Neungsoo-master</vt:lpstr>
      <vt:lpstr>Clip</vt:lpstr>
      <vt:lpstr>Document</vt:lpstr>
      <vt:lpstr>Bitmap Image</vt:lpstr>
      <vt:lpstr>Chapter 4. Combinational Logic Part B</vt:lpstr>
      <vt:lpstr>Subtraction</vt:lpstr>
      <vt:lpstr>One’s complement representation</vt:lpstr>
      <vt:lpstr>One’s complement addition</vt:lpstr>
      <vt:lpstr>Two’s complement</vt:lpstr>
      <vt:lpstr>More about two’s complement</vt:lpstr>
      <vt:lpstr>Two’s complement addition</vt:lpstr>
      <vt:lpstr>Another two’s complement example</vt:lpstr>
      <vt:lpstr>Why does this work?</vt:lpstr>
      <vt:lpstr>Ranges of the signed number systems</vt:lpstr>
      <vt:lpstr>Our four-bit unsigned adder circuit</vt:lpstr>
      <vt:lpstr>Making a subtraction circuit</vt:lpstr>
      <vt:lpstr>A two’s complement subtraction circuit</vt:lpstr>
      <vt:lpstr>Small differences</vt:lpstr>
      <vt:lpstr>An adder-subtractor circuit</vt:lpstr>
      <vt:lpstr>Signed overflow</vt:lpstr>
      <vt:lpstr>Detecting signed overflow</vt:lpstr>
      <vt:lpstr>Sign extension</vt:lpstr>
      <vt:lpstr>Subtraction summary</vt:lpstr>
      <vt:lpstr>Decimal Adder</vt:lpstr>
      <vt:lpstr>PowerPoint 프레젠테이션</vt:lpstr>
      <vt:lpstr>Block Diagram of BCD Adder</vt:lpstr>
      <vt:lpstr>Multiplication</vt:lpstr>
      <vt:lpstr>Binary multiplication example</vt:lpstr>
      <vt:lpstr>A 2x2 binary multiplier</vt:lpstr>
      <vt:lpstr>A 4x4 multiplier circuit</vt:lpstr>
      <vt:lpstr>More on multipliers</vt:lpstr>
      <vt:lpstr>Multiplication: a special case</vt:lpstr>
      <vt:lpstr>Addition and multiplication summary</vt:lpstr>
    </vt:vector>
  </TitlesOfParts>
  <Company>건국대학교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neungsoo</cp:lastModifiedBy>
  <cp:revision>157</cp:revision>
  <dcterms:created xsi:type="dcterms:W3CDTF">2004-03-01T13:10:54Z</dcterms:created>
  <dcterms:modified xsi:type="dcterms:W3CDTF">2016-10-03T14:11:11Z</dcterms:modified>
</cp:coreProperties>
</file>