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66FF"/>
    <a:srgbClr val="FFFFCC"/>
    <a:srgbClr val="CCFFFF"/>
    <a:srgbClr val="FFCC99"/>
    <a:srgbClr val="FF0000"/>
    <a:srgbClr val="FFFF66"/>
    <a:srgbClr val="3333CC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2181" autoAdjust="0"/>
  </p:normalViewPr>
  <p:slideViewPr>
    <p:cSldViewPr>
      <p:cViewPr varScale="1">
        <p:scale>
          <a:sx n="105" d="100"/>
          <a:sy n="105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3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28BE00C-ED30-4E28-9616-007CF6D46F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9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U_UI_CM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5949950"/>
            <a:ext cx="208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147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>
                <a:defRPr/>
              </a:pPr>
              <a:t>‹#›</a:t>
            </a:fld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83A0895-AE28-402F-AF43-64AFCB579D3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3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851F7B5-9342-4467-9E9C-68525BEF8B5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E2648F18-AF5E-4FD5-B87B-EB622E5931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7725" y="1052736"/>
            <a:ext cx="4192588" cy="5472608"/>
          </a:xfrm>
        </p:spPr>
        <p:txBody>
          <a:bodyPr/>
          <a:lstStyle>
            <a:lvl1pPr>
              <a:defRPr sz="2400"/>
            </a:lvl1pPr>
          </a:lstStyle>
          <a:p>
            <a:endParaRPr lang="ko-KR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9958E03-D468-4641-95A2-C406E208ED28}" type="slidenum">
              <a:rPr lang="en-US" altLang="ko-KR" smtClean="0">
                <a:cs typeface="Calibri" pitchFamily="34" charset="0"/>
              </a:rPr>
              <a:pPr>
                <a:defRPr/>
              </a:pPr>
              <a:t>‹#›</a:t>
            </a:fld>
            <a:endParaRPr lang="en-US" altLang="ko-KR" dirty="0">
              <a:cs typeface="Calibri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96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3528" y="3789759"/>
            <a:ext cx="8526785" cy="2663577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8528400" cy="2664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9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052513"/>
            <a:ext cx="85375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93688" y="979488"/>
            <a:ext cx="8547100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pic>
        <p:nvPicPr>
          <p:cNvPr id="3078" name="Picture 7" descr="KU_UI_Mark"/>
          <p:cNvPicPr>
            <a:picLocks noChangeAspect="1" noChangeArrowheads="1"/>
          </p:cNvPicPr>
          <p:nvPr userDrawn="1"/>
        </p:nvPicPr>
        <p:blipFill>
          <a:blip r:embed="rId10"/>
          <a:srcRect l="23793" t="13460" r="23793" b="16824"/>
          <a:stretch>
            <a:fillRect/>
          </a:stretch>
        </p:blipFill>
        <p:spPr bwMode="auto">
          <a:xfrm>
            <a:off x="214313" y="115888"/>
            <a:ext cx="8286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89" r:id="rId4"/>
    <p:sldLayoutId id="2147483778" r:id="rId5"/>
    <p:sldLayoutId id="2147483779" r:id="rId6"/>
    <p:sldLayoutId id="2147483788" r:id="rId7"/>
    <p:sldLayoutId id="214748379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9pPr>
    </p:titleStyle>
    <p:bodyStyle>
      <a:lvl1pPr marL="354013" indent="-354013" algn="l" rtl="0" eaLnBrk="0" fontAlgn="base" latinLnBrk="1" hangingPunct="0">
        <a:spcBef>
          <a:spcPct val="40000"/>
        </a:spcBef>
        <a:spcAft>
          <a:spcPct val="0"/>
        </a:spcAft>
        <a:buClr>
          <a:srgbClr val="6600CC"/>
        </a:buClr>
        <a:buSzPct val="90000"/>
        <a:buFont typeface="Wingdings" pitchFamily="2" charset="2"/>
        <a:buChar char="q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8650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굴림" pitchFamily="50" charset="-127"/>
        <a:buChar char="▶"/>
        <a:defRPr kumimoji="1" sz="2400">
          <a:solidFill>
            <a:schemeClr val="tx1"/>
          </a:solidFill>
          <a:latin typeface="Calibri" pitchFamily="34" charset="0"/>
          <a:ea typeface="+mn-ea"/>
        </a:defRPr>
      </a:lvl2pPr>
      <a:lvl3pPr marL="900113" indent="-271463" algn="l" rtl="0" eaLnBrk="0" fontAlgn="base" latinLnBrk="1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Calibri" pitchFamily="34" charset="0"/>
          <a:ea typeface="+mn-ea"/>
        </a:defRPr>
      </a:lvl3pPr>
      <a:lvl4pPr marL="1163638" indent="-2635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433513" indent="-2698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4320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8892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3464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036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</a:rPr>
              <a:t>Chapter 5.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Synchronous Sequential Logic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Part A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0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A9D33D2-DFAE-4583-8241-E2D6E47F10C7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405506" name="Line 2"/>
          <p:cNvSpPr>
            <a:spLocks noChangeShapeType="1"/>
          </p:cNvSpPr>
          <p:nvPr/>
        </p:nvSpPr>
        <p:spPr bwMode="auto">
          <a:xfrm>
            <a:off x="7467600" y="4038600"/>
            <a:ext cx="0" cy="2133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07" name="Line 3"/>
          <p:cNvSpPr>
            <a:spLocks noChangeShapeType="1"/>
          </p:cNvSpPr>
          <p:nvPr/>
        </p:nvSpPr>
        <p:spPr bwMode="auto">
          <a:xfrm>
            <a:off x="7086600" y="4038600"/>
            <a:ext cx="0" cy="2133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6248400" y="2781300"/>
            <a:ext cx="235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(R + Q’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Q’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(S + Q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Latch delays</a:t>
            </a:r>
          </a:p>
        </p:txBody>
      </p:sp>
      <p:sp>
        <p:nvSpPr>
          <p:cNvPr id="405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5699125" cy="5262563"/>
          </a:xfrm>
          <a:ln/>
        </p:spPr>
        <p:txBody>
          <a:bodyPr/>
          <a:lstStyle/>
          <a:p>
            <a:r>
              <a:rPr lang="en-US" altLang="ko-KR" sz="2000">
                <a:ea typeface="굴림" charset="-127"/>
              </a:rPr>
              <a:t>Timing diagrams are especially useful in understanding how sequential circuits work.</a:t>
            </a:r>
          </a:p>
          <a:p>
            <a:r>
              <a:rPr lang="en-US" altLang="ko-KR" sz="2000">
                <a:ea typeface="굴림" charset="-127"/>
              </a:rPr>
              <a:t>Here is a diagram which shows an example of how our latch outputs change with inputs SR=10.</a:t>
            </a:r>
          </a:p>
          <a:p>
            <a:pPr lvl="1">
              <a:buFontTx/>
              <a:buNone/>
            </a:pPr>
            <a:r>
              <a:rPr lang="en-US" altLang="ko-KR" sz="1800">
                <a:ea typeface="굴림" charset="-127"/>
              </a:rPr>
              <a:t>0.	Suppose that initially, Q = 0 and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 baseline="-25000">
                <a:ea typeface="굴림" charset="-127"/>
              </a:rPr>
              <a:t> </a:t>
            </a:r>
            <a:r>
              <a:rPr lang="en-US" altLang="ko-KR" sz="1800">
                <a:ea typeface="굴림" charset="-127"/>
              </a:rPr>
              <a:t>= 1.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ko-KR" sz="1800">
                <a:ea typeface="굴림" charset="-127"/>
              </a:rPr>
              <a:t>1.	Since S=1,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will change from 1 to 0 after one NOR-gate delay (marked by vertical lines in the diagram for clarity).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ko-KR" sz="1800">
                <a:ea typeface="굴림" charset="-127"/>
              </a:rPr>
              <a:t>2.	This change in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, along with R=0, causes Q to become 1 after another gate delay.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ko-KR" sz="1800">
                <a:ea typeface="굴림" charset="-127"/>
              </a:rPr>
              <a:t>3.	The latch then stabilizes until S or R change again. 		</a:t>
            </a:r>
          </a:p>
        </p:txBody>
      </p:sp>
      <p:graphicFrame>
        <p:nvGraphicFramePr>
          <p:cNvPr id="405511" name="Object 7"/>
          <p:cNvGraphicFramePr>
            <a:graphicFrameLocks noChangeAspect="1"/>
          </p:cNvGraphicFramePr>
          <p:nvPr/>
        </p:nvGraphicFramePr>
        <p:xfrm>
          <a:off x="6324600" y="1103313"/>
          <a:ext cx="22288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Bitmap Image" r:id="rId3" imgW="2228571" imgH="1476190" progId="Paint.Picture">
                  <p:embed/>
                </p:oleObj>
              </mc:Choice>
              <mc:Fallback>
                <p:oleObj name="Bitmap Image" r:id="rId3" imgW="2228571" imgH="1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03313"/>
                        <a:ext cx="22288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512" name="Group 8"/>
          <p:cNvGrpSpPr>
            <a:grpSpLocks/>
          </p:cNvGrpSpPr>
          <p:nvPr/>
        </p:nvGrpSpPr>
        <p:grpSpPr bwMode="auto">
          <a:xfrm>
            <a:off x="6705600" y="5181600"/>
            <a:ext cx="1524000" cy="228600"/>
            <a:chOff x="4224" y="2688"/>
            <a:chExt cx="960" cy="144"/>
          </a:xfrm>
        </p:grpSpPr>
        <p:sp>
          <p:nvSpPr>
            <p:cNvPr id="405513" name="Line 9"/>
            <p:cNvSpPr>
              <a:spLocks noChangeShapeType="1"/>
            </p:cNvSpPr>
            <p:nvPr/>
          </p:nvSpPr>
          <p:spPr bwMode="auto">
            <a:xfrm>
              <a:off x="4224" y="283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 flipV="1">
              <a:off x="4704" y="26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4704" y="268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5516" name="Group 12"/>
          <p:cNvGrpSpPr>
            <a:grpSpLocks/>
          </p:cNvGrpSpPr>
          <p:nvPr/>
        </p:nvGrpSpPr>
        <p:grpSpPr bwMode="auto">
          <a:xfrm>
            <a:off x="6705600" y="5638800"/>
            <a:ext cx="1524000" cy="228600"/>
            <a:chOff x="4224" y="2976"/>
            <a:chExt cx="960" cy="144"/>
          </a:xfrm>
        </p:grpSpPr>
        <p:sp>
          <p:nvSpPr>
            <p:cNvPr id="405517" name="Line 13"/>
            <p:cNvSpPr>
              <a:spLocks noChangeShapeType="1"/>
            </p:cNvSpPr>
            <p:nvPr/>
          </p:nvSpPr>
          <p:spPr bwMode="auto">
            <a:xfrm>
              <a:off x="4464" y="312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518" name="Line 14"/>
            <p:cNvSpPr>
              <a:spLocks noChangeShapeType="1"/>
            </p:cNvSpPr>
            <p:nvPr/>
          </p:nvSpPr>
          <p:spPr bwMode="auto">
            <a:xfrm>
              <a:off x="4224" y="297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 flipV="1">
              <a:off x="4464" y="297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5520" name="Text Box 16"/>
          <p:cNvSpPr txBox="1">
            <a:spLocks noChangeArrowheads="1"/>
          </p:cNvSpPr>
          <p:nvPr/>
        </p:nvSpPr>
        <p:spPr bwMode="auto">
          <a:xfrm>
            <a:off x="6248400" y="4191000"/>
            <a:ext cx="425450" cy="1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 S</a:t>
            </a:r>
          </a:p>
          <a:p>
            <a:pPr algn="l" eaLnBrk="0" hangingPunct="0">
              <a:lnSpc>
                <a:spcPct val="190000"/>
              </a:lnSpc>
            </a:pPr>
            <a:r>
              <a:rPr lang="en-US" altLang="ko-KR" sz="1800">
                <a:latin typeface="Comic Sans MS" pitchFamily="66" charset="0"/>
              </a:rPr>
              <a:t> R</a:t>
            </a:r>
          </a:p>
          <a:p>
            <a:pPr algn="l" eaLnBrk="0" hangingPunct="0">
              <a:lnSpc>
                <a:spcPct val="160000"/>
              </a:lnSpc>
            </a:pPr>
            <a:r>
              <a:rPr lang="en-US" altLang="ko-KR" sz="1800">
                <a:latin typeface="Comic Sans MS" pitchFamily="66" charset="0"/>
              </a:rPr>
              <a:t>Q</a:t>
            </a:r>
          </a:p>
          <a:p>
            <a:pPr algn="l" eaLnBrk="0" hangingPunct="0">
              <a:lnSpc>
                <a:spcPct val="170000"/>
              </a:lnSpc>
            </a:pPr>
            <a:r>
              <a:rPr lang="en-US" altLang="ko-KR" sz="1800">
                <a:latin typeface="Comic Sans MS" pitchFamily="66" charset="0"/>
              </a:rPr>
              <a:t>Q’</a:t>
            </a:r>
          </a:p>
        </p:txBody>
      </p:sp>
      <p:sp>
        <p:nvSpPr>
          <p:cNvPr id="405521" name="Line 17"/>
          <p:cNvSpPr>
            <a:spLocks noChangeShapeType="1"/>
          </p:cNvSpPr>
          <p:nvPr/>
        </p:nvSpPr>
        <p:spPr bwMode="auto">
          <a:xfrm>
            <a:off x="6705600" y="4267200"/>
            <a:ext cx="152400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22" name="Line 18"/>
          <p:cNvSpPr>
            <a:spLocks noChangeShapeType="1"/>
          </p:cNvSpPr>
          <p:nvPr/>
        </p:nvSpPr>
        <p:spPr bwMode="auto">
          <a:xfrm>
            <a:off x="6705600" y="4953000"/>
            <a:ext cx="152400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23" name="Line 19"/>
          <p:cNvSpPr>
            <a:spLocks noChangeShapeType="1"/>
          </p:cNvSpPr>
          <p:nvPr/>
        </p:nvSpPr>
        <p:spPr bwMode="auto">
          <a:xfrm>
            <a:off x="7848600" y="4038600"/>
            <a:ext cx="0" cy="2133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24" name="Line 20"/>
          <p:cNvSpPr>
            <a:spLocks noChangeShapeType="1"/>
          </p:cNvSpPr>
          <p:nvPr/>
        </p:nvSpPr>
        <p:spPr bwMode="auto">
          <a:xfrm>
            <a:off x="8229600" y="4038600"/>
            <a:ext cx="0" cy="2133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25" name="Line 21"/>
          <p:cNvSpPr>
            <a:spLocks noChangeShapeType="1"/>
          </p:cNvSpPr>
          <p:nvPr/>
        </p:nvSpPr>
        <p:spPr bwMode="auto">
          <a:xfrm>
            <a:off x="6705600" y="4038600"/>
            <a:ext cx="0" cy="2133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5526" name="Text Box 22"/>
          <p:cNvSpPr txBox="1">
            <a:spLocks noChangeArrowheads="1"/>
          </p:cNvSpPr>
          <p:nvPr/>
        </p:nvSpPr>
        <p:spPr bwMode="auto">
          <a:xfrm>
            <a:off x="6553200" y="3657600"/>
            <a:ext cx="187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401638" algn="l"/>
                <a:tab pos="742950" algn="l"/>
                <a:tab pos="1084263" algn="l"/>
                <a:tab pos="14859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401638" algn="l"/>
                <a:tab pos="742950" algn="l"/>
                <a:tab pos="1084263" algn="l"/>
                <a:tab pos="14859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401638" algn="l"/>
                <a:tab pos="742950" algn="l"/>
                <a:tab pos="1084263" algn="l"/>
                <a:tab pos="14859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401638" algn="l"/>
                <a:tab pos="742950" algn="l"/>
                <a:tab pos="1084263" algn="l"/>
                <a:tab pos="14859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401638" algn="l"/>
                <a:tab pos="742950" algn="l"/>
                <a:tab pos="1084263" algn="l"/>
                <a:tab pos="14859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42950" algn="l"/>
                <a:tab pos="1084263" algn="l"/>
                <a:tab pos="14859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42950" algn="l"/>
                <a:tab pos="1084263" algn="l"/>
                <a:tab pos="14859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42950" algn="l"/>
                <a:tab pos="1084263" algn="l"/>
                <a:tab pos="14859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42950" algn="l"/>
                <a:tab pos="1084263" algn="l"/>
                <a:tab pos="14859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0	1	2	 3	 4</a:t>
            </a:r>
          </a:p>
        </p:txBody>
      </p:sp>
    </p:spTree>
    <p:extLst>
      <p:ext uri="{BB962C8B-B14F-4D97-AF65-F5344CB8AC3E}">
        <p14:creationId xmlns:p14="http://schemas.microsoft.com/office/powerpoint/2010/main" val="2171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57B11F0-1B2B-4D5A-9CEB-08FBD04B6E2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Resetting the latch: SR = 01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5770562" cy="52625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What if S = 0 and R = 1? </a:t>
            </a:r>
          </a:p>
          <a:p>
            <a:r>
              <a:rPr lang="en-US" altLang="ko-KR" sz="2000">
                <a:ea typeface="굴림" charset="-127"/>
              </a:rPr>
              <a:t>Since R = 1, Q</a:t>
            </a:r>
            <a:r>
              <a:rPr lang="en-US" altLang="ko-KR" sz="2000" baseline="-25000">
                <a:ea typeface="굴림" charset="-127"/>
              </a:rPr>
              <a:t>next </a:t>
            </a:r>
            <a:r>
              <a:rPr lang="en-US" altLang="ko-KR" sz="2000">
                <a:ea typeface="굴림" charset="-127"/>
              </a:rPr>
              <a:t>is 0, </a:t>
            </a:r>
            <a:r>
              <a:rPr lang="en-US" altLang="ko-KR" sz="2000" i="1">
                <a:ea typeface="굴림" charset="-127"/>
              </a:rPr>
              <a:t>regardless</a:t>
            </a:r>
            <a:r>
              <a:rPr lang="en-US" altLang="ko-KR" sz="2000">
                <a:ea typeface="굴림" charset="-127"/>
              </a:rPr>
              <a:t> of Q</a:t>
            </a:r>
            <a:r>
              <a:rPr lang="en-US" altLang="ko-KR" sz="2000" baseline="-25000">
                <a:ea typeface="굴림" charset="-127"/>
              </a:rPr>
              <a:t>current</a:t>
            </a:r>
            <a:r>
              <a:rPr lang="en-US" altLang="ko-KR" sz="2000">
                <a:ea typeface="굴림" charset="-127"/>
              </a:rPr>
              <a:t>: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</a:pP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(1 + Q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current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)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0</a:t>
            </a:r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Then, this new value of Q goes into the bottom NOR gate, where S = 0.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</a:pP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(0 + 0)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1</a:t>
            </a:r>
            <a:endParaRPr lang="en-US" altLang="ko-KR" sz="2000">
              <a:ea typeface="굴림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>
                <a:ea typeface="굴림" charset="-127"/>
              </a:rPr>
              <a:t>So when SR = 01, then Q</a:t>
            </a:r>
            <a:r>
              <a:rPr lang="en-US" altLang="ko-KR" sz="2000" baseline="-25000">
                <a:ea typeface="굴림" charset="-127"/>
              </a:rPr>
              <a:t>next</a:t>
            </a:r>
            <a:r>
              <a:rPr lang="en-US" altLang="ko-KR" sz="2000">
                <a:ea typeface="굴림" charset="-127"/>
              </a:rPr>
              <a:t> = 0 and Q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 baseline="-25000">
                <a:ea typeface="굴림" charset="-127"/>
              </a:rPr>
              <a:t>next</a:t>
            </a:r>
            <a:r>
              <a:rPr lang="en-US" altLang="ko-KR" sz="2000">
                <a:ea typeface="굴림" charset="-127"/>
              </a:rPr>
              <a:t> = 1.</a:t>
            </a:r>
          </a:p>
          <a:p>
            <a:r>
              <a:rPr lang="en-US" altLang="ko-KR" sz="2000">
                <a:ea typeface="굴림" charset="-127"/>
              </a:rPr>
              <a:t>This is how you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reset</a:t>
            </a:r>
            <a:r>
              <a:rPr lang="en-US" altLang="ko-KR" sz="2000">
                <a:ea typeface="굴림" charset="-127"/>
              </a:rPr>
              <a:t>, or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clear</a:t>
            </a:r>
            <a:r>
              <a:rPr lang="en-US" altLang="ko-KR" sz="2000">
                <a:ea typeface="굴림" charset="-127"/>
              </a:rPr>
              <a:t>, the latch to 0. The R input stands for </a:t>
            </a:r>
            <a:r>
              <a:rPr lang="en-US" altLang="ko-KR" sz="2000"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ea typeface="굴림" charset="-127"/>
              </a:rPr>
              <a:t>reset.</a:t>
            </a:r>
            <a:r>
              <a:rPr lang="en-US" altLang="ko-KR" sz="2000">
                <a:latin typeface="Comic Sans MS"/>
                <a:ea typeface="굴림" charset="-127"/>
              </a:rPr>
              <a:t>”</a:t>
            </a:r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Again, it can take two gate delays before a change in R propagates to the output Q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 baseline="-25000">
                <a:ea typeface="굴림" charset="-127"/>
              </a:rPr>
              <a:t>next</a:t>
            </a:r>
            <a:r>
              <a:rPr lang="en-US" altLang="ko-KR" sz="2000">
                <a:ea typeface="굴림" charset="-127"/>
              </a:rPr>
              <a:t>.</a:t>
            </a:r>
            <a:endParaRPr lang="en-US" altLang="ko-KR" sz="2000" baseline="-25000">
              <a:ea typeface="굴림" charset="-127"/>
            </a:endParaRPr>
          </a:p>
          <a:p>
            <a:pPr>
              <a:lnSpc>
                <a:spcPct val="120000"/>
              </a:lnSpc>
            </a:pPr>
            <a:endParaRPr lang="en-US" altLang="ko-KR" sz="2000" baseline="-25000">
              <a:ea typeface="굴림" charset="-127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6324600" y="1243013"/>
          <a:ext cx="22288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Bitmap Image" r:id="rId3" imgW="2228571" imgH="1476190" progId="Paint.Picture">
                  <p:embed/>
                </p:oleObj>
              </mc:Choice>
              <mc:Fallback>
                <p:oleObj name="Bitmap Image" r:id="rId3" imgW="2228571" imgH="1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43013"/>
                        <a:ext cx="22288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6248400" y="3148013"/>
            <a:ext cx="235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(R + Q’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Q’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(S + Q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</p:txBody>
      </p:sp>
    </p:spTree>
    <p:extLst>
      <p:ext uri="{BB962C8B-B14F-4D97-AF65-F5344CB8AC3E}">
        <p14:creationId xmlns:p14="http://schemas.microsoft.com/office/powerpoint/2010/main" val="14895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3EE578A-2909-41F4-9E30-45CC571D1ECF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SR latches are memories!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4979987" cy="52625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This little table shows that our latch provides everything we need in a memory: we can set it, reset it, and remember the current value.</a:t>
            </a: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The output Q represents the data stored in the latch. It is sometimes called the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state</a:t>
            </a:r>
            <a:r>
              <a:rPr lang="en-US" altLang="ko-KR" sz="2000">
                <a:ea typeface="굴림" charset="-127"/>
              </a:rPr>
              <a:t> of the latch.</a:t>
            </a: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We can expand the table above into a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state table</a:t>
            </a:r>
            <a:r>
              <a:rPr lang="en-US" altLang="ko-KR" sz="2000">
                <a:ea typeface="굴림" charset="-127"/>
              </a:rPr>
              <a:t>, which explicitly shows that the </a:t>
            </a:r>
            <a:r>
              <a:rPr lang="en-US" altLang="ko-KR" sz="2000" i="1">
                <a:ea typeface="굴림" charset="-127"/>
              </a:rPr>
              <a:t>next</a:t>
            </a:r>
            <a:r>
              <a:rPr lang="en-US" altLang="ko-KR" sz="2000">
                <a:ea typeface="굴림" charset="-127"/>
              </a:rPr>
              <a:t> values of Q and Q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depend on their </a:t>
            </a:r>
            <a:r>
              <a:rPr lang="en-US" altLang="ko-KR" sz="2000" i="1">
                <a:ea typeface="굴림" charset="-127"/>
              </a:rPr>
              <a:t>current</a:t>
            </a:r>
            <a:r>
              <a:rPr lang="en-US" altLang="ko-KR" sz="2000">
                <a:ea typeface="굴림" charset="-127"/>
              </a:rPr>
              <a:t> values, as well as on the inputs S and R.</a:t>
            </a:r>
          </a:p>
          <a:p>
            <a:endParaRPr lang="en-US" altLang="ko-KR" sz="2000">
              <a:ea typeface="굴림" charset="-127"/>
            </a:endParaRP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5942013" y="1384300"/>
          <a:ext cx="2333625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ocument" r:id="rId3" imgW="2355120" imgH="1487520" progId="Word.Document.8">
                  <p:embed/>
                </p:oleObj>
              </mc:Choice>
              <mc:Fallback>
                <p:oleObj name="Document" r:id="rId3" imgW="2355120" imgH="1487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1384300"/>
                        <a:ext cx="2333625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7" name="Object 5"/>
          <p:cNvGraphicFramePr>
            <a:graphicFrameLocks noChangeAspect="1"/>
          </p:cNvGraphicFramePr>
          <p:nvPr/>
        </p:nvGraphicFramePr>
        <p:xfrm>
          <a:off x="5330825" y="3582988"/>
          <a:ext cx="3451225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Document" r:id="rId5" imgW="3453120" imgH="2629080" progId="Word.Document.8">
                  <p:embed/>
                </p:oleObj>
              </mc:Choice>
              <mc:Fallback>
                <p:oleObj name="Document" r:id="rId5" imgW="3453120" imgH="2629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3582988"/>
                        <a:ext cx="3451225" cy="263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636CE9E-0BCC-48EA-A65B-E104F232C535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SR latches are sequential!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4979987" cy="52625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Notice that for inputs 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SR = 00</a:t>
            </a:r>
            <a:r>
              <a:rPr lang="en-US" altLang="ko-KR" sz="2000">
                <a:ea typeface="굴림" charset="-127"/>
              </a:rPr>
              <a:t>, the next value of Q could be either 0 or 1, depending on the current value of Q.</a:t>
            </a:r>
          </a:p>
          <a:p>
            <a:r>
              <a:rPr lang="en-US" altLang="ko-KR" sz="2000">
                <a:ea typeface="굴림" charset="-127"/>
              </a:rPr>
              <a:t>So the same inputs can yield different outputs, depending on whether the latch was previously set or reset.</a:t>
            </a:r>
          </a:p>
          <a:p>
            <a:r>
              <a:rPr lang="en-US" altLang="ko-KR" sz="2000">
                <a:ea typeface="굴림" charset="-127"/>
              </a:rPr>
              <a:t>This is very different from the combinational circuits that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ve seen so far, where the same inputs always yield the same outputs.</a:t>
            </a:r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/>
        </p:nvGraphicFramePr>
        <p:xfrm>
          <a:off x="5330825" y="3582988"/>
          <a:ext cx="3451225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3" imgW="3453120" imgH="2629080" progId="Word.Document.8">
                  <p:embed/>
                </p:oleObj>
              </mc:Choice>
              <mc:Fallback>
                <p:oleObj name="Document" r:id="rId3" imgW="3453120" imgH="2629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3582988"/>
                        <a:ext cx="3451225" cy="263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1" name="Object 5"/>
          <p:cNvGraphicFramePr>
            <a:graphicFrameLocks noChangeAspect="1"/>
          </p:cNvGraphicFramePr>
          <p:nvPr/>
        </p:nvGraphicFramePr>
        <p:xfrm>
          <a:off x="5942013" y="1384300"/>
          <a:ext cx="2333625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5" imgW="2326680" imgH="1467000" progId="Word.Document.8">
                  <p:embed/>
                </p:oleObj>
              </mc:Choice>
              <mc:Fallback>
                <p:oleObj name="Document" r:id="rId5" imgW="2326680" imgH="1467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1384300"/>
                        <a:ext cx="2333625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8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284DD5D0-D9CE-4368-87ED-614D47E7FB52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about SR = 11?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5454650" cy="5262563"/>
          </a:xfrm>
        </p:spPr>
        <p:txBody>
          <a:bodyPr/>
          <a:lstStyle/>
          <a:p>
            <a:r>
              <a:rPr lang="en-US" altLang="ko-KR" sz="1600" i="1">
                <a:ea typeface="굴림" charset="-127"/>
              </a:rPr>
              <a:t>Both</a:t>
            </a:r>
            <a:r>
              <a:rPr lang="en-US" altLang="ko-KR" sz="1600">
                <a:ea typeface="굴림" charset="-127"/>
              </a:rPr>
              <a:t> Q</a:t>
            </a:r>
            <a:r>
              <a:rPr lang="en-US" altLang="ko-KR" sz="1600" baseline="-25000">
                <a:ea typeface="굴림" charset="-127"/>
              </a:rPr>
              <a:t>next</a:t>
            </a:r>
            <a:r>
              <a:rPr lang="en-US" altLang="ko-KR" sz="1600">
                <a:ea typeface="굴림" charset="-127"/>
              </a:rPr>
              <a:t> and Q</a:t>
            </a:r>
            <a:r>
              <a:rPr lang="en-US" altLang="ko-KR" sz="1600">
                <a:latin typeface="Comic Sans MS"/>
                <a:ea typeface="굴림" charset="-127"/>
              </a:rPr>
              <a:t>’</a:t>
            </a:r>
            <a:r>
              <a:rPr lang="en-US" altLang="ko-KR" sz="1600" baseline="-25000">
                <a:ea typeface="굴림" charset="-127"/>
              </a:rPr>
              <a:t>next</a:t>
            </a:r>
            <a:r>
              <a:rPr lang="en-US" altLang="ko-KR" sz="1600">
                <a:ea typeface="굴림" charset="-127"/>
              </a:rPr>
              <a:t> will become 0.</a:t>
            </a:r>
          </a:p>
          <a:p>
            <a:r>
              <a:rPr lang="en-US" altLang="ko-KR" sz="1600">
                <a:ea typeface="굴림" charset="-127"/>
              </a:rPr>
              <a:t>This contradicts the assumption that Q and Q</a:t>
            </a:r>
            <a:r>
              <a:rPr lang="en-US" altLang="ko-KR" sz="1600"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ea typeface="굴림" charset="-127"/>
              </a:rPr>
              <a:t> are always complements.</a:t>
            </a:r>
          </a:p>
          <a:p>
            <a:r>
              <a:rPr lang="en-US" altLang="ko-KR" sz="1600">
                <a:ea typeface="굴림" charset="-127"/>
              </a:rPr>
              <a:t>Another problem is what happens if we then make S = 0 and R = 0 together.</a:t>
            </a:r>
          </a:p>
          <a:p>
            <a:pPr algn="ctr">
              <a:spcBef>
                <a:spcPct val="7000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16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 = (0 + 0)</a:t>
            </a:r>
            <a:r>
              <a:rPr lang="en-US" altLang="ko-KR" sz="16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 = 1</a:t>
            </a:r>
          </a:p>
          <a:p>
            <a:pPr algn="ctr">
              <a:spcAft>
                <a:spcPct val="5000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16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16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 = (0 + 0)</a:t>
            </a:r>
            <a:r>
              <a:rPr lang="en-US" altLang="ko-KR" sz="16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 = 1</a:t>
            </a:r>
            <a:endParaRPr lang="en-US" altLang="ko-KR" sz="1600">
              <a:ea typeface="굴림" charset="-127"/>
            </a:endParaRPr>
          </a:p>
          <a:p>
            <a:r>
              <a:rPr lang="en-US" altLang="ko-KR" sz="1600">
                <a:ea typeface="굴림" charset="-127"/>
              </a:rPr>
              <a:t>But these new values go back into the NOR gates, and in the next step we get:</a:t>
            </a:r>
          </a:p>
          <a:p>
            <a:pPr algn="ctr">
              <a:spcBef>
                <a:spcPct val="7000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16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 = (0 + 1)</a:t>
            </a:r>
            <a:r>
              <a:rPr lang="en-US" altLang="ko-KR" sz="16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 = 0</a:t>
            </a:r>
          </a:p>
          <a:p>
            <a:pPr algn="ctr">
              <a:spcAft>
                <a:spcPct val="50000"/>
              </a:spcAft>
              <a:buFont typeface="Wingdings" pitchFamily="2" charset="2"/>
              <a:buNone/>
            </a:pP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16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16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 = (0 + 1)</a:t>
            </a:r>
            <a:r>
              <a:rPr lang="en-US" altLang="ko-KR" sz="16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solidFill>
                  <a:srgbClr val="3333FF"/>
                </a:solidFill>
                <a:ea typeface="굴림" charset="-127"/>
              </a:rPr>
              <a:t> = 0</a:t>
            </a:r>
          </a:p>
          <a:p>
            <a:r>
              <a:rPr lang="en-US" altLang="ko-KR" sz="1600">
                <a:ea typeface="굴림" charset="-127"/>
              </a:rPr>
              <a:t>The circuit enters an infinite loop, where Q and Q</a:t>
            </a:r>
            <a:r>
              <a:rPr lang="en-US" altLang="ko-KR" sz="1600"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ea typeface="굴림" charset="-127"/>
              </a:rPr>
              <a:t> cycle between 0 and 1 forever.</a:t>
            </a:r>
          </a:p>
          <a:p>
            <a:r>
              <a:rPr lang="en-US" altLang="ko-KR" sz="1600">
                <a:ea typeface="굴림" charset="-127"/>
              </a:rPr>
              <a:t>This is actually the worst case, but the moral is don</a:t>
            </a:r>
            <a:r>
              <a:rPr lang="en-US" altLang="ko-KR" sz="1600"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ea typeface="굴림" charset="-127"/>
              </a:rPr>
              <a:t>t ever set SR=11!</a:t>
            </a: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6019800" y="1255713"/>
            <a:ext cx="235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(R + Q’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Q’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(S + Q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</p:txBody>
      </p:sp>
      <p:grpSp>
        <p:nvGrpSpPr>
          <p:cNvPr id="409605" name="Group 5"/>
          <p:cNvGrpSpPr>
            <a:grpSpLocks/>
          </p:cNvGrpSpPr>
          <p:nvPr/>
        </p:nvGrpSpPr>
        <p:grpSpPr bwMode="auto">
          <a:xfrm>
            <a:off x="5867400" y="2246313"/>
            <a:ext cx="2762250" cy="1476375"/>
            <a:chOff x="3696" y="1296"/>
            <a:chExt cx="1740" cy="930"/>
          </a:xfrm>
        </p:grpSpPr>
        <p:graphicFrame>
          <p:nvGraphicFramePr>
            <p:cNvPr id="409606" name="Object 6"/>
            <p:cNvGraphicFramePr>
              <a:graphicFrameLocks noChangeAspect="1"/>
            </p:cNvGraphicFramePr>
            <p:nvPr/>
          </p:nvGraphicFramePr>
          <p:xfrm>
            <a:off x="3850" y="1296"/>
            <a:ext cx="1404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0" name="Bitmap Image" r:id="rId3" imgW="2228571" imgH="1476190" progId="Paint.Picture">
                    <p:embed/>
                  </p:oleObj>
                </mc:Choice>
                <mc:Fallback>
                  <p:oleObj name="Bitmap Image" r:id="rId3" imgW="2228571" imgH="147619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" y="1296"/>
                          <a:ext cx="1404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07" name="Text Box 7"/>
            <p:cNvSpPr txBox="1">
              <a:spLocks noChangeArrowheads="1"/>
            </p:cNvSpPr>
            <p:nvPr/>
          </p:nvSpPr>
          <p:spPr bwMode="auto">
            <a:xfrm>
              <a:off x="3696" y="1337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  <a:endParaRPr lang="en-US" altLang="ko-KR" sz="14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  <p:sp>
          <p:nvSpPr>
            <p:cNvPr id="409608" name="Text Box 8"/>
            <p:cNvSpPr txBox="1">
              <a:spLocks noChangeArrowheads="1"/>
            </p:cNvSpPr>
            <p:nvPr/>
          </p:nvSpPr>
          <p:spPr bwMode="auto">
            <a:xfrm>
              <a:off x="3698" y="199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  <a:endParaRPr lang="en-US" altLang="ko-KR" sz="14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  <p:sp>
          <p:nvSpPr>
            <p:cNvPr id="409609" name="Text Box 9"/>
            <p:cNvSpPr txBox="1">
              <a:spLocks noChangeArrowheads="1"/>
            </p:cNvSpPr>
            <p:nvPr/>
          </p:nvSpPr>
          <p:spPr bwMode="auto">
            <a:xfrm>
              <a:off x="5242" y="139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  <a:endParaRPr lang="en-US" altLang="ko-KR" sz="14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  <p:sp>
          <p:nvSpPr>
            <p:cNvPr id="409610" name="Text Box 10"/>
            <p:cNvSpPr txBox="1">
              <a:spLocks noChangeArrowheads="1"/>
            </p:cNvSpPr>
            <p:nvPr/>
          </p:nvSpPr>
          <p:spPr bwMode="auto">
            <a:xfrm>
              <a:off x="5242" y="1937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  <a:endParaRPr lang="en-US" altLang="ko-KR" sz="14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09611" name="Group 11"/>
          <p:cNvGrpSpPr>
            <a:grpSpLocks/>
          </p:cNvGrpSpPr>
          <p:nvPr/>
        </p:nvGrpSpPr>
        <p:grpSpPr bwMode="auto">
          <a:xfrm>
            <a:off x="5867400" y="4760913"/>
            <a:ext cx="2730500" cy="1476375"/>
            <a:chOff x="3696" y="2880"/>
            <a:chExt cx="1720" cy="930"/>
          </a:xfrm>
        </p:grpSpPr>
        <p:graphicFrame>
          <p:nvGraphicFramePr>
            <p:cNvPr id="409612" name="Object 12"/>
            <p:cNvGraphicFramePr>
              <a:graphicFrameLocks noChangeAspect="1"/>
            </p:cNvGraphicFramePr>
            <p:nvPr/>
          </p:nvGraphicFramePr>
          <p:xfrm>
            <a:off x="3850" y="2880"/>
            <a:ext cx="1404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1" name="Bitmap Image" r:id="rId5" imgW="2228571" imgH="1476190" progId="Paint.Picture">
                    <p:embed/>
                  </p:oleObj>
                </mc:Choice>
                <mc:Fallback>
                  <p:oleObj name="Bitmap Image" r:id="rId5" imgW="2228571" imgH="147619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" y="2880"/>
                          <a:ext cx="1404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13" name="Text Box 13"/>
            <p:cNvSpPr txBox="1">
              <a:spLocks noChangeArrowheads="1"/>
            </p:cNvSpPr>
            <p:nvPr/>
          </p:nvSpPr>
          <p:spPr bwMode="auto">
            <a:xfrm>
              <a:off x="3696" y="2921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  <a:endParaRPr lang="en-US" altLang="ko-KR" sz="14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  <p:sp>
          <p:nvSpPr>
            <p:cNvPr id="409614" name="Text Box 14"/>
            <p:cNvSpPr txBox="1">
              <a:spLocks noChangeArrowheads="1"/>
            </p:cNvSpPr>
            <p:nvPr/>
          </p:nvSpPr>
          <p:spPr bwMode="auto">
            <a:xfrm>
              <a:off x="3698" y="3577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0</a:t>
              </a:r>
              <a:endParaRPr lang="en-US" altLang="ko-KR" sz="14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  <p:sp>
          <p:nvSpPr>
            <p:cNvPr id="409615" name="Text Box 15"/>
            <p:cNvSpPr txBox="1">
              <a:spLocks noChangeArrowheads="1"/>
            </p:cNvSpPr>
            <p:nvPr/>
          </p:nvSpPr>
          <p:spPr bwMode="auto">
            <a:xfrm>
              <a:off x="5242" y="2976"/>
              <a:ext cx="1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endParaRPr lang="en-US" altLang="ko-KR" sz="14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  <p:sp>
          <p:nvSpPr>
            <p:cNvPr id="409616" name="Text Box 16"/>
            <p:cNvSpPr txBox="1">
              <a:spLocks noChangeArrowheads="1"/>
            </p:cNvSpPr>
            <p:nvPr/>
          </p:nvSpPr>
          <p:spPr bwMode="auto">
            <a:xfrm>
              <a:off x="5242" y="3521"/>
              <a:ext cx="1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endParaRPr lang="en-US" altLang="ko-KR" sz="1400">
                <a:solidFill>
                  <a:srgbClr val="3333FF"/>
                </a:solidFill>
                <a:latin typeface="Comic Sans MS" pitchFamily="66" charset="0"/>
              </a:endParaRPr>
            </a:p>
          </p:txBody>
        </p:sp>
      </p:grpSp>
      <p:sp>
        <p:nvSpPr>
          <p:cNvPr id="409617" name="AutoShape 17"/>
          <p:cNvSpPr>
            <a:spLocks noChangeArrowheads="1"/>
          </p:cNvSpPr>
          <p:nvPr/>
        </p:nvSpPr>
        <p:spPr bwMode="auto">
          <a:xfrm>
            <a:off x="7010400" y="3846513"/>
            <a:ext cx="457200" cy="914400"/>
          </a:xfrm>
          <a:prstGeom prst="upDownArrow">
            <a:avLst>
              <a:gd name="adj1" fmla="val 44444"/>
              <a:gd name="adj2" fmla="val 65630"/>
            </a:avLst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63500" dir="8587806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A6F2F23-998D-40E2-977D-2B63D33C2975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R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 latch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There are several varieties of latches.</a:t>
            </a:r>
          </a:p>
          <a:p>
            <a:r>
              <a:rPr lang="en-US" altLang="ko-KR" sz="2000">
                <a:ea typeface="굴림" charset="-127"/>
              </a:rPr>
              <a:t>You can use NAND instead of NOR gates to get a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S</a:t>
            </a:r>
            <a:r>
              <a:rPr lang="en-US" altLang="ko-KR" sz="2000">
                <a:solidFill>
                  <a:srgbClr val="FF0033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R</a:t>
            </a:r>
            <a:r>
              <a:rPr lang="en-US" altLang="ko-KR" sz="2000">
                <a:solidFill>
                  <a:srgbClr val="FF0033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 latch</a:t>
            </a:r>
            <a:r>
              <a:rPr lang="en-US" altLang="ko-KR" sz="2000">
                <a:ea typeface="굴림" charset="-127"/>
              </a:rPr>
              <a:t>.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This is just like an SR latch, but with inverted inputs, as you can see from the table.</a:t>
            </a:r>
          </a:p>
          <a:p>
            <a:r>
              <a:rPr lang="en-US" altLang="ko-KR" sz="2000">
                <a:ea typeface="굴림" charset="-127"/>
              </a:rPr>
              <a:t>You can derive this table by writing equations for the outputs in terms of the inputs and the current state, just as we did for the SR latch.</a:t>
            </a:r>
          </a:p>
          <a:p>
            <a:endParaRPr lang="en-US" altLang="ko-KR" sz="2000">
              <a:ea typeface="굴림" charset="-127"/>
            </a:endParaRPr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1524000" y="2259013"/>
          <a:ext cx="23050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Bitmap Image" r:id="rId3" imgW="2305372" imgH="1457143" progId="Paint.Picture">
                  <p:embed/>
                </p:oleObj>
              </mc:Choice>
              <mc:Fallback>
                <p:oleObj name="Bitmap Image" r:id="rId3" imgW="2305372" imgH="14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59013"/>
                        <a:ext cx="230505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Object 5"/>
          <p:cNvGraphicFramePr>
            <a:graphicFrameLocks noChangeAspect="1"/>
          </p:cNvGraphicFramePr>
          <p:nvPr/>
        </p:nvGraphicFramePr>
        <p:xfrm>
          <a:off x="4876800" y="2259013"/>
          <a:ext cx="2289175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Document" r:id="rId5" imgW="2289960" imgH="1685880" progId="Word.Document.8">
                  <p:embed/>
                </p:oleObj>
              </mc:Choice>
              <mc:Fallback>
                <p:oleObj name="Document" r:id="rId5" imgW="2289960" imgH="1685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59013"/>
                        <a:ext cx="2289175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8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15DC431-8510-4904-AD1B-54EF13A0C02A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 SR latch with a control input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Here is an SR latch with a control input C.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Notice </a:t>
            </a:r>
            <a:r>
              <a:rPr lang="en-US" altLang="ko-KR" dirty="0">
                <a:ea typeface="굴림" charset="-127"/>
              </a:rPr>
              <a:t>the hierarchical design!</a:t>
            </a:r>
          </a:p>
          <a:p>
            <a:pPr lvl="1"/>
            <a:r>
              <a:rPr lang="en-US" altLang="ko-KR" dirty="0">
                <a:ea typeface="굴림" charset="-127"/>
              </a:rPr>
              <a:t>The dotted blue box is the S</a:t>
            </a:r>
            <a:r>
              <a:rPr lang="en-US" altLang="ko-KR" dirty="0"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ea typeface="굴림" charset="-127"/>
              </a:rPr>
              <a:t>R</a:t>
            </a:r>
            <a:r>
              <a:rPr lang="en-US" altLang="ko-KR" dirty="0"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ea typeface="굴림" charset="-127"/>
              </a:rPr>
              <a:t> latch from the previous slide.</a:t>
            </a:r>
          </a:p>
          <a:p>
            <a:pPr lvl="1"/>
            <a:r>
              <a:rPr lang="en-US" altLang="ko-KR" dirty="0">
                <a:ea typeface="굴림" charset="-127"/>
              </a:rPr>
              <a:t>The additional NAND gates are simply used to generate the correct inputs for the S</a:t>
            </a:r>
            <a:r>
              <a:rPr lang="en-US" altLang="ko-KR" dirty="0"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ea typeface="굴림" charset="-127"/>
              </a:rPr>
              <a:t>R</a:t>
            </a:r>
            <a:r>
              <a:rPr lang="en-US" altLang="ko-KR" dirty="0"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ea typeface="굴림" charset="-127"/>
              </a:rPr>
              <a:t> latch.</a:t>
            </a:r>
          </a:p>
          <a:p>
            <a:r>
              <a:rPr lang="en-US" altLang="ko-KR" dirty="0">
                <a:ea typeface="굴림" charset="-127"/>
              </a:rPr>
              <a:t>The control input acts just like an enable.</a:t>
            </a:r>
          </a:p>
        </p:txBody>
      </p:sp>
      <p:grpSp>
        <p:nvGrpSpPr>
          <p:cNvPr id="411652" name="Group 4"/>
          <p:cNvGrpSpPr>
            <a:grpSpLocks/>
          </p:cNvGrpSpPr>
          <p:nvPr/>
        </p:nvGrpSpPr>
        <p:grpSpPr bwMode="auto">
          <a:xfrm>
            <a:off x="755650" y="1879600"/>
            <a:ext cx="4400550" cy="1752600"/>
            <a:chOff x="576" y="2592"/>
            <a:chExt cx="2772" cy="1104"/>
          </a:xfrm>
        </p:grpSpPr>
        <p:graphicFrame>
          <p:nvGraphicFramePr>
            <p:cNvPr id="411653" name="Object 5"/>
            <p:cNvGraphicFramePr>
              <a:graphicFrameLocks noChangeAspect="1"/>
            </p:cNvGraphicFramePr>
            <p:nvPr/>
          </p:nvGraphicFramePr>
          <p:xfrm>
            <a:off x="576" y="2640"/>
            <a:ext cx="2772" cy="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8" name="Bitmap Image" r:id="rId3" imgW="4401164" imgH="1647619" progId="Paint.Picture">
                    <p:embed/>
                  </p:oleObj>
                </mc:Choice>
                <mc:Fallback>
                  <p:oleObj name="Bitmap Image" r:id="rId3" imgW="4401164" imgH="164761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40"/>
                          <a:ext cx="2772" cy="1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54" name="Rectangle 6"/>
            <p:cNvSpPr>
              <a:spLocks noChangeArrowheads="1"/>
            </p:cNvSpPr>
            <p:nvPr/>
          </p:nvSpPr>
          <p:spPr bwMode="auto">
            <a:xfrm>
              <a:off x="1920" y="2592"/>
              <a:ext cx="1152" cy="110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411655" name="Object 7"/>
          <p:cNvGraphicFramePr>
            <a:graphicFrameLocks noChangeAspect="1"/>
          </p:cNvGraphicFramePr>
          <p:nvPr/>
        </p:nvGraphicFramePr>
        <p:xfrm>
          <a:off x="5251450" y="2032000"/>
          <a:ext cx="3259138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Document" r:id="rId5" imgW="3250440" imgH="1756080" progId="Word.Document.8">
                  <p:embed/>
                </p:oleObj>
              </mc:Choice>
              <mc:Fallback>
                <p:oleObj name="Document" r:id="rId5" imgW="3250440" imgH="1756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032000"/>
                        <a:ext cx="3259138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8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4B593A8-58D8-4EB0-B0CD-0681FFA676D1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 latch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Finally, a D latch is based on an S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R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latch. The additional gates generate the S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and R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signals, based on inputs D (</a:t>
            </a:r>
            <a:r>
              <a:rPr lang="en-US" altLang="ko-KR" sz="2000"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ea typeface="굴림" charset="-127"/>
              </a:rPr>
              <a:t>data</a:t>
            </a:r>
            <a:r>
              <a:rPr lang="en-US" altLang="ko-KR" sz="2000">
                <a:latin typeface="Comic Sans MS"/>
                <a:ea typeface="굴림" charset="-127"/>
              </a:rPr>
              <a:t>”</a:t>
            </a:r>
            <a:r>
              <a:rPr lang="en-US" altLang="ko-KR" sz="2000">
                <a:ea typeface="굴림" charset="-127"/>
              </a:rPr>
              <a:t>) and C (</a:t>
            </a:r>
            <a:r>
              <a:rPr lang="en-US" altLang="ko-KR" sz="2000"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ea typeface="굴림" charset="-127"/>
              </a:rPr>
              <a:t>control</a:t>
            </a:r>
            <a:r>
              <a:rPr lang="en-US" altLang="ko-KR" sz="2000">
                <a:latin typeface="Comic Sans MS"/>
                <a:ea typeface="굴림" charset="-127"/>
              </a:rPr>
              <a:t>”</a:t>
            </a:r>
            <a:r>
              <a:rPr lang="en-US" altLang="ko-KR" sz="2000">
                <a:ea typeface="굴림" charset="-127"/>
              </a:rPr>
              <a:t>).</a:t>
            </a:r>
          </a:p>
          <a:p>
            <a:pPr lvl="1"/>
            <a:r>
              <a:rPr lang="en-US" altLang="ko-KR" sz="1800">
                <a:ea typeface="굴림" charset="-127"/>
              </a:rPr>
              <a:t>When C = 0, S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and R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are both 1, so the state Q does not change.</a:t>
            </a:r>
          </a:p>
          <a:p>
            <a:pPr lvl="1"/>
            <a:r>
              <a:rPr lang="en-US" altLang="ko-KR" sz="1800">
                <a:ea typeface="굴림" charset="-127"/>
              </a:rPr>
              <a:t>When C = 1, the latch output Q will equal the input D.</a:t>
            </a:r>
          </a:p>
          <a:p>
            <a:r>
              <a:rPr lang="en-US" altLang="ko-KR" sz="2000">
                <a:ea typeface="굴림" charset="-127"/>
              </a:rPr>
              <a:t>No more messing with one input for set and another input for reset!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</p:txBody>
      </p:sp>
      <p:graphicFrame>
        <p:nvGraphicFramePr>
          <p:cNvPr id="412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65540"/>
              </p:ext>
            </p:extLst>
          </p:nvPr>
        </p:nvGraphicFramePr>
        <p:xfrm>
          <a:off x="755650" y="3005336"/>
          <a:ext cx="48974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Bitmap Image" r:id="rId3" imgW="4896533" imgH="1743318" progId="Paint.Picture">
                  <p:embed/>
                </p:oleObj>
              </mc:Choice>
              <mc:Fallback>
                <p:oleObj name="Bitmap Image" r:id="rId3" imgW="4896533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05336"/>
                        <a:ext cx="4897438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3422650" y="2852936"/>
            <a:ext cx="1752600" cy="19050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12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858075"/>
              </p:ext>
            </p:extLst>
          </p:nvPr>
        </p:nvGraphicFramePr>
        <p:xfrm>
          <a:off x="6089650" y="3233936"/>
          <a:ext cx="22828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Document" r:id="rId5" imgW="2289960" imgH="1476360" progId="Word.Document.8">
                  <p:embed/>
                </p:oleObj>
              </mc:Choice>
              <mc:Fallback>
                <p:oleObj name="Document" r:id="rId5" imgW="2289960" imgH="147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233936"/>
                        <a:ext cx="22828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1289050" y="2852936"/>
            <a:ext cx="1905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148FD8F-83F6-40BE-A485-B7E98C4C3DE0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 latch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Finally, a D latch is based on an S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R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latch. The additional gates generate the S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and R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 signals, based on inputs D (</a:t>
            </a:r>
            <a:r>
              <a:rPr lang="en-US" altLang="ko-KR" sz="2000"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ea typeface="굴림" charset="-127"/>
              </a:rPr>
              <a:t>data</a:t>
            </a:r>
            <a:r>
              <a:rPr lang="en-US" altLang="ko-KR" sz="2000">
                <a:latin typeface="Comic Sans MS"/>
                <a:ea typeface="굴림" charset="-127"/>
              </a:rPr>
              <a:t>”</a:t>
            </a:r>
            <a:r>
              <a:rPr lang="en-US" altLang="ko-KR" sz="2000">
                <a:ea typeface="굴림" charset="-127"/>
              </a:rPr>
              <a:t>) and C (</a:t>
            </a:r>
            <a:r>
              <a:rPr lang="en-US" altLang="ko-KR" sz="2000"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ea typeface="굴림" charset="-127"/>
              </a:rPr>
              <a:t>control</a:t>
            </a:r>
            <a:r>
              <a:rPr lang="en-US" altLang="ko-KR" sz="2000">
                <a:latin typeface="Comic Sans MS"/>
                <a:ea typeface="굴림" charset="-127"/>
              </a:rPr>
              <a:t>”</a:t>
            </a:r>
            <a:r>
              <a:rPr lang="en-US" altLang="ko-KR" sz="2000">
                <a:ea typeface="굴림" charset="-127"/>
              </a:rPr>
              <a:t>).</a:t>
            </a:r>
          </a:p>
          <a:p>
            <a:pPr lvl="1"/>
            <a:r>
              <a:rPr lang="en-US" altLang="ko-KR" sz="1800">
                <a:ea typeface="굴림" charset="-127"/>
              </a:rPr>
              <a:t>When C = 0, S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and R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are both 1, so the state Q does not change.</a:t>
            </a:r>
          </a:p>
          <a:p>
            <a:pPr lvl="1"/>
            <a:r>
              <a:rPr lang="en-US" altLang="ko-KR" sz="1800">
                <a:ea typeface="굴림" charset="-127"/>
              </a:rPr>
              <a:t>When C = 1, the latch output Q will equal the input D.</a:t>
            </a:r>
          </a:p>
          <a:p>
            <a:r>
              <a:rPr lang="en-US" altLang="ko-KR" sz="2000">
                <a:ea typeface="굴림" charset="-127"/>
              </a:rPr>
              <a:t>No more messing with one input for set and another input for reset!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Also, this latch has </a:t>
            </a:r>
            <a:r>
              <a:rPr lang="en-US" altLang="ko-KR" sz="2000">
                <a:solidFill>
                  <a:srgbClr val="FF0000"/>
                </a:solidFill>
                <a:ea typeface="굴림" charset="-127"/>
              </a:rPr>
              <a:t>no </a:t>
            </a:r>
            <a:r>
              <a:rPr lang="en-US" altLang="ko-KR" sz="2000">
                <a:solidFill>
                  <a:srgbClr val="FF0000"/>
                </a:solidFill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solidFill>
                  <a:srgbClr val="FF0000"/>
                </a:solidFill>
                <a:ea typeface="굴림" charset="-127"/>
              </a:rPr>
              <a:t>bad</a:t>
            </a:r>
            <a:r>
              <a:rPr lang="en-US" altLang="ko-KR" sz="2000">
                <a:solidFill>
                  <a:srgbClr val="FF0000"/>
                </a:solidFill>
                <a:latin typeface="Comic Sans MS"/>
                <a:ea typeface="굴림" charset="-127"/>
              </a:rPr>
              <a:t>”</a:t>
            </a:r>
            <a:r>
              <a:rPr lang="en-US" altLang="ko-KR" sz="2000">
                <a:solidFill>
                  <a:srgbClr val="FF0000"/>
                </a:solidFill>
                <a:ea typeface="굴림" charset="-127"/>
              </a:rPr>
              <a:t> input combinations to avoid</a:t>
            </a:r>
            <a:r>
              <a:rPr lang="en-US" altLang="ko-KR" sz="2000">
                <a:ea typeface="굴림" charset="-127"/>
              </a:rPr>
              <a:t>. Any of the four possible assignments to C and D are valid.</a:t>
            </a:r>
          </a:p>
          <a:p>
            <a:endParaRPr lang="en-US" altLang="ko-KR" sz="2000">
              <a:ea typeface="굴림" charset="-127"/>
            </a:endParaRPr>
          </a:p>
        </p:txBody>
      </p:sp>
      <p:grpSp>
        <p:nvGrpSpPr>
          <p:cNvPr id="413700" name="Group 4"/>
          <p:cNvGrpSpPr>
            <a:grpSpLocks/>
          </p:cNvGrpSpPr>
          <p:nvPr/>
        </p:nvGrpSpPr>
        <p:grpSpPr bwMode="auto">
          <a:xfrm>
            <a:off x="755650" y="2852936"/>
            <a:ext cx="4897438" cy="1905000"/>
            <a:chOff x="1056" y="1728"/>
            <a:chExt cx="3085" cy="1200"/>
          </a:xfrm>
        </p:grpSpPr>
        <p:graphicFrame>
          <p:nvGraphicFramePr>
            <p:cNvPr id="413701" name="Object 5"/>
            <p:cNvGraphicFramePr>
              <a:graphicFrameLocks noChangeAspect="1"/>
            </p:cNvGraphicFramePr>
            <p:nvPr/>
          </p:nvGraphicFramePr>
          <p:xfrm>
            <a:off x="1056" y="1824"/>
            <a:ext cx="3085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6" name="Bitmap Image" r:id="rId3" imgW="4896533" imgH="1743318" progId="Paint.Picture">
                    <p:embed/>
                  </p:oleObj>
                </mc:Choice>
                <mc:Fallback>
                  <p:oleObj name="Bitmap Image" r:id="rId3" imgW="4896533" imgH="1743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824"/>
                          <a:ext cx="3085" cy="10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02" name="Rectangle 6"/>
            <p:cNvSpPr>
              <a:spLocks noChangeArrowheads="1"/>
            </p:cNvSpPr>
            <p:nvPr/>
          </p:nvSpPr>
          <p:spPr bwMode="auto">
            <a:xfrm>
              <a:off x="2736" y="1728"/>
              <a:ext cx="1104" cy="120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413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66305"/>
              </p:ext>
            </p:extLst>
          </p:nvPr>
        </p:nvGraphicFramePr>
        <p:xfrm>
          <a:off x="6089650" y="3233936"/>
          <a:ext cx="22828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Document" r:id="rId5" imgW="2289960" imgH="1476360" progId="Word.Document.8">
                  <p:embed/>
                </p:oleObj>
              </mc:Choice>
              <mc:Fallback>
                <p:oleObj name="Document" r:id="rId5" imgW="2289960" imgH="147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3233936"/>
                        <a:ext cx="22828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4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00C1F3C-14C4-410A-BFE4-9E19D4DF27A3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circuits and state diagrams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8537575" cy="35607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To describe combinational circuits, we used Boolean expressions and truth tables.  With sequential circuits, we can still use expression and tables, but we can also use another form called a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state diagram</a:t>
            </a:r>
            <a:r>
              <a:rPr lang="en-US" altLang="ko-KR" sz="2000">
                <a:ea typeface="굴림" charset="-127"/>
              </a:rPr>
              <a:t>.</a:t>
            </a:r>
          </a:p>
          <a:p>
            <a:r>
              <a:rPr lang="en-US" altLang="ko-KR" sz="2000">
                <a:ea typeface="굴림" charset="-127"/>
              </a:rPr>
              <a:t>We draw one node for each state that the circuit can be in.  Latches have only two states: Q=0 and Q=1.</a:t>
            </a:r>
          </a:p>
          <a:p>
            <a:r>
              <a:rPr lang="en-US" altLang="ko-KR" sz="2000">
                <a:ea typeface="굴림" charset="-127"/>
              </a:rPr>
              <a:t>Arrows between nodes are labeled with </a:t>
            </a:r>
            <a:r>
              <a:rPr lang="en-US" altLang="ko-KR" sz="2000"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ea typeface="굴림" charset="-127"/>
              </a:rPr>
              <a:t>input/output</a:t>
            </a:r>
            <a:r>
              <a:rPr lang="en-US" altLang="ko-KR" sz="2000">
                <a:latin typeface="Comic Sans MS"/>
                <a:ea typeface="굴림" charset="-127"/>
              </a:rPr>
              <a:t>”</a:t>
            </a:r>
            <a:r>
              <a:rPr lang="en-US" altLang="ko-KR" sz="2000">
                <a:ea typeface="굴림" charset="-127"/>
              </a:rPr>
              <a:t> and indicate how the circuit changes states and what its outputs are.  In this case the state and the output are the same.</a:t>
            </a:r>
          </a:p>
          <a:p>
            <a:r>
              <a:rPr lang="en-US" altLang="ko-KR" sz="2000">
                <a:ea typeface="굴림" charset="-127"/>
              </a:rPr>
              <a:t>This is basically the same as the finite state automata.</a:t>
            </a:r>
          </a:p>
          <a:p>
            <a:r>
              <a:rPr lang="en-US" altLang="ko-KR" sz="2000">
                <a:ea typeface="굴림" charset="-127"/>
              </a:rPr>
              <a:t>Here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s a state diagram for a D latch with inputs D and C.</a:t>
            </a:r>
          </a:p>
          <a:p>
            <a:pPr>
              <a:buFont typeface="Wingdings" pitchFamily="2" charset="2"/>
              <a:buNone/>
            </a:pPr>
            <a:endParaRPr lang="en-US" altLang="ko-KR" sz="2000"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</p:txBody>
      </p:sp>
      <p:grpSp>
        <p:nvGrpSpPr>
          <p:cNvPr id="414724" name="Group 4"/>
          <p:cNvGrpSpPr>
            <a:grpSpLocks/>
          </p:cNvGrpSpPr>
          <p:nvPr/>
        </p:nvGrpSpPr>
        <p:grpSpPr bwMode="auto">
          <a:xfrm>
            <a:off x="3657600" y="4795838"/>
            <a:ext cx="2692400" cy="1585912"/>
            <a:chOff x="864" y="2448"/>
            <a:chExt cx="1696" cy="999"/>
          </a:xfrm>
        </p:grpSpPr>
        <p:sp>
          <p:nvSpPr>
            <p:cNvPr id="414725" name="Text Box 5"/>
            <p:cNvSpPr txBox="1">
              <a:spLocks noChangeArrowheads="1"/>
            </p:cNvSpPr>
            <p:nvPr/>
          </p:nvSpPr>
          <p:spPr bwMode="auto">
            <a:xfrm>
              <a:off x="960" y="2448"/>
              <a:ext cx="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0x/0</a:t>
              </a:r>
            </a:p>
          </p:txBody>
        </p:sp>
        <p:grpSp>
          <p:nvGrpSpPr>
            <p:cNvPr id="414726" name="Group 6"/>
            <p:cNvGrpSpPr>
              <a:grpSpLocks/>
            </p:cNvGrpSpPr>
            <p:nvPr/>
          </p:nvGrpSpPr>
          <p:grpSpPr bwMode="auto">
            <a:xfrm>
              <a:off x="2016" y="2448"/>
              <a:ext cx="544" cy="480"/>
              <a:chOff x="3344" y="1008"/>
              <a:chExt cx="544" cy="480"/>
            </a:xfrm>
          </p:grpSpPr>
          <p:sp>
            <p:nvSpPr>
              <p:cNvPr id="414727" name="Freeform 7"/>
              <p:cNvSpPr>
                <a:spLocks/>
              </p:cNvSpPr>
              <p:nvPr/>
            </p:nvSpPr>
            <p:spPr bwMode="auto">
              <a:xfrm>
                <a:off x="3344" y="1208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728" name="Text Box 8"/>
              <p:cNvSpPr txBox="1">
                <a:spLocks noChangeArrowheads="1"/>
              </p:cNvSpPr>
              <p:nvPr/>
            </p:nvSpPr>
            <p:spPr bwMode="auto">
              <a:xfrm>
                <a:off x="3456" y="1008"/>
                <a:ext cx="4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0x/1</a:t>
                </a:r>
              </a:p>
            </p:txBody>
          </p:sp>
        </p:grpSp>
        <p:grpSp>
          <p:nvGrpSpPr>
            <p:cNvPr id="414729" name="Group 9"/>
            <p:cNvGrpSpPr>
              <a:grpSpLocks/>
            </p:cNvGrpSpPr>
            <p:nvPr/>
          </p:nvGrpSpPr>
          <p:grpSpPr bwMode="auto">
            <a:xfrm>
              <a:off x="864" y="2640"/>
              <a:ext cx="1680" cy="807"/>
              <a:chOff x="864" y="2640"/>
              <a:chExt cx="1680" cy="807"/>
            </a:xfrm>
          </p:grpSpPr>
          <p:sp>
            <p:nvSpPr>
              <p:cNvPr id="414730" name="Text Box 10"/>
              <p:cNvSpPr txBox="1">
                <a:spLocks noChangeArrowheads="1"/>
              </p:cNvSpPr>
              <p:nvPr/>
            </p:nvSpPr>
            <p:spPr bwMode="auto">
              <a:xfrm>
                <a:off x="912" y="3024"/>
                <a:ext cx="4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Q=0</a:t>
                </a:r>
              </a:p>
            </p:txBody>
          </p:sp>
          <p:sp>
            <p:nvSpPr>
              <p:cNvPr id="414731" name="Text Box 11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3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Q=1</a:t>
                </a:r>
              </a:p>
            </p:txBody>
          </p:sp>
          <p:sp>
            <p:nvSpPr>
              <p:cNvPr id="414732" name="Oval 12"/>
              <p:cNvSpPr>
                <a:spLocks noChangeArrowheads="1"/>
              </p:cNvSpPr>
              <p:nvPr/>
            </p:nvSpPr>
            <p:spPr bwMode="auto">
              <a:xfrm>
                <a:off x="2041" y="2880"/>
                <a:ext cx="503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733" name="Line 13"/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734" name="Text Box 14"/>
              <p:cNvSpPr txBox="1">
                <a:spLocks noChangeArrowheads="1"/>
              </p:cNvSpPr>
              <p:nvPr/>
            </p:nvSpPr>
            <p:spPr bwMode="auto">
              <a:xfrm>
                <a:off x="1529" y="2832"/>
                <a:ext cx="3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11/1</a:t>
                </a:r>
              </a:p>
            </p:txBody>
          </p:sp>
          <p:sp>
            <p:nvSpPr>
              <p:cNvPr id="414735" name="Freeform 15"/>
              <p:cNvSpPr>
                <a:spLocks/>
              </p:cNvSpPr>
              <p:nvPr/>
            </p:nvSpPr>
            <p:spPr bwMode="auto">
              <a:xfrm>
                <a:off x="864" y="2640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736" name="Oval 16"/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503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737" name="Line 17"/>
              <p:cNvSpPr>
                <a:spLocks noChangeShapeType="1"/>
              </p:cNvSpPr>
              <p:nvPr/>
            </p:nvSpPr>
            <p:spPr bwMode="auto">
              <a:xfrm flipH="1">
                <a:off x="1344" y="3168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738" name="Text Box 18"/>
              <p:cNvSpPr txBox="1">
                <a:spLocks noChangeArrowheads="1"/>
              </p:cNvSpPr>
              <p:nvPr/>
            </p:nvSpPr>
            <p:spPr bwMode="auto">
              <a:xfrm>
                <a:off x="1536" y="3216"/>
                <a:ext cx="4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10/0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25AFFEA1-2CA7-4118-8F8F-5B85F83363D7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circuits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So far we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ve just worked with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combinational circuits</a:t>
            </a:r>
            <a:r>
              <a:rPr lang="en-US" altLang="ko-KR" sz="2400" dirty="0">
                <a:ea typeface="굴림" charset="-127"/>
              </a:rPr>
              <a:t>, where applying the same inputs always produces the same outputs.</a:t>
            </a:r>
          </a:p>
          <a:p>
            <a:r>
              <a:rPr lang="en-US" altLang="ko-KR" sz="2400" dirty="0">
                <a:ea typeface="굴림" charset="-127"/>
              </a:rPr>
              <a:t>This corresponds to a mathematical function, where every input has a single, unique output.</a:t>
            </a:r>
          </a:p>
          <a:p>
            <a:r>
              <a:rPr lang="en-US" altLang="ko-KR" sz="2400" dirty="0">
                <a:ea typeface="굴림" charset="-127"/>
              </a:rPr>
              <a:t>In programming terminology, combinational circuits are similar to </a:t>
            </a:r>
            <a:r>
              <a:rPr lang="en-US" altLang="ko-KR" sz="2400" dirty="0">
                <a:latin typeface="Comic Sans MS"/>
                <a:ea typeface="굴림" charset="-127"/>
              </a:rPr>
              <a:t>“</a:t>
            </a:r>
            <a:r>
              <a:rPr lang="en-US" altLang="ko-KR" sz="2400" dirty="0">
                <a:ea typeface="굴림" charset="-127"/>
              </a:rPr>
              <a:t>functional programs</a:t>
            </a:r>
            <a:r>
              <a:rPr lang="en-US" altLang="ko-KR" sz="2400" dirty="0">
                <a:latin typeface="Comic Sans MS"/>
                <a:ea typeface="굴림" charset="-127"/>
              </a:rPr>
              <a:t>”</a:t>
            </a:r>
            <a:r>
              <a:rPr lang="en-US" altLang="ko-KR" sz="2400" dirty="0">
                <a:ea typeface="굴림" charset="-127"/>
              </a:rPr>
              <a:t> that do not contain variables and assignments.</a:t>
            </a:r>
          </a:p>
          <a:p>
            <a:endParaRPr lang="en-US" altLang="ko-KR" sz="2400" dirty="0">
              <a:ea typeface="굴림" charset="-127"/>
            </a:endParaRPr>
          </a:p>
        </p:txBody>
      </p:sp>
      <p:grpSp>
        <p:nvGrpSpPr>
          <p:cNvPr id="397316" name="Group 4"/>
          <p:cNvGrpSpPr>
            <a:grpSpLocks/>
          </p:cNvGrpSpPr>
          <p:nvPr/>
        </p:nvGrpSpPr>
        <p:grpSpPr bwMode="auto">
          <a:xfrm>
            <a:off x="2195513" y="1557338"/>
            <a:ext cx="4841875" cy="609600"/>
            <a:chOff x="2400" y="2880"/>
            <a:chExt cx="3050" cy="384"/>
          </a:xfrm>
        </p:grpSpPr>
        <p:grpSp>
          <p:nvGrpSpPr>
            <p:cNvPr id="397317" name="Group 5"/>
            <p:cNvGrpSpPr>
              <a:grpSpLocks/>
            </p:cNvGrpSpPr>
            <p:nvPr/>
          </p:nvGrpSpPr>
          <p:grpSpPr bwMode="auto">
            <a:xfrm>
              <a:off x="3168" y="2880"/>
              <a:ext cx="1392" cy="384"/>
              <a:chOff x="1728" y="1824"/>
              <a:chExt cx="1392" cy="384"/>
            </a:xfrm>
          </p:grpSpPr>
          <p:sp>
            <p:nvSpPr>
              <p:cNvPr id="397318" name="Text Box 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120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Combinational</a:t>
                </a:r>
              </a:p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circuit</a:t>
                </a:r>
              </a:p>
            </p:txBody>
          </p:sp>
          <p:sp>
            <p:nvSpPr>
              <p:cNvPr id="397319" name="Rectangle 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97320" name="Group 8"/>
            <p:cNvGrpSpPr>
              <a:grpSpLocks/>
            </p:cNvGrpSpPr>
            <p:nvPr/>
          </p:nvGrpSpPr>
          <p:grpSpPr bwMode="auto">
            <a:xfrm>
              <a:off x="2400" y="2976"/>
              <a:ext cx="768" cy="212"/>
              <a:chOff x="960" y="1824"/>
              <a:chExt cx="768" cy="212"/>
            </a:xfrm>
          </p:grpSpPr>
          <p:sp>
            <p:nvSpPr>
              <p:cNvPr id="397321" name="Line 9"/>
              <p:cNvSpPr>
                <a:spLocks noChangeShapeType="1"/>
              </p:cNvSpPr>
              <p:nvPr/>
            </p:nvSpPr>
            <p:spPr bwMode="auto">
              <a:xfrm>
                <a:off x="1440" y="19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7322" name="Text Box 10"/>
              <p:cNvSpPr txBox="1">
                <a:spLocks noChangeArrowheads="1"/>
              </p:cNvSpPr>
              <p:nvPr/>
            </p:nvSpPr>
            <p:spPr bwMode="auto">
              <a:xfrm>
                <a:off x="960" y="1824"/>
                <a:ext cx="5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Inputs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397323" name="Group 11"/>
            <p:cNvGrpSpPr>
              <a:grpSpLocks/>
            </p:cNvGrpSpPr>
            <p:nvPr/>
          </p:nvGrpSpPr>
          <p:grpSpPr bwMode="auto">
            <a:xfrm>
              <a:off x="4560" y="2976"/>
              <a:ext cx="890" cy="212"/>
              <a:chOff x="3120" y="1824"/>
              <a:chExt cx="890" cy="212"/>
            </a:xfrm>
          </p:grpSpPr>
          <p:sp>
            <p:nvSpPr>
              <p:cNvPr id="397324" name="Text Box 12"/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6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Outputs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397325" name="Line 13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8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92F63D3-29DD-41CE-8054-E23A029271E2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Using latches in real life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We can connect some latches, acting as memory, to an ALU.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Let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s say these latches contain some value that we want to increment.</a:t>
            </a:r>
          </a:p>
          <a:p>
            <a:pPr lvl="1"/>
            <a:r>
              <a:rPr lang="en-US" altLang="ko-KR" sz="1800">
                <a:ea typeface="굴림" charset="-127"/>
              </a:rPr>
              <a:t>The ALU should read the current latch value.</a:t>
            </a:r>
          </a:p>
          <a:p>
            <a:pPr lvl="1"/>
            <a:r>
              <a:rPr lang="en-US" altLang="ko-KR" sz="1800">
                <a:ea typeface="굴림" charset="-127"/>
              </a:rPr>
              <a:t>It applies the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G = X + 1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operation.</a:t>
            </a:r>
          </a:p>
          <a:p>
            <a:pPr lvl="1"/>
            <a:r>
              <a:rPr lang="en-US" altLang="ko-KR" sz="1800">
                <a:ea typeface="굴림" charset="-127"/>
              </a:rPr>
              <a:t>The incremented value is stored back into the latches.</a:t>
            </a:r>
          </a:p>
          <a:p>
            <a:r>
              <a:rPr lang="en-US" altLang="ko-KR" sz="2000">
                <a:ea typeface="굴림" charset="-127"/>
              </a:rPr>
              <a:t>At this point, we have to stop the cycle, so the latch value doesn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t get incremented again by accident.</a:t>
            </a:r>
          </a:p>
          <a:p>
            <a:r>
              <a:rPr lang="en-US" altLang="ko-KR" sz="2000">
                <a:ea typeface="굴림" charset="-127"/>
              </a:rPr>
              <a:t>One convenient way to break the loop is to disable the latches.</a:t>
            </a:r>
          </a:p>
        </p:txBody>
      </p:sp>
      <p:grpSp>
        <p:nvGrpSpPr>
          <p:cNvPr id="415748" name="Group 4"/>
          <p:cNvGrpSpPr>
            <a:grpSpLocks/>
          </p:cNvGrpSpPr>
          <p:nvPr/>
        </p:nvGrpSpPr>
        <p:grpSpPr bwMode="auto">
          <a:xfrm>
            <a:off x="2819400" y="1878013"/>
            <a:ext cx="3505200" cy="1479550"/>
            <a:chOff x="1776" y="864"/>
            <a:chExt cx="2208" cy="932"/>
          </a:xfrm>
        </p:grpSpPr>
        <p:grpSp>
          <p:nvGrpSpPr>
            <p:cNvPr id="415749" name="Group 5"/>
            <p:cNvGrpSpPr>
              <a:grpSpLocks/>
            </p:cNvGrpSpPr>
            <p:nvPr/>
          </p:nvGrpSpPr>
          <p:grpSpPr bwMode="auto">
            <a:xfrm>
              <a:off x="1776" y="864"/>
              <a:ext cx="528" cy="212"/>
              <a:chOff x="1920" y="3120"/>
              <a:chExt cx="528" cy="212"/>
            </a:xfrm>
          </p:grpSpPr>
          <p:sp>
            <p:nvSpPr>
              <p:cNvPr id="415750" name="Line 6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751" name="Text Box 7"/>
              <p:cNvSpPr txBox="1">
                <a:spLocks noChangeArrowheads="1"/>
              </p:cNvSpPr>
              <p:nvPr/>
            </p:nvSpPr>
            <p:spPr bwMode="auto">
              <a:xfrm>
                <a:off x="1920" y="3120"/>
                <a:ext cx="2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+1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15752" name="Group 8"/>
            <p:cNvGrpSpPr>
              <a:grpSpLocks/>
            </p:cNvGrpSpPr>
            <p:nvPr/>
          </p:nvGrpSpPr>
          <p:grpSpPr bwMode="auto">
            <a:xfrm>
              <a:off x="3696" y="1056"/>
              <a:ext cx="288" cy="432"/>
              <a:chOff x="3696" y="1056"/>
              <a:chExt cx="288" cy="432"/>
            </a:xfrm>
          </p:grpSpPr>
          <p:sp>
            <p:nvSpPr>
              <p:cNvPr id="415753" name="Line 9"/>
              <p:cNvSpPr>
                <a:spLocks noChangeShapeType="1"/>
              </p:cNvSpPr>
              <p:nvPr/>
            </p:nvSpPr>
            <p:spPr bwMode="auto">
              <a:xfrm>
                <a:off x="3696" y="14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754" name="Line 10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755" name="Line 11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5756" name="Group 12"/>
            <p:cNvGrpSpPr>
              <a:grpSpLocks/>
            </p:cNvGrpSpPr>
            <p:nvPr/>
          </p:nvGrpSpPr>
          <p:grpSpPr bwMode="auto">
            <a:xfrm>
              <a:off x="2016" y="1152"/>
              <a:ext cx="288" cy="432"/>
              <a:chOff x="1440" y="2112"/>
              <a:chExt cx="288" cy="432"/>
            </a:xfrm>
          </p:grpSpPr>
          <p:sp>
            <p:nvSpPr>
              <p:cNvPr id="415757" name="Line 13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758" name="Line 1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759" name="Line 15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5760" name="Group 16"/>
            <p:cNvGrpSpPr>
              <a:grpSpLocks/>
            </p:cNvGrpSpPr>
            <p:nvPr/>
          </p:nvGrpSpPr>
          <p:grpSpPr bwMode="auto">
            <a:xfrm>
              <a:off x="2304" y="864"/>
              <a:ext cx="1403" cy="404"/>
              <a:chOff x="2448" y="3120"/>
              <a:chExt cx="1403" cy="404"/>
            </a:xfrm>
          </p:grpSpPr>
          <p:sp>
            <p:nvSpPr>
              <p:cNvPr id="415761" name="Text Box 17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15762" name="Rectangle 18"/>
              <p:cNvSpPr>
                <a:spLocks noChangeArrowheads="1"/>
              </p:cNvSpPr>
              <p:nvPr/>
            </p:nvSpPr>
            <p:spPr bwMode="auto">
              <a:xfrm>
                <a:off x="2448" y="3120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763" name="Text Box 19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S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15764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X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15765" name="Text Box 21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2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G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15766" name="Group 22"/>
            <p:cNvGrpSpPr>
              <a:grpSpLocks/>
            </p:cNvGrpSpPr>
            <p:nvPr/>
          </p:nvGrpSpPr>
          <p:grpSpPr bwMode="auto">
            <a:xfrm>
              <a:off x="2304" y="1392"/>
              <a:ext cx="1408" cy="404"/>
              <a:chOff x="2304" y="1392"/>
              <a:chExt cx="1408" cy="404"/>
            </a:xfrm>
          </p:grpSpPr>
          <p:sp>
            <p:nvSpPr>
              <p:cNvPr id="415767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488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Latches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15768" name="Rectangle 2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769" name="Text Box 25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D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15770" name="Text Box 26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Q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15771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C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sp>
          <p:nvSpPr>
            <p:cNvPr id="415772" name="Line 28"/>
            <p:cNvSpPr>
              <a:spLocks noChangeShapeType="1"/>
            </p:cNvSpPr>
            <p:nvPr/>
          </p:nvSpPr>
          <p:spPr bwMode="auto">
            <a:xfrm>
              <a:off x="3696" y="16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09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11D54F8-F459-4BB1-BB68-99650E3D53C8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problem with latches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The problem is exactly </a:t>
            </a:r>
            <a:r>
              <a:rPr lang="en-US" altLang="ko-KR" sz="2000" i="1">
                <a:ea typeface="굴림" charset="-127"/>
              </a:rPr>
              <a:t>when</a:t>
            </a:r>
            <a:r>
              <a:rPr lang="en-US" altLang="ko-KR" sz="2000">
                <a:ea typeface="굴림" charset="-127"/>
              </a:rPr>
              <a:t> to disable the latches. You have to wait long enough for the ALU to produce its output, but no longer.</a:t>
            </a:r>
          </a:p>
          <a:p>
            <a:pPr lvl="1"/>
            <a:r>
              <a:rPr lang="en-US" altLang="ko-KR" sz="1800">
                <a:ea typeface="굴림" charset="-127"/>
              </a:rPr>
              <a:t>But different ALU operations have different delays. For instance, arithmetic operations might go through an adder, whereas logical operations don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t.</a:t>
            </a:r>
          </a:p>
          <a:p>
            <a:pPr lvl="1"/>
            <a:r>
              <a:rPr lang="en-US" altLang="ko-KR" sz="1800">
                <a:ea typeface="굴림" charset="-127"/>
              </a:rPr>
              <a:t>Changing the ALU implementation, such as using a carry-lookahead adder instead of a ripple-carry adder, also affects the delay.</a:t>
            </a:r>
          </a:p>
          <a:p>
            <a:r>
              <a:rPr lang="en-US" altLang="ko-KR" sz="2000">
                <a:ea typeface="굴림" charset="-127"/>
              </a:rPr>
              <a:t>In general, it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s very difficult to know how long operations take, and how long latches should be enabled for.</a:t>
            </a:r>
          </a:p>
          <a:p>
            <a:endParaRPr lang="en-US" altLang="ko-KR" sz="2000">
              <a:ea typeface="굴림" charset="-127"/>
            </a:endParaRPr>
          </a:p>
        </p:txBody>
      </p:sp>
      <p:grpSp>
        <p:nvGrpSpPr>
          <p:cNvPr id="416772" name="Group 4"/>
          <p:cNvGrpSpPr>
            <a:grpSpLocks/>
          </p:cNvGrpSpPr>
          <p:nvPr/>
        </p:nvGrpSpPr>
        <p:grpSpPr bwMode="auto">
          <a:xfrm>
            <a:off x="2819400" y="1301750"/>
            <a:ext cx="3505200" cy="1479550"/>
            <a:chOff x="1776" y="864"/>
            <a:chExt cx="2208" cy="932"/>
          </a:xfrm>
        </p:grpSpPr>
        <p:grpSp>
          <p:nvGrpSpPr>
            <p:cNvPr id="416773" name="Group 5"/>
            <p:cNvGrpSpPr>
              <a:grpSpLocks/>
            </p:cNvGrpSpPr>
            <p:nvPr/>
          </p:nvGrpSpPr>
          <p:grpSpPr bwMode="auto">
            <a:xfrm>
              <a:off x="1776" y="864"/>
              <a:ext cx="528" cy="212"/>
              <a:chOff x="1920" y="3120"/>
              <a:chExt cx="528" cy="212"/>
            </a:xfrm>
          </p:grpSpPr>
          <p:sp>
            <p:nvSpPr>
              <p:cNvPr id="416774" name="Line 6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775" name="Text Box 7"/>
              <p:cNvSpPr txBox="1">
                <a:spLocks noChangeArrowheads="1"/>
              </p:cNvSpPr>
              <p:nvPr/>
            </p:nvSpPr>
            <p:spPr bwMode="auto">
              <a:xfrm>
                <a:off x="1920" y="3120"/>
                <a:ext cx="2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+1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16776" name="Group 8"/>
            <p:cNvGrpSpPr>
              <a:grpSpLocks/>
            </p:cNvGrpSpPr>
            <p:nvPr/>
          </p:nvGrpSpPr>
          <p:grpSpPr bwMode="auto">
            <a:xfrm>
              <a:off x="3696" y="1056"/>
              <a:ext cx="288" cy="432"/>
              <a:chOff x="3696" y="1056"/>
              <a:chExt cx="288" cy="432"/>
            </a:xfrm>
          </p:grpSpPr>
          <p:sp>
            <p:nvSpPr>
              <p:cNvPr id="416777" name="Line 9"/>
              <p:cNvSpPr>
                <a:spLocks noChangeShapeType="1"/>
              </p:cNvSpPr>
              <p:nvPr/>
            </p:nvSpPr>
            <p:spPr bwMode="auto">
              <a:xfrm>
                <a:off x="3696" y="14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778" name="Line 10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779" name="Line 11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6780" name="Group 12"/>
            <p:cNvGrpSpPr>
              <a:grpSpLocks/>
            </p:cNvGrpSpPr>
            <p:nvPr/>
          </p:nvGrpSpPr>
          <p:grpSpPr bwMode="auto">
            <a:xfrm>
              <a:off x="2016" y="1152"/>
              <a:ext cx="288" cy="432"/>
              <a:chOff x="1440" y="2112"/>
              <a:chExt cx="288" cy="432"/>
            </a:xfrm>
          </p:grpSpPr>
          <p:sp>
            <p:nvSpPr>
              <p:cNvPr id="416781" name="Line 13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782" name="Line 1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783" name="Line 15"/>
              <p:cNvSpPr>
                <a:spLocks noChangeShapeType="1"/>
              </p:cNvSpPr>
              <p:nvPr/>
            </p:nvSpPr>
            <p:spPr bwMode="auto">
              <a:xfrm>
                <a:off x="1440" y="211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6784" name="Group 16"/>
            <p:cNvGrpSpPr>
              <a:grpSpLocks/>
            </p:cNvGrpSpPr>
            <p:nvPr/>
          </p:nvGrpSpPr>
          <p:grpSpPr bwMode="auto">
            <a:xfrm>
              <a:off x="2304" y="864"/>
              <a:ext cx="1403" cy="404"/>
              <a:chOff x="2448" y="3120"/>
              <a:chExt cx="1403" cy="404"/>
            </a:xfrm>
          </p:grpSpPr>
          <p:sp>
            <p:nvSpPr>
              <p:cNvPr id="416785" name="Text Box 17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416786" name="Rectangle 18"/>
              <p:cNvSpPr>
                <a:spLocks noChangeArrowheads="1"/>
              </p:cNvSpPr>
              <p:nvPr/>
            </p:nvSpPr>
            <p:spPr bwMode="auto">
              <a:xfrm>
                <a:off x="2448" y="3120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787" name="Text Box 19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S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16788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X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16789" name="Text Box 21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2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G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16790" name="Group 22"/>
            <p:cNvGrpSpPr>
              <a:grpSpLocks/>
            </p:cNvGrpSpPr>
            <p:nvPr/>
          </p:nvGrpSpPr>
          <p:grpSpPr bwMode="auto">
            <a:xfrm>
              <a:off x="2304" y="1392"/>
              <a:ext cx="1408" cy="404"/>
              <a:chOff x="2304" y="1392"/>
              <a:chExt cx="1408" cy="404"/>
            </a:xfrm>
          </p:grpSpPr>
          <p:sp>
            <p:nvSpPr>
              <p:cNvPr id="416791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488"/>
                <a:ext cx="12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Latches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16792" name="Rectangle 2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793" name="Text Box 25"/>
              <p:cNvSpPr txBox="1">
                <a:spLocks noChangeArrowheads="1"/>
              </p:cNvSpPr>
              <p:nvPr/>
            </p:nvSpPr>
            <p:spPr bwMode="auto">
              <a:xfrm>
                <a:off x="3504" y="139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D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16794" name="Text Box 26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Q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  <p:sp>
            <p:nvSpPr>
              <p:cNvPr id="416795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C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sp>
          <p:nvSpPr>
            <p:cNvPr id="416796" name="Line 28"/>
            <p:cNvSpPr>
              <a:spLocks noChangeShapeType="1"/>
            </p:cNvSpPr>
            <p:nvPr/>
          </p:nvSpPr>
          <p:spPr bwMode="auto">
            <a:xfrm>
              <a:off x="3696" y="16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8A0D2B7-1863-4F38-BCC8-02C451558CF2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A sequential circuit has memory. It may respond differently to the same inputs, depending on its current state.</a:t>
            </a:r>
          </a:p>
          <a:p>
            <a:r>
              <a:rPr lang="en-US" altLang="ko-KR" sz="2000">
                <a:ea typeface="굴림" charset="-127"/>
              </a:rPr>
              <a:t>Memories can be created by making circuits with feedback.</a:t>
            </a:r>
          </a:p>
          <a:p>
            <a:pPr lvl="1"/>
            <a:r>
              <a:rPr lang="en-US" altLang="ko-KR" sz="1800">
                <a:ea typeface="굴림" charset="-127"/>
              </a:rPr>
              <a:t>Latches are the simplest memory units, storing individual bits.</a:t>
            </a:r>
          </a:p>
          <a:p>
            <a:pPr lvl="1"/>
            <a:r>
              <a:rPr lang="en-US" altLang="ko-KR" sz="1800">
                <a:ea typeface="굴림" charset="-127"/>
              </a:rPr>
              <a:t>It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s difficult to control the timing of latches in a larger circuit.</a:t>
            </a:r>
          </a:p>
          <a:p>
            <a:r>
              <a:rPr lang="en-US" altLang="ko-KR" sz="2000">
                <a:ea typeface="굴림" charset="-127"/>
              </a:rPr>
              <a:t>Next,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ll improve upon latches with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flip-flops</a:t>
            </a:r>
            <a:r>
              <a:rPr lang="en-US" altLang="ko-KR" sz="2000">
                <a:ea typeface="굴림" charset="-127"/>
              </a:rPr>
              <a:t>, which change state only at well-defined times. We will then use flip-flops to build all of our sequential circuits.</a:t>
            </a:r>
          </a:p>
        </p:txBody>
      </p:sp>
      <p:graphicFrame>
        <p:nvGraphicFramePr>
          <p:cNvPr id="417796" name="Object 4"/>
          <p:cNvGraphicFramePr>
            <a:graphicFrameLocks noChangeAspect="1"/>
          </p:cNvGraphicFramePr>
          <p:nvPr/>
        </p:nvGraphicFramePr>
        <p:xfrm>
          <a:off x="2362200" y="4051300"/>
          <a:ext cx="4414838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Clip" r:id="rId3" imgW="4567320" imgH="2336040" progId="MS_ClipArt_Gallery.2">
                  <p:embed/>
                </p:oleObj>
              </mc:Choice>
              <mc:Fallback>
                <p:oleObj name="Clip" r:id="rId3" imgW="4567320" imgH="2336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51300"/>
                        <a:ext cx="4414838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42017C9-0164-4F7D-B36F-F72D6604AD5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circuits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dirty="0">
              <a:solidFill>
                <a:srgbClr val="FF0033"/>
              </a:solidFill>
              <a:ea typeface="굴림" charset="-127"/>
            </a:endParaRPr>
          </a:p>
          <a:p>
            <a:endParaRPr lang="en-US" altLang="ko-KR" sz="2000" dirty="0">
              <a:solidFill>
                <a:srgbClr val="FF0033"/>
              </a:solidFill>
              <a:ea typeface="굴림" charset="-127"/>
            </a:endParaRPr>
          </a:p>
          <a:p>
            <a:endParaRPr lang="en-US" altLang="ko-KR" sz="2000" dirty="0">
              <a:solidFill>
                <a:srgbClr val="FF0033"/>
              </a:solidFill>
              <a:ea typeface="굴림" charset="-127"/>
            </a:endParaRPr>
          </a:p>
          <a:p>
            <a:endParaRPr lang="en-US" altLang="ko-KR" sz="2000" dirty="0">
              <a:solidFill>
                <a:srgbClr val="FF0033"/>
              </a:solidFill>
              <a:ea typeface="굴림" charset="-127"/>
            </a:endParaRPr>
          </a:p>
          <a:p>
            <a:endParaRPr lang="en-US" altLang="ko-KR" sz="2000" dirty="0">
              <a:solidFill>
                <a:srgbClr val="FF0033"/>
              </a:solidFill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In contrast, the outputs of a</a:t>
            </a:r>
            <a:r>
              <a:rPr lang="en-US" altLang="ko-KR" sz="2000" dirty="0">
                <a:solidFill>
                  <a:srgbClr val="FF0033"/>
                </a:solidFill>
                <a:ea typeface="굴림" charset="-127"/>
              </a:rPr>
              <a:t> sequential circuit </a:t>
            </a:r>
            <a:r>
              <a:rPr lang="en-US" altLang="ko-KR" sz="2000" dirty="0">
                <a:ea typeface="굴림" charset="-127"/>
              </a:rPr>
              <a:t>depend on not only the inputs, but also the </a:t>
            </a:r>
            <a:r>
              <a:rPr lang="en-US" altLang="ko-KR" sz="2000" dirty="0">
                <a:solidFill>
                  <a:srgbClr val="FF0033"/>
                </a:solidFill>
                <a:ea typeface="굴림" charset="-127"/>
              </a:rPr>
              <a:t>state</a:t>
            </a:r>
            <a:r>
              <a:rPr lang="en-US" altLang="ko-KR" sz="2000" dirty="0">
                <a:ea typeface="굴림" charset="-127"/>
              </a:rPr>
              <a:t>, or the current contents of some memory.</a:t>
            </a:r>
          </a:p>
          <a:p>
            <a:r>
              <a:rPr lang="en-US" altLang="ko-KR" sz="2000" dirty="0">
                <a:ea typeface="굴림" charset="-127"/>
              </a:rPr>
              <a:t>This makes things more difficult to understand, since the same inputs can yield </a:t>
            </a:r>
            <a:r>
              <a:rPr lang="en-US" altLang="ko-KR" sz="2000" i="1" dirty="0">
                <a:ea typeface="굴림" charset="-127"/>
              </a:rPr>
              <a:t>different</a:t>
            </a:r>
            <a:r>
              <a:rPr lang="en-US" altLang="ko-KR" sz="2000" dirty="0">
                <a:ea typeface="굴림" charset="-127"/>
              </a:rPr>
              <a:t> outputs, depending on what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stored in memory.</a:t>
            </a:r>
          </a:p>
          <a:p>
            <a:r>
              <a:rPr lang="en-US" altLang="ko-KR" sz="2000" dirty="0">
                <a:ea typeface="굴림" charset="-127"/>
              </a:rPr>
              <a:t>The memory contents can also change as the circuit runs.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We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ll some need new techniques for analyzing and designing sequential circuits.</a:t>
            </a:r>
          </a:p>
        </p:txBody>
      </p:sp>
      <p:grpSp>
        <p:nvGrpSpPr>
          <p:cNvPr id="398340" name="Group 4"/>
          <p:cNvGrpSpPr>
            <a:grpSpLocks/>
          </p:cNvGrpSpPr>
          <p:nvPr/>
        </p:nvGrpSpPr>
        <p:grpSpPr bwMode="auto">
          <a:xfrm>
            <a:off x="2124075" y="1412875"/>
            <a:ext cx="4841875" cy="1447800"/>
            <a:chOff x="960" y="1824"/>
            <a:chExt cx="3050" cy="912"/>
          </a:xfrm>
        </p:grpSpPr>
        <p:grpSp>
          <p:nvGrpSpPr>
            <p:cNvPr id="398341" name="Group 5"/>
            <p:cNvGrpSpPr>
              <a:grpSpLocks/>
            </p:cNvGrpSpPr>
            <p:nvPr/>
          </p:nvGrpSpPr>
          <p:grpSpPr bwMode="auto">
            <a:xfrm>
              <a:off x="1728" y="1824"/>
              <a:ext cx="1392" cy="384"/>
              <a:chOff x="1728" y="1824"/>
              <a:chExt cx="1392" cy="384"/>
            </a:xfrm>
          </p:grpSpPr>
          <p:sp>
            <p:nvSpPr>
              <p:cNvPr id="39834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120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Combinational</a:t>
                </a:r>
              </a:p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circuit</a:t>
                </a:r>
              </a:p>
            </p:txBody>
          </p:sp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98344" name="Group 8"/>
            <p:cNvGrpSpPr>
              <a:grpSpLocks/>
            </p:cNvGrpSpPr>
            <p:nvPr/>
          </p:nvGrpSpPr>
          <p:grpSpPr bwMode="auto">
            <a:xfrm>
              <a:off x="960" y="1824"/>
              <a:ext cx="768" cy="212"/>
              <a:chOff x="960" y="1824"/>
              <a:chExt cx="768" cy="212"/>
            </a:xfrm>
          </p:grpSpPr>
          <p:sp>
            <p:nvSpPr>
              <p:cNvPr id="398345" name="Line 9"/>
              <p:cNvSpPr>
                <a:spLocks noChangeShapeType="1"/>
              </p:cNvSpPr>
              <p:nvPr/>
            </p:nvSpPr>
            <p:spPr bwMode="auto">
              <a:xfrm>
                <a:off x="1440" y="19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8346" name="Text Box 10"/>
              <p:cNvSpPr txBox="1">
                <a:spLocks noChangeArrowheads="1"/>
              </p:cNvSpPr>
              <p:nvPr/>
            </p:nvSpPr>
            <p:spPr bwMode="auto">
              <a:xfrm>
                <a:off x="960" y="1824"/>
                <a:ext cx="5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Inputs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398347" name="Group 11"/>
            <p:cNvGrpSpPr>
              <a:grpSpLocks/>
            </p:cNvGrpSpPr>
            <p:nvPr/>
          </p:nvGrpSpPr>
          <p:grpSpPr bwMode="auto">
            <a:xfrm>
              <a:off x="1440" y="2112"/>
              <a:ext cx="1968" cy="624"/>
              <a:chOff x="1440" y="2112"/>
              <a:chExt cx="1968" cy="624"/>
            </a:xfrm>
          </p:grpSpPr>
          <p:grpSp>
            <p:nvGrpSpPr>
              <p:cNvPr id="398348" name="Group 12"/>
              <p:cNvGrpSpPr>
                <a:grpSpLocks/>
              </p:cNvGrpSpPr>
              <p:nvPr/>
            </p:nvGrpSpPr>
            <p:grpSpPr bwMode="auto">
              <a:xfrm>
                <a:off x="1728" y="2352"/>
                <a:ext cx="1392" cy="384"/>
                <a:chOff x="1728" y="2352"/>
                <a:chExt cx="1392" cy="384"/>
              </a:xfrm>
            </p:grpSpPr>
            <p:sp>
              <p:nvSpPr>
                <p:cNvPr id="39834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Memory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  <p:sp>
              <p:nvSpPr>
                <p:cNvPr id="398350" name="Rectangle 14"/>
                <p:cNvSpPr>
                  <a:spLocks noChangeArrowheads="1"/>
                </p:cNvSpPr>
                <p:nvPr/>
              </p:nvSpPr>
              <p:spPr bwMode="auto">
                <a:xfrm>
                  <a:off x="1728" y="2352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8351" name="Group 15"/>
              <p:cNvGrpSpPr>
                <a:grpSpLocks/>
              </p:cNvGrpSpPr>
              <p:nvPr/>
            </p:nvGrpSpPr>
            <p:grpSpPr bwMode="auto">
              <a:xfrm>
                <a:off x="3120" y="2112"/>
                <a:ext cx="288" cy="432"/>
                <a:chOff x="3120" y="2112"/>
                <a:chExt cx="288" cy="432"/>
              </a:xfrm>
            </p:grpSpPr>
            <p:sp>
              <p:nvSpPr>
                <p:cNvPr id="398352" name="Line 16"/>
                <p:cNvSpPr>
                  <a:spLocks noChangeShapeType="1"/>
                </p:cNvSpPr>
                <p:nvPr/>
              </p:nvSpPr>
              <p:spPr bwMode="auto">
                <a:xfrm>
                  <a:off x="312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8353" name="Line 17"/>
                <p:cNvSpPr>
                  <a:spLocks noChangeShapeType="1"/>
                </p:cNvSpPr>
                <p:nvPr/>
              </p:nvSpPr>
              <p:spPr bwMode="auto">
                <a:xfrm>
                  <a:off x="3408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8354" name="Line 18"/>
                <p:cNvSpPr>
                  <a:spLocks noChangeShapeType="1"/>
                </p:cNvSpPr>
                <p:nvPr/>
              </p:nvSpPr>
              <p:spPr bwMode="auto">
                <a:xfrm>
                  <a:off x="312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8355" name="Group 19"/>
              <p:cNvGrpSpPr>
                <a:grpSpLocks/>
              </p:cNvGrpSpPr>
              <p:nvPr/>
            </p:nvGrpSpPr>
            <p:grpSpPr bwMode="auto">
              <a:xfrm>
                <a:off x="1440" y="2112"/>
                <a:ext cx="288" cy="432"/>
                <a:chOff x="1440" y="2112"/>
                <a:chExt cx="288" cy="432"/>
              </a:xfrm>
            </p:grpSpPr>
            <p:sp>
              <p:nvSpPr>
                <p:cNvPr id="398356" name="Line 20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8357" name="Line 21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8358" name="Line 22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98359" name="Group 23"/>
            <p:cNvGrpSpPr>
              <a:grpSpLocks/>
            </p:cNvGrpSpPr>
            <p:nvPr/>
          </p:nvGrpSpPr>
          <p:grpSpPr bwMode="auto">
            <a:xfrm>
              <a:off x="3120" y="1824"/>
              <a:ext cx="890" cy="212"/>
              <a:chOff x="3120" y="1824"/>
              <a:chExt cx="890" cy="212"/>
            </a:xfrm>
          </p:grpSpPr>
          <p:sp>
            <p:nvSpPr>
              <p:cNvPr id="398360" name="Text Box 24"/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6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Outputs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398361" name="Line 25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1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83BC1DA-3AA9-400B-B578-7DDDACF8C67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Examples of sequential devices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Many real-life devices are sequential in nature:</a:t>
            </a:r>
          </a:p>
          <a:p>
            <a:pPr lvl="1"/>
            <a:r>
              <a:rPr lang="en-US" altLang="ko-KR" sz="1800">
                <a:ea typeface="굴림" charset="-127"/>
              </a:rPr>
              <a:t>Combination locks open if you enter numbers in the right order.</a:t>
            </a:r>
          </a:p>
          <a:p>
            <a:pPr lvl="1"/>
            <a:r>
              <a:rPr lang="en-US" altLang="ko-KR" sz="1800">
                <a:ea typeface="굴림" charset="-127"/>
              </a:rPr>
              <a:t>Elevators move up or down and open or close depending on the buttons that are pressed on different floors and in the elevator itself.</a:t>
            </a:r>
          </a:p>
          <a:p>
            <a:pPr lvl="1"/>
            <a:r>
              <a:rPr lang="en-US" altLang="ko-KR" sz="1800">
                <a:ea typeface="굴림" charset="-127"/>
              </a:rPr>
              <a:t>Traffic lights may switch from red to green depending on whether or not a car is waiting at the intersection.</a:t>
            </a:r>
          </a:p>
          <a:p>
            <a:r>
              <a:rPr lang="en-US" altLang="ko-KR" sz="2000">
                <a:ea typeface="굴림" charset="-127"/>
              </a:rPr>
              <a:t>Most importantly for us, computers are sequential! For example, key presses and mouse clicks mean different things depending on which program is running and the state of that program.</a:t>
            </a: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1385888" y="4711700"/>
          <a:ext cx="1700212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Clip" r:id="rId3" imgW="1852920" imgH="1468080" progId="MS_ClipArt_Gallery.2">
                  <p:embed/>
                </p:oleObj>
              </mc:Choice>
              <mc:Fallback>
                <p:oleObj name="Clip" r:id="rId3" imgW="1852920" imgH="1468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711700"/>
                        <a:ext cx="1700212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6110288" y="4559300"/>
          <a:ext cx="1630362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Clip" r:id="rId5" imgW="3687480" imgH="3468960" progId="MS_ClipArt_Gallery.2">
                  <p:embed/>
                </p:oleObj>
              </mc:Choice>
              <mc:Fallback>
                <p:oleObj name="Clip" r:id="rId5" imgW="368748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4559300"/>
                        <a:ext cx="1630362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6" name="Object 6"/>
          <p:cNvGraphicFramePr>
            <a:graphicFrameLocks noChangeAspect="1"/>
          </p:cNvGraphicFramePr>
          <p:nvPr/>
        </p:nvGraphicFramePr>
        <p:xfrm>
          <a:off x="3748088" y="4635500"/>
          <a:ext cx="15716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Clip" r:id="rId7" imgW="1801080" imgH="1545840" progId="MS_ClipArt_Gallery.2">
                  <p:embed/>
                </p:oleObj>
              </mc:Choice>
              <mc:Fallback>
                <p:oleObj name="Clip" r:id="rId7" imgW="1801080" imgH="15458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4635500"/>
                        <a:ext cx="15716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8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4ED608F-9D6D-4216-9C8F-684D9229FCE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exactly is memory?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37575" cy="5173662"/>
          </a:xfrm>
        </p:spPr>
        <p:txBody>
          <a:bodyPr/>
          <a:lstStyle/>
          <a:p>
            <a:pPr marL="342900" indent="-342900">
              <a:tabLst>
                <a:tab pos="1084263" algn="l"/>
              </a:tabLst>
            </a:pPr>
            <a:r>
              <a:rPr lang="en-US" altLang="ko-KR" sz="2400" dirty="0">
                <a:ea typeface="굴림" charset="-127"/>
              </a:rPr>
              <a:t>A memory should have at least three properties.</a:t>
            </a:r>
          </a:p>
          <a:p>
            <a:pPr marL="742950" lvl="1" indent="-285750">
              <a:spcBef>
                <a:spcPct val="70000"/>
              </a:spcBef>
              <a:buFontTx/>
              <a:buNone/>
              <a:tabLst>
                <a:tab pos="1084263" algn="l"/>
              </a:tabLst>
            </a:pPr>
            <a:r>
              <a:rPr lang="en-US" altLang="ko-KR" sz="2000" dirty="0">
                <a:ea typeface="굴림" charset="-127"/>
              </a:rPr>
              <a:t>1.	It should be able to hold a value.</a:t>
            </a:r>
          </a:p>
          <a:p>
            <a:pPr marL="742950" lvl="1" indent="-285750">
              <a:buFontTx/>
              <a:buNone/>
              <a:tabLst>
                <a:tab pos="1084263" algn="l"/>
              </a:tabLst>
            </a:pPr>
            <a:r>
              <a:rPr lang="en-US" altLang="ko-KR" sz="2000" dirty="0">
                <a:ea typeface="굴림" charset="-127"/>
              </a:rPr>
              <a:t>2.	You should be able to </a:t>
            </a:r>
            <a:r>
              <a:rPr lang="en-US" altLang="ko-KR" sz="2000" i="1" dirty="0">
                <a:ea typeface="굴림" charset="-127"/>
              </a:rPr>
              <a:t>read</a:t>
            </a:r>
            <a:r>
              <a:rPr lang="en-US" altLang="ko-KR" sz="2000" dirty="0">
                <a:ea typeface="굴림" charset="-127"/>
              </a:rPr>
              <a:t> the value that was saved.</a:t>
            </a:r>
          </a:p>
          <a:p>
            <a:pPr marL="742950" lvl="1" indent="-285750">
              <a:spcAft>
                <a:spcPct val="50000"/>
              </a:spcAft>
              <a:buFontTx/>
              <a:buNone/>
              <a:tabLst>
                <a:tab pos="1084263" algn="l"/>
              </a:tabLst>
            </a:pPr>
            <a:r>
              <a:rPr lang="en-US" altLang="ko-KR" sz="2000" dirty="0">
                <a:ea typeface="굴림" charset="-127"/>
              </a:rPr>
              <a:t>3.	You should be able to </a:t>
            </a:r>
            <a:r>
              <a:rPr lang="en-US" altLang="ko-KR" sz="2000" i="1" dirty="0">
                <a:ea typeface="굴림" charset="-127"/>
              </a:rPr>
              <a:t>change</a:t>
            </a:r>
            <a:r>
              <a:rPr lang="en-US" altLang="ko-KR" sz="2000" dirty="0">
                <a:ea typeface="굴림" charset="-127"/>
              </a:rPr>
              <a:t> the value that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saved.</a:t>
            </a:r>
          </a:p>
          <a:p>
            <a:pPr marL="342900" indent="-342900">
              <a:tabLst>
                <a:tab pos="1084263" algn="l"/>
              </a:tabLst>
            </a:pPr>
            <a:r>
              <a:rPr lang="en-US" altLang="ko-KR" sz="2400" dirty="0" smtClean="0">
                <a:ea typeface="굴림" charset="-127"/>
              </a:rPr>
              <a:t>We</a:t>
            </a:r>
            <a:r>
              <a:rPr lang="en-US" altLang="ko-KR" sz="2400" dirty="0" smtClean="0">
                <a:latin typeface="Comic Sans MS"/>
                <a:ea typeface="굴림" charset="-127"/>
              </a:rPr>
              <a:t>’</a:t>
            </a:r>
            <a:r>
              <a:rPr lang="en-US" altLang="ko-KR" sz="2400" dirty="0" smtClean="0">
                <a:ea typeface="굴림" charset="-127"/>
              </a:rPr>
              <a:t>ll </a:t>
            </a:r>
            <a:r>
              <a:rPr lang="en-US" altLang="ko-KR" sz="2400" dirty="0">
                <a:ea typeface="굴림" charset="-127"/>
              </a:rPr>
              <a:t>start with the simplest case, a one-bit memory.</a:t>
            </a:r>
          </a:p>
          <a:p>
            <a:pPr marL="742950" lvl="1" indent="-285750">
              <a:spcBef>
                <a:spcPct val="70000"/>
              </a:spcBef>
              <a:buFontTx/>
              <a:buNone/>
              <a:tabLst>
                <a:tab pos="1084263" algn="l"/>
              </a:tabLst>
            </a:pPr>
            <a:r>
              <a:rPr lang="en-US" altLang="ko-KR" sz="2000" dirty="0">
                <a:ea typeface="굴림" charset="-127"/>
              </a:rPr>
              <a:t>1.	It should be able to hold a single bit, 0 or 1.</a:t>
            </a:r>
          </a:p>
          <a:p>
            <a:pPr marL="742950" lvl="1" indent="-285750">
              <a:buFontTx/>
              <a:buNone/>
              <a:tabLst>
                <a:tab pos="1084263" algn="l"/>
              </a:tabLst>
            </a:pPr>
            <a:r>
              <a:rPr lang="en-US" altLang="ko-KR" sz="2000" dirty="0">
                <a:ea typeface="굴림" charset="-127"/>
              </a:rPr>
              <a:t>2.	You should be able to read the bit that was saved.</a:t>
            </a:r>
          </a:p>
          <a:p>
            <a:pPr marL="742950" lvl="1" indent="-285750">
              <a:buFontTx/>
              <a:buNone/>
              <a:tabLst>
                <a:tab pos="1084263" algn="l"/>
              </a:tabLst>
            </a:pPr>
            <a:r>
              <a:rPr lang="en-US" altLang="ko-KR" sz="2000" dirty="0">
                <a:ea typeface="굴림" charset="-127"/>
              </a:rPr>
              <a:t>3.	You should be able to change the value. Since there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only a single bit, there are only two choices:</a:t>
            </a:r>
          </a:p>
          <a:p>
            <a:pPr marL="1085850" lvl="2" indent="-228600">
              <a:buFontTx/>
              <a:buChar char="–"/>
              <a:tabLst>
                <a:tab pos="1084263" algn="l"/>
              </a:tabLst>
            </a:pPr>
            <a:r>
              <a:rPr lang="en-US" altLang="ko-KR" sz="1800" dirty="0">
                <a:solidFill>
                  <a:srgbClr val="FF0033"/>
                </a:solidFill>
                <a:ea typeface="굴림" charset="-127"/>
              </a:rPr>
              <a:t>Set</a:t>
            </a:r>
            <a:r>
              <a:rPr lang="en-US" altLang="ko-KR" sz="1800" dirty="0">
                <a:ea typeface="굴림" charset="-127"/>
              </a:rPr>
              <a:t> the bit to 1</a:t>
            </a:r>
          </a:p>
          <a:p>
            <a:pPr marL="1085850" lvl="2" indent="-228600">
              <a:buFontTx/>
              <a:buChar char="–"/>
              <a:tabLst>
                <a:tab pos="1084263" algn="l"/>
              </a:tabLst>
            </a:pPr>
            <a:r>
              <a:rPr lang="en-US" altLang="ko-KR" sz="1800" dirty="0">
                <a:solidFill>
                  <a:srgbClr val="FF0033"/>
                </a:solidFill>
                <a:ea typeface="굴림" charset="-127"/>
              </a:rPr>
              <a:t>Reset</a:t>
            </a:r>
            <a:r>
              <a:rPr lang="en-US" altLang="ko-KR" sz="1800" dirty="0">
                <a:ea typeface="굴림" charset="-127"/>
              </a:rPr>
              <a:t>, or </a:t>
            </a:r>
            <a:r>
              <a:rPr lang="en-US" altLang="ko-KR" sz="1800" dirty="0">
                <a:solidFill>
                  <a:srgbClr val="FF0033"/>
                </a:solidFill>
                <a:ea typeface="굴림" charset="-127"/>
              </a:rPr>
              <a:t>clear</a:t>
            </a:r>
            <a:r>
              <a:rPr lang="en-US" altLang="ko-KR" sz="1800" dirty="0">
                <a:ea typeface="굴림" charset="-127"/>
              </a:rPr>
              <a:t>, the bit to 0.</a:t>
            </a:r>
          </a:p>
        </p:txBody>
      </p:sp>
      <p:graphicFrame>
        <p:nvGraphicFramePr>
          <p:cNvPr id="400388" name="Object 4"/>
          <p:cNvGraphicFramePr>
            <a:graphicFrameLocks noChangeAspect="1"/>
          </p:cNvGraphicFramePr>
          <p:nvPr/>
        </p:nvGraphicFramePr>
        <p:xfrm>
          <a:off x="7061200" y="1524000"/>
          <a:ext cx="17589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Clip" r:id="rId3" imgW="1598040" imgH="1730880" progId="MS_ClipArt_Gallery.2">
                  <p:embed/>
                </p:oleObj>
              </mc:Choice>
              <mc:Fallback>
                <p:oleObj name="Clip" r:id="rId3" imgW="1598040" imgH="17308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524000"/>
                        <a:ext cx="175895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9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B7FF779-0484-43DE-BBF5-1E570B6767F8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basic idea of storage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How can a circuit </a:t>
            </a:r>
            <a:r>
              <a:rPr lang="en-US" altLang="ko-KR" sz="2000"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ea typeface="굴림" charset="-127"/>
              </a:rPr>
              <a:t>remember</a:t>
            </a:r>
            <a:r>
              <a:rPr lang="en-US" altLang="ko-KR" sz="2000">
                <a:latin typeface="Comic Sans MS"/>
                <a:ea typeface="굴림" charset="-127"/>
              </a:rPr>
              <a:t>”</a:t>
            </a:r>
            <a:r>
              <a:rPr lang="en-US" altLang="ko-KR" sz="2000">
                <a:ea typeface="굴림" charset="-127"/>
              </a:rPr>
              <a:t> anything, when it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s just a bunch of gates that produce outputs according to the inputs?</a:t>
            </a:r>
          </a:p>
          <a:p>
            <a:r>
              <a:rPr lang="en-US" altLang="ko-KR" sz="2000">
                <a:ea typeface="굴림" charset="-127"/>
              </a:rPr>
              <a:t>The basic idea is to make a loop, so the circuit outputs are also inputs.</a:t>
            </a:r>
          </a:p>
          <a:p>
            <a:r>
              <a:rPr lang="en-US" altLang="ko-KR" sz="2000">
                <a:ea typeface="굴림" charset="-127"/>
              </a:rPr>
              <a:t>Here is one initial attempt, shown with two equivalent layouts:</a:t>
            </a: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Does this satisfy the properties of memory?</a:t>
            </a:r>
          </a:p>
          <a:p>
            <a:pPr lvl="1"/>
            <a:r>
              <a:rPr lang="en-US" altLang="ko-KR" sz="1800">
                <a:ea typeface="굴림" charset="-127"/>
              </a:rPr>
              <a:t>These circuits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remember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Q, because its value never changes. </a:t>
            </a:r>
          </a:p>
          <a:p>
            <a:pPr lvl="1">
              <a:buFontTx/>
              <a:buNone/>
            </a:pPr>
            <a:r>
              <a:rPr lang="en-US" altLang="ko-KR" sz="1800">
                <a:ea typeface="굴림" charset="-127"/>
              </a:rPr>
              <a:t>	(Similarly,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never changes either.)</a:t>
            </a:r>
          </a:p>
          <a:p>
            <a:pPr lvl="1"/>
            <a:r>
              <a:rPr lang="en-US" altLang="ko-KR" sz="1800">
                <a:ea typeface="굴림" charset="-127"/>
              </a:rPr>
              <a:t>We can also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read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Q, by attaching a probe or another circuit.</a:t>
            </a:r>
          </a:p>
          <a:p>
            <a:pPr lvl="1"/>
            <a:r>
              <a:rPr lang="en-US" altLang="ko-KR" sz="1800">
                <a:ea typeface="굴림" charset="-127"/>
              </a:rPr>
              <a:t>But we can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t </a:t>
            </a:r>
            <a:r>
              <a:rPr lang="en-US" altLang="ko-KR" sz="1800" i="1">
                <a:ea typeface="굴림" charset="-127"/>
              </a:rPr>
              <a:t>change</a:t>
            </a:r>
            <a:r>
              <a:rPr lang="en-US" altLang="ko-KR" sz="1800">
                <a:ea typeface="굴림" charset="-127"/>
              </a:rPr>
              <a:t> Q! There are no external inputs here, </a:t>
            </a:r>
          </a:p>
          <a:p>
            <a:pPr lvl="1">
              <a:buFontTx/>
              <a:buNone/>
            </a:pPr>
            <a:r>
              <a:rPr lang="en-US" altLang="ko-KR" sz="1800">
                <a:ea typeface="굴림" charset="-127"/>
              </a:rPr>
              <a:t>	so we can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t control whether Q=1 or Q=0.</a:t>
            </a:r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1524000" y="2936875"/>
          <a:ext cx="20383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Bitmap Image" r:id="rId3" imgW="2038095" imgH="1000000" progId="Paint.Picture">
                  <p:embed/>
                </p:oleObj>
              </mc:Choice>
              <mc:Fallback>
                <p:oleObj name="Bitmap Image" r:id="rId3" imgW="2038095" imgH="1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36875"/>
                        <a:ext cx="20383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5715000" y="2708275"/>
          <a:ext cx="16002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Bitmap Image" r:id="rId5" imgW="1600000" imgH="1428949" progId="Paint.Picture">
                  <p:embed/>
                </p:oleObj>
              </mc:Choice>
              <mc:Fallback>
                <p:oleObj name="Bitmap Image" r:id="rId5" imgW="1600000" imgH="14289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08275"/>
                        <a:ext cx="16002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23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5C55D2A-FFCE-49EC-8837-9E5A4E316779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really confusing circuit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Let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s use NOR gates instead of inverters. The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SR latch</a:t>
            </a:r>
            <a:r>
              <a:rPr lang="en-US" altLang="ko-KR" sz="1800">
                <a:ea typeface="굴림" charset="-127"/>
              </a:rPr>
              <a:t> below has two inputs S and R, which will let us control the outputs Q and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.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Here Q and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feed back into the circuit. They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re not only outputs, but also inputs!</a:t>
            </a:r>
          </a:p>
          <a:p>
            <a:r>
              <a:rPr lang="en-US" altLang="ko-KR" sz="1800">
                <a:ea typeface="굴림" charset="-127"/>
              </a:rPr>
              <a:t>To figure out how Q and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change, we have to look at not only the inputs S and R, but also the </a:t>
            </a:r>
            <a:r>
              <a:rPr lang="en-US" altLang="ko-KR" sz="1800" i="1">
                <a:ea typeface="굴림" charset="-127"/>
              </a:rPr>
              <a:t>current</a:t>
            </a:r>
            <a:r>
              <a:rPr lang="en-US" altLang="ko-KR" sz="1800">
                <a:ea typeface="굴림" charset="-127"/>
              </a:rPr>
              <a:t> values of Q and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:</a:t>
            </a:r>
          </a:p>
          <a:p>
            <a:pPr algn="ctr">
              <a:spcBef>
                <a:spcPct val="70000"/>
              </a:spcBef>
              <a:buFont typeface="Wingdings" pitchFamily="2" charset="2"/>
              <a:buNone/>
            </a:pPr>
            <a:r>
              <a:rPr lang="en-US" altLang="ko-KR" sz="1800">
                <a:ea typeface="굴림" charset="-127"/>
              </a:rPr>
              <a:t>Q</a:t>
            </a:r>
            <a:r>
              <a:rPr lang="en-US" altLang="ko-KR" sz="1800" baseline="-25000">
                <a:ea typeface="굴림" charset="-127"/>
              </a:rPr>
              <a:t>next</a:t>
            </a:r>
            <a:r>
              <a:rPr lang="en-US" altLang="ko-KR" sz="1800">
                <a:ea typeface="굴림" charset="-127"/>
              </a:rPr>
              <a:t> = (R +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 baseline="-25000">
                <a:ea typeface="굴림" charset="-127"/>
              </a:rPr>
              <a:t>current</a:t>
            </a:r>
            <a:r>
              <a:rPr lang="en-US" altLang="ko-KR" sz="1800">
                <a:ea typeface="굴림" charset="-127"/>
              </a:rPr>
              <a:t>)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endParaRPr lang="en-US" altLang="ko-KR" sz="1800">
              <a:ea typeface="굴림" charset="-127"/>
            </a:endParaRPr>
          </a:p>
          <a:p>
            <a:pPr algn="ctr">
              <a:spcAft>
                <a:spcPct val="50000"/>
              </a:spcAft>
              <a:buFont typeface="Wingdings" pitchFamily="2" charset="2"/>
              <a:buNone/>
            </a:pPr>
            <a:r>
              <a:rPr lang="en-US" altLang="ko-KR" sz="1800">
                <a:ea typeface="굴림" charset="-127"/>
              </a:rPr>
              <a:t>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 baseline="-25000">
                <a:ea typeface="굴림" charset="-127"/>
              </a:rPr>
              <a:t>next</a:t>
            </a:r>
            <a:r>
              <a:rPr lang="en-US" altLang="ko-KR" sz="1800">
                <a:ea typeface="굴림" charset="-127"/>
              </a:rPr>
              <a:t> = (S + Q</a:t>
            </a:r>
            <a:r>
              <a:rPr lang="en-US" altLang="ko-KR" sz="1800" baseline="-25000">
                <a:ea typeface="굴림" charset="-127"/>
              </a:rPr>
              <a:t>current</a:t>
            </a:r>
            <a:r>
              <a:rPr lang="en-US" altLang="ko-KR" sz="1800">
                <a:ea typeface="굴림" charset="-127"/>
              </a:rPr>
              <a:t>)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Let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s see how different input values for S and R affect this thing.</a:t>
            </a:r>
          </a:p>
        </p:txBody>
      </p:sp>
      <p:graphicFrame>
        <p:nvGraphicFramePr>
          <p:cNvPr id="402436" name="Object 4"/>
          <p:cNvGraphicFramePr>
            <a:graphicFrameLocks noChangeAspect="1"/>
          </p:cNvGraphicFramePr>
          <p:nvPr/>
        </p:nvGraphicFramePr>
        <p:xfrm>
          <a:off x="3492500" y="1916113"/>
          <a:ext cx="22288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Bitmap Image" r:id="rId3" imgW="2228571" imgH="1476190" progId="Paint.Picture">
                  <p:embed/>
                </p:oleObj>
              </mc:Choice>
              <mc:Fallback>
                <p:oleObj name="Bitmap Image" r:id="rId3" imgW="2228571" imgH="1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16113"/>
                        <a:ext cx="22288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6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E144184-50C8-4B9B-BA0C-C03FC82B0F1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Storing a value: SR = 00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5770562" cy="52625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What if S = 0 and R = 0?</a:t>
            </a:r>
          </a:p>
          <a:p>
            <a:r>
              <a:rPr lang="en-US" altLang="ko-KR" sz="2000">
                <a:ea typeface="굴림" charset="-127"/>
              </a:rPr>
              <a:t>The equations on the right reduce to:</a:t>
            </a:r>
          </a:p>
          <a:p>
            <a:pPr algn="ctr">
              <a:spcBef>
                <a:spcPct val="80000"/>
              </a:spcBef>
              <a:buFont typeface="Wingdings" pitchFamily="2" charset="2"/>
              <a:buNone/>
            </a:pP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(0 + Q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current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)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current</a:t>
            </a:r>
            <a:endParaRPr lang="en-US" altLang="ko-KR" sz="2000">
              <a:solidFill>
                <a:srgbClr val="3333FF"/>
              </a:solidFill>
              <a:ea typeface="굴림" charset="-127"/>
            </a:endParaRPr>
          </a:p>
          <a:p>
            <a:pPr algn="ctr">
              <a:spcAft>
                <a:spcPct val="60000"/>
              </a:spcAft>
              <a:buFont typeface="Wingdings" pitchFamily="2" charset="2"/>
              <a:buNone/>
            </a:pP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(0 + 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current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)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Q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current</a:t>
            </a:r>
            <a:endParaRPr lang="en-US" altLang="ko-KR" sz="2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So when SR = 00, then Q</a:t>
            </a:r>
            <a:r>
              <a:rPr lang="en-US" altLang="ko-KR" sz="2000" baseline="-25000">
                <a:ea typeface="굴림" charset="-127"/>
              </a:rPr>
              <a:t>next</a:t>
            </a:r>
            <a:r>
              <a:rPr lang="en-US" altLang="ko-KR" sz="2000">
                <a:ea typeface="굴림" charset="-127"/>
              </a:rPr>
              <a:t> = Q</a:t>
            </a:r>
            <a:r>
              <a:rPr lang="en-US" altLang="ko-KR" sz="2000" baseline="-25000">
                <a:ea typeface="굴림" charset="-127"/>
              </a:rPr>
              <a:t>current</a:t>
            </a:r>
            <a:r>
              <a:rPr lang="en-US" altLang="ko-KR" sz="2000">
                <a:ea typeface="굴림" charset="-127"/>
              </a:rPr>
              <a:t>.   Whatever value Q has, it keeps.</a:t>
            </a:r>
            <a:endParaRPr lang="en-US" altLang="ko-KR" sz="2000" baseline="-25000">
              <a:ea typeface="굴림" charset="-127"/>
            </a:endParaRPr>
          </a:p>
          <a:p>
            <a:r>
              <a:rPr lang="en-US" altLang="ko-KR" sz="2000">
                <a:ea typeface="굴림" charset="-127"/>
              </a:rPr>
              <a:t>This is exactly what we need to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store</a:t>
            </a:r>
            <a:r>
              <a:rPr lang="en-US" altLang="ko-KR" sz="2000">
                <a:ea typeface="굴림" charset="-127"/>
              </a:rPr>
              <a:t> values in the latch.</a:t>
            </a:r>
          </a:p>
        </p:txBody>
      </p:sp>
      <p:graphicFrame>
        <p:nvGraphicFramePr>
          <p:cNvPr id="403460" name="Object 4"/>
          <p:cNvGraphicFramePr>
            <a:graphicFrameLocks noChangeAspect="1"/>
          </p:cNvGraphicFramePr>
          <p:nvPr/>
        </p:nvGraphicFramePr>
        <p:xfrm>
          <a:off x="6324600" y="1628775"/>
          <a:ext cx="22288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Bitmap Image" r:id="rId3" imgW="2228571" imgH="1476190" progId="Paint.Picture">
                  <p:embed/>
                </p:oleObj>
              </mc:Choice>
              <mc:Fallback>
                <p:oleObj name="Bitmap Image" r:id="rId3" imgW="2228571" imgH="1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28775"/>
                        <a:ext cx="22288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6248400" y="3533775"/>
            <a:ext cx="235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(R + Q’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Q’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(S + Q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</p:txBody>
      </p:sp>
    </p:spTree>
    <p:extLst>
      <p:ext uri="{BB962C8B-B14F-4D97-AF65-F5344CB8AC3E}">
        <p14:creationId xmlns:p14="http://schemas.microsoft.com/office/powerpoint/2010/main" val="26064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D61216A-364D-40BC-827E-62D1D6F5B867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Setting the latch: SR = 10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5988050" cy="5262563"/>
          </a:xfrm>
        </p:spPr>
        <p:txBody>
          <a:bodyPr/>
          <a:lstStyle/>
          <a:p>
            <a:r>
              <a:rPr lang="en-US" altLang="ko-KR" sz="1800">
                <a:ea typeface="굴림" charset="-127"/>
              </a:rPr>
              <a:t>What if S = 1 and R = 0?</a:t>
            </a:r>
          </a:p>
          <a:p>
            <a:r>
              <a:rPr lang="en-US" altLang="ko-KR" sz="1800">
                <a:ea typeface="굴림" charset="-127"/>
              </a:rPr>
              <a:t>Since S = 1,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 baseline="-25000">
                <a:ea typeface="굴림" charset="-127"/>
              </a:rPr>
              <a:t>next </a:t>
            </a:r>
            <a:r>
              <a:rPr lang="en-US" altLang="ko-KR" sz="1800">
                <a:ea typeface="굴림" charset="-127"/>
              </a:rPr>
              <a:t>is 0, </a:t>
            </a:r>
            <a:r>
              <a:rPr lang="en-US" altLang="ko-KR" sz="1800" i="1">
                <a:ea typeface="굴림" charset="-127"/>
              </a:rPr>
              <a:t>regardless</a:t>
            </a:r>
            <a:r>
              <a:rPr lang="en-US" altLang="ko-KR" sz="1800">
                <a:ea typeface="굴림" charset="-127"/>
              </a:rPr>
              <a:t> of Q</a:t>
            </a:r>
            <a:r>
              <a:rPr lang="en-US" altLang="ko-KR" sz="1800" baseline="-25000">
                <a:ea typeface="굴림" charset="-127"/>
              </a:rPr>
              <a:t>current</a:t>
            </a:r>
            <a:r>
              <a:rPr lang="en-US" altLang="ko-KR" sz="1800">
                <a:ea typeface="굴림" charset="-127"/>
              </a:rPr>
              <a:t>: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</a:pP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18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18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 = (1 + Q</a:t>
            </a:r>
            <a:r>
              <a:rPr lang="en-US" altLang="ko-KR" sz="1800" baseline="-25000">
                <a:solidFill>
                  <a:srgbClr val="3333FF"/>
                </a:solidFill>
                <a:ea typeface="굴림" charset="-127"/>
              </a:rPr>
              <a:t>current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)</a:t>
            </a:r>
            <a:r>
              <a:rPr lang="en-US" altLang="ko-KR" sz="18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 = 0</a:t>
            </a:r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Then, this new value of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goes into the top NOR gate, along with R = 0.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</a:pP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1800" baseline="-25000">
                <a:solidFill>
                  <a:srgbClr val="3333FF"/>
                </a:solidFill>
                <a:ea typeface="굴림" charset="-127"/>
              </a:rPr>
              <a:t>next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 = (0 + 0)</a:t>
            </a:r>
            <a:r>
              <a:rPr lang="en-US" altLang="ko-KR" sz="18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 = 1</a:t>
            </a:r>
            <a:endParaRPr lang="en-US" altLang="ko-KR" sz="1800">
              <a:ea typeface="굴림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800">
                <a:ea typeface="굴림" charset="-127"/>
              </a:rPr>
              <a:t>So when SR = 10, then Q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 baseline="-25000">
                <a:ea typeface="굴림" charset="-127"/>
              </a:rPr>
              <a:t>next</a:t>
            </a:r>
            <a:r>
              <a:rPr lang="en-US" altLang="ko-KR" sz="1800">
                <a:ea typeface="굴림" charset="-127"/>
              </a:rPr>
              <a:t> = 0 and Q</a:t>
            </a:r>
            <a:r>
              <a:rPr lang="en-US" altLang="ko-KR" sz="1800" baseline="-25000">
                <a:ea typeface="굴림" charset="-127"/>
              </a:rPr>
              <a:t>next</a:t>
            </a:r>
            <a:r>
              <a:rPr lang="en-US" altLang="ko-KR" sz="1800">
                <a:ea typeface="굴림" charset="-127"/>
              </a:rPr>
              <a:t> = 1.</a:t>
            </a:r>
          </a:p>
          <a:p>
            <a:r>
              <a:rPr lang="en-US" altLang="ko-KR" sz="1800">
                <a:ea typeface="굴림" charset="-127"/>
              </a:rPr>
              <a:t>This is how you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set</a:t>
            </a:r>
            <a:r>
              <a:rPr lang="en-US" altLang="ko-KR" sz="1800">
                <a:ea typeface="굴림" charset="-127"/>
              </a:rPr>
              <a:t> the latch to 1. The S input stands for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set.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Notice that it can take up to two steps (two gate delays) from the time S becomes 1 to the time Q</a:t>
            </a:r>
            <a:r>
              <a:rPr lang="en-US" altLang="ko-KR" sz="1800" baseline="-25000">
                <a:ea typeface="굴림" charset="-127"/>
              </a:rPr>
              <a:t>next</a:t>
            </a:r>
            <a:r>
              <a:rPr lang="en-US" altLang="ko-KR" sz="1800">
                <a:ea typeface="굴림" charset="-127"/>
              </a:rPr>
              <a:t> becomes 1. </a:t>
            </a:r>
          </a:p>
          <a:p>
            <a:r>
              <a:rPr lang="en-US" altLang="ko-KR" sz="1800">
                <a:ea typeface="굴림" charset="-127"/>
              </a:rPr>
              <a:t>But once Q</a:t>
            </a:r>
            <a:r>
              <a:rPr lang="en-US" altLang="ko-KR" sz="1800" baseline="-25000">
                <a:ea typeface="굴림" charset="-127"/>
              </a:rPr>
              <a:t>next</a:t>
            </a:r>
            <a:r>
              <a:rPr lang="en-US" altLang="ko-KR" sz="1800">
                <a:ea typeface="굴림" charset="-127"/>
              </a:rPr>
              <a:t> becomes 1, the outputs will stop changing. This is a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stable state</a:t>
            </a:r>
            <a:r>
              <a:rPr lang="en-US" altLang="ko-KR" sz="1800">
                <a:ea typeface="굴림" charset="-127"/>
              </a:rPr>
              <a:t>.</a:t>
            </a:r>
          </a:p>
        </p:txBody>
      </p:sp>
      <p:graphicFrame>
        <p:nvGraphicFramePr>
          <p:cNvPr id="404484" name="Object 4"/>
          <p:cNvGraphicFramePr>
            <a:graphicFrameLocks noChangeAspect="1"/>
          </p:cNvGraphicFramePr>
          <p:nvPr/>
        </p:nvGraphicFramePr>
        <p:xfrm>
          <a:off x="6324600" y="1603375"/>
          <a:ext cx="22288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Bitmap Image" r:id="rId3" imgW="2228571" imgH="1476190" progId="Paint.Picture">
                  <p:embed/>
                </p:oleObj>
              </mc:Choice>
              <mc:Fallback>
                <p:oleObj name="Bitmap Image" r:id="rId3" imgW="2228571" imgH="1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03375"/>
                        <a:ext cx="22288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6248400" y="3508375"/>
            <a:ext cx="235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(R + Q’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Q’</a:t>
            </a:r>
            <a:r>
              <a:rPr lang="en-US" altLang="ko-KR" sz="1800" baseline="-25000">
                <a:latin typeface="Comic Sans MS" pitchFamily="66" charset="0"/>
              </a:rPr>
              <a:t>next</a:t>
            </a:r>
            <a:r>
              <a:rPr lang="en-US" altLang="ko-KR" sz="1800">
                <a:latin typeface="Comic Sans MS" pitchFamily="66" charset="0"/>
              </a:rPr>
              <a:t> = (S + Q</a:t>
            </a:r>
            <a:r>
              <a:rPr lang="en-US" altLang="ko-KR" sz="1800" baseline="-25000">
                <a:latin typeface="Comic Sans MS" pitchFamily="66" charset="0"/>
              </a:rPr>
              <a:t>current</a:t>
            </a:r>
            <a:r>
              <a:rPr lang="en-US" altLang="ko-KR" sz="1800">
                <a:latin typeface="Comic Sans MS" pitchFamily="66" charset="0"/>
              </a:rPr>
              <a:t>)’</a:t>
            </a:r>
          </a:p>
        </p:txBody>
      </p:sp>
    </p:spTree>
    <p:extLst>
      <p:ext uri="{BB962C8B-B14F-4D97-AF65-F5344CB8AC3E}">
        <p14:creationId xmlns:p14="http://schemas.microsoft.com/office/powerpoint/2010/main" val="1206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theme/theme1.xml><?xml version="1.0" encoding="utf-8"?>
<a:theme xmlns:a="http://schemas.openxmlformats.org/drawingml/2006/main" name="1_Neungsoo-master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00"/>
      </a:accent6>
      <a:hlink>
        <a:srgbClr val="CC3300"/>
      </a:hlink>
      <a:folHlink>
        <a:srgbClr val="996600"/>
      </a:folHlink>
    </a:clrScheme>
    <a:fontScheme name="1_Neungsoo-mast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Neungsoo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ungsoo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</TotalTime>
  <Words>2058</Words>
  <Application>Microsoft Office PowerPoint</Application>
  <PresentationFormat>화면 슬라이드 쇼(4:3)</PresentationFormat>
  <Paragraphs>268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Arial Narrow</vt:lpstr>
      <vt:lpstr>Calibri</vt:lpstr>
      <vt:lpstr>Comic Sans MS</vt:lpstr>
      <vt:lpstr>Wingdings</vt:lpstr>
      <vt:lpstr>1_Neungsoo-master</vt:lpstr>
      <vt:lpstr>Clip</vt:lpstr>
      <vt:lpstr>Bitmap Image</vt:lpstr>
      <vt:lpstr>Document</vt:lpstr>
      <vt:lpstr>Chapter 5. Synchronous Sequential Logic Part A</vt:lpstr>
      <vt:lpstr>Combinational circuits</vt:lpstr>
      <vt:lpstr>Sequential circuits</vt:lpstr>
      <vt:lpstr>Examples of sequential devices</vt:lpstr>
      <vt:lpstr>What exactly is memory?</vt:lpstr>
      <vt:lpstr>The basic idea of storage</vt:lpstr>
      <vt:lpstr>A really confusing circuit</vt:lpstr>
      <vt:lpstr>Storing a value: SR = 00</vt:lpstr>
      <vt:lpstr>Setting the latch: SR = 10</vt:lpstr>
      <vt:lpstr>Latch delays</vt:lpstr>
      <vt:lpstr>Resetting the latch: SR = 01</vt:lpstr>
      <vt:lpstr>SR latches are memories!</vt:lpstr>
      <vt:lpstr>SR latches are sequential!</vt:lpstr>
      <vt:lpstr>What about SR = 11?</vt:lpstr>
      <vt:lpstr>S’R’ latch</vt:lpstr>
      <vt:lpstr>An SR latch with a control input</vt:lpstr>
      <vt:lpstr>D latch</vt:lpstr>
      <vt:lpstr>D latch</vt:lpstr>
      <vt:lpstr>Sequential circuits and state diagrams</vt:lpstr>
      <vt:lpstr>Using latches in real life</vt:lpstr>
      <vt:lpstr>The problem with latches</vt:lpstr>
      <vt:lpstr>Summary</vt:lpstr>
    </vt:vector>
  </TitlesOfParts>
  <Company>건국대학교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박능수</dc:creator>
  <cp:lastModifiedBy>neungsoo</cp:lastModifiedBy>
  <cp:revision>156</cp:revision>
  <dcterms:created xsi:type="dcterms:W3CDTF">2004-03-01T13:10:54Z</dcterms:created>
  <dcterms:modified xsi:type="dcterms:W3CDTF">2016-10-31T10:37:29Z</dcterms:modified>
</cp:coreProperties>
</file>