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23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FF"/>
    <a:srgbClr val="FFFFCC"/>
    <a:srgbClr val="CCFFFF"/>
    <a:srgbClr val="FFCC99"/>
    <a:srgbClr val="FF0000"/>
    <a:srgbClr val="FFFF66"/>
    <a:srgbClr val="3333CC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2288" autoAdjust="0"/>
  </p:normalViewPr>
  <p:slideViewPr>
    <p:cSldViewPr>
      <p:cViewPr varScale="1">
        <p:scale>
          <a:sx n="105" d="100"/>
          <a:sy n="105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28BE00C-ED30-4E28-9616-007CF6D46F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9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>
                <a:defRPr/>
              </a:pPr>
              <a:t>‹#›</a:t>
            </a:fld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83A0895-AE28-402F-AF43-64AFCB579D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3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851F7B5-9342-4467-9E9C-68525BEF8B5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E2648F18-AF5E-4FD5-B87B-EB622E5931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7725" y="1052736"/>
            <a:ext cx="4192588" cy="5472608"/>
          </a:xfrm>
        </p:spPr>
        <p:txBody>
          <a:bodyPr/>
          <a:lstStyle>
            <a:lvl1pPr>
              <a:defRPr sz="2400"/>
            </a:lvl1pPr>
          </a:lstStyle>
          <a:p>
            <a:endParaRPr lang="ko-KR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9958E03-D468-4641-95A2-C406E208ED28}" type="slidenum">
              <a:rPr lang="en-US" altLang="ko-KR" smtClean="0">
                <a:cs typeface="Calibri" pitchFamily="34" charset="0"/>
              </a:rPr>
              <a:pPr>
                <a:defRPr/>
              </a:pPr>
              <a:t>‹#›</a:t>
            </a:fld>
            <a:endParaRPr lang="en-US" altLang="ko-KR" dirty="0"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96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3528" y="3789759"/>
            <a:ext cx="8526785" cy="2663577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marL="804863" indent="-176213" latinLnBrk="0">
              <a:defRPr sz="1800"/>
            </a:lvl3pPr>
            <a:lvl4pPr marL="987425" indent="-182563" latinLnBrk="0">
              <a:defRPr sz="1800"/>
            </a:lvl4pPr>
            <a:lvl5pPr marL="1163638" indent="-176213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8528400" cy="2664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9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pic>
        <p:nvPicPr>
          <p:cNvPr id="3078" name="Picture 7" descr="KU_UI_Mark"/>
          <p:cNvPicPr>
            <a:picLocks noChangeAspect="1" noChangeArrowheads="1"/>
          </p:cNvPicPr>
          <p:nvPr userDrawn="1"/>
        </p:nvPicPr>
        <p:blipFill>
          <a:blip r:embed="rId10"/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89" r:id="rId4"/>
    <p:sldLayoutId id="2147483778" r:id="rId5"/>
    <p:sldLayoutId id="2147483779" r:id="rId6"/>
    <p:sldLayoutId id="2147483788" r:id="rId7"/>
    <p:sldLayoutId id="214748379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400">
          <a:solidFill>
            <a:schemeClr val="tx1"/>
          </a:solidFill>
          <a:latin typeface="Calibri" pitchFamily="34" charset="0"/>
          <a:ea typeface="+mn-ea"/>
        </a:defRPr>
      </a:lvl2pPr>
      <a:lvl3pPr marL="900113" indent="-2714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Calibri" pitchFamily="34" charset="0"/>
          <a:ea typeface="+mn-ea"/>
        </a:defRPr>
      </a:lvl3pPr>
      <a:lvl4pPr marL="1163638" indent="-2635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433513" indent="-2698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>
                <a:ea typeface="굴림" charset="-127"/>
              </a:rPr>
              <a:t>Chapter 5.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Synchronous Sequential Logic </a:t>
            </a:r>
            <a:br>
              <a:rPr lang="en-US" altLang="ko-KR" sz="2800">
                <a:ea typeface="굴림" charset="-127"/>
              </a:rPr>
            </a:br>
            <a:r>
              <a:rPr lang="en-US" altLang="ko-KR" sz="2800">
                <a:ea typeface="굴림" charset="-127"/>
              </a:rPr>
              <a:t>Part C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0FDE7E1-FFD8-4CE0-A59F-55F06754A459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How do you analyze a sequential circuit?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06500"/>
            <a:ext cx="8353425" cy="5132388"/>
          </a:xfrm>
        </p:spPr>
        <p:txBody>
          <a:bodyPr/>
          <a:lstStyle/>
          <a:p>
            <a:pPr marL="342900" indent="-342900">
              <a:tabLst>
                <a:tab pos="1660525" algn="l"/>
              </a:tabLst>
            </a:pPr>
            <a:r>
              <a:rPr lang="en-US" altLang="ko-KR">
                <a:ea typeface="굴림" charset="-127"/>
              </a:rPr>
              <a:t>For a combinational circuit we could find a truth table, which shows how the outputs are related to the inputs.</a:t>
            </a:r>
          </a:p>
          <a:p>
            <a:pPr marL="342900" indent="-342900">
              <a:tabLst>
                <a:tab pos="1660525" algn="l"/>
              </a:tabLst>
            </a:pPr>
            <a:r>
              <a:rPr lang="en-US" altLang="ko-KR">
                <a:ea typeface="굴림" charset="-127"/>
              </a:rPr>
              <a:t>A </a:t>
            </a:r>
            <a:r>
              <a:rPr lang="en-US" altLang="ko-KR">
                <a:solidFill>
                  <a:srgbClr val="FF0033"/>
                </a:solidFill>
                <a:ea typeface="굴림" charset="-127"/>
              </a:rPr>
              <a:t>state table</a:t>
            </a:r>
            <a:r>
              <a:rPr lang="en-US" altLang="ko-KR">
                <a:ea typeface="굴림" charset="-127"/>
              </a:rPr>
              <a:t> is the sequential analog of a truth table. It shows inputs </a:t>
            </a:r>
            <a:r>
              <a:rPr lang="en-US" altLang="ko-KR" i="1">
                <a:ea typeface="굴림" charset="-127"/>
              </a:rPr>
              <a:t>and</a:t>
            </a:r>
            <a:r>
              <a:rPr lang="en-US" altLang="ko-KR">
                <a:ea typeface="굴림" charset="-127"/>
              </a:rPr>
              <a:t> current states on the left, and outputs </a:t>
            </a:r>
            <a:r>
              <a:rPr lang="en-US" altLang="ko-KR" i="1">
                <a:ea typeface="굴림" charset="-127"/>
              </a:rPr>
              <a:t>and</a:t>
            </a:r>
            <a:r>
              <a:rPr lang="en-US" altLang="ko-KR">
                <a:ea typeface="굴림" charset="-127"/>
              </a:rPr>
              <a:t> next states on the right.</a:t>
            </a:r>
          </a:p>
          <a:p>
            <a:pPr marL="742950" lvl="1" indent="-285750">
              <a:tabLst>
                <a:tab pos="1660525" algn="l"/>
              </a:tabLst>
            </a:pPr>
            <a:r>
              <a:rPr lang="en-US" altLang="ko-KR">
                <a:ea typeface="굴림" charset="-127"/>
              </a:rPr>
              <a:t>For a sequential circuit, the outputs are dependent upon not only the inputs, but also the current state of the flip-flops.</a:t>
            </a:r>
          </a:p>
          <a:p>
            <a:pPr marL="742950" lvl="1" indent="-285750">
              <a:tabLst>
                <a:tab pos="1660525" algn="l"/>
              </a:tabLst>
            </a:pPr>
            <a:r>
              <a:rPr lang="en-US" altLang="ko-KR">
                <a:ea typeface="굴림" charset="-127"/>
              </a:rPr>
              <a:t>In addition to finding outputs, we also need to find the state of the flip-flops on the next</a:t>
            </a:r>
            <a:r>
              <a:rPr lang="en-US" altLang="ko-KR" i="1"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clock cycle.</a:t>
            </a:r>
          </a:p>
        </p:txBody>
      </p:sp>
    </p:spTree>
    <p:extLst>
      <p:ext uri="{BB962C8B-B14F-4D97-AF65-F5344CB8AC3E}">
        <p14:creationId xmlns:p14="http://schemas.microsoft.com/office/powerpoint/2010/main" val="12603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24E6B41-E1B2-45E1-B3AA-0678B3380AB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Analyzing our example circuit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5295900" cy="5316537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A basic state table for our example circuit is shown below.</a:t>
            </a:r>
          </a:p>
          <a:p>
            <a:r>
              <a:rPr lang="en-US" altLang="ko-KR" sz="2000">
                <a:ea typeface="굴림" charset="-127"/>
              </a:rPr>
              <a:t>Remember that there is one input X, one output Z, and two flip-flops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.</a:t>
            </a:r>
          </a:p>
          <a:p>
            <a:r>
              <a:rPr lang="en-US" altLang="ko-KR" sz="2000">
                <a:ea typeface="굴림" charset="-127"/>
              </a:rPr>
              <a:t>The present state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and the input will determine the next state and the output.</a:t>
            </a:r>
          </a:p>
        </p:txBody>
      </p:sp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1670050" y="3538538"/>
          <a:ext cx="594995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5950440" imgH="3133800" progId="Word.Document.8">
                  <p:embed/>
                </p:oleObj>
              </mc:Choice>
              <mc:Fallback>
                <p:oleObj name="Document" r:id="rId3" imgW="5950440" imgH="3133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538538"/>
                        <a:ext cx="5949950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5638800" y="1150938"/>
          <a:ext cx="30956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Bitmap Image" r:id="rId5" imgW="3095238" imgH="2133898" progId="Paint.Picture">
                  <p:embed/>
                </p:oleObj>
              </mc:Choice>
              <mc:Fallback>
                <p:oleObj name="Bitmap Image" r:id="rId5" imgW="3095238" imgH="213389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150938"/>
                        <a:ext cx="30956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4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DFEC22F-2E5C-4CC0-A89D-DB791DD424BA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The outputs are easy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5295900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The output depends on the current state </a:t>
            </a:r>
            <a:r>
              <a:rPr lang="en-US" altLang="ko-KR" sz="2000">
                <a:latin typeface="Comic Sans MS"/>
                <a:ea typeface="굴림" charset="-127"/>
              </a:rPr>
              <a:t>–</a:t>
            </a:r>
            <a:r>
              <a:rPr lang="en-US" altLang="ko-KR" sz="2000">
                <a:ea typeface="굴림" charset="-127"/>
              </a:rPr>
              <a:t> Q0 and Q1 </a:t>
            </a:r>
            <a:r>
              <a:rPr lang="en-US" altLang="ko-KR" sz="2000">
                <a:latin typeface="Comic Sans MS"/>
                <a:ea typeface="굴림" charset="-127"/>
              </a:rPr>
              <a:t>–</a:t>
            </a:r>
            <a:r>
              <a:rPr lang="en-US" altLang="ko-KR" sz="2000">
                <a:ea typeface="굴림" charset="-127"/>
              </a:rPr>
              <a:t> as well as the inputs.</a:t>
            </a:r>
          </a:p>
          <a:p>
            <a:r>
              <a:rPr lang="en-US" altLang="ko-KR" sz="2000">
                <a:ea typeface="굴림" charset="-127"/>
              </a:rPr>
              <a:t>From the diagram, you can see that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Z = 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0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X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Output at the current time</a:t>
            </a:r>
            <a:endParaRPr lang="en-US" altLang="ko-KR" sz="2000">
              <a:ea typeface="굴림" charset="-127"/>
            </a:endParaRPr>
          </a:p>
        </p:txBody>
      </p:sp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1670050" y="3538538"/>
          <a:ext cx="594995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5950440" imgH="3133800" progId="Word.Document.8">
                  <p:embed/>
                </p:oleObj>
              </mc:Choice>
              <mc:Fallback>
                <p:oleObj name="Document" r:id="rId3" imgW="5950440" imgH="3133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538538"/>
                        <a:ext cx="5949950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9" name="Object 5"/>
          <p:cNvGraphicFramePr>
            <a:graphicFrameLocks noChangeAspect="1"/>
          </p:cNvGraphicFramePr>
          <p:nvPr/>
        </p:nvGraphicFramePr>
        <p:xfrm>
          <a:off x="5638800" y="1150938"/>
          <a:ext cx="30956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itmap Image" r:id="rId5" imgW="3095238" imgH="2133898" progId="Paint.Picture">
                  <p:embed/>
                </p:oleObj>
              </mc:Choice>
              <mc:Fallback>
                <p:oleObj name="Bitmap Image" r:id="rId5" imgW="3095238" imgH="213389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150938"/>
                        <a:ext cx="30956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1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234486C-31BE-4727-A1DB-24ED2530E1C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Flip-flop input equations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Finding the next states is harder. To do this, we have to figure out how the flip-flops are changing.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u="sng" dirty="0">
                <a:ea typeface="굴림" charset="-127"/>
              </a:rPr>
              <a:t>Step 1:</a:t>
            </a: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		Find Boolean expressions for the flip-flop inputs.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		I.e. How do the inputs (say, J &amp; K) to the 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flipflops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			depend on the current state and input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u="sng" dirty="0">
                <a:ea typeface="굴림" charset="-127"/>
              </a:rPr>
              <a:t>Step 2:</a:t>
            </a: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		Use these expressions to find the actual flip-flop input values for 	each possible combination of present states and inputs.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		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	I.e. Fill in the state table (with new intermediate columns)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u="sng" dirty="0">
                <a:ea typeface="굴림" charset="-127"/>
              </a:rPr>
              <a:t>Step 3:</a:t>
            </a:r>
            <a:endParaRPr lang="en-US" altLang="ko-KR" sz="2000" dirty="0">
              <a:ea typeface="굴림" charset="-127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None/>
              <a:tabLst>
                <a:tab pos="681038" algn="l"/>
              </a:tabLst>
            </a:pPr>
            <a:r>
              <a:rPr lang="en-US" altLang="ko-KR" sz="2000" dirty="0">
                <a:ea typeface="굴림" charset="-127"/>
              </a:rPr>
              <a:t>		Use flip-flop characteristic tables or equations to find the next 	states, based on the flip-flop input values and the present states.</a:t>
            </a:r>
          </a:p>
        </p:txBody>
      </p:sp>
    </p:spTree>
    <p:extLst>
      <p:ext uri="{BB962C8B-B14F-4D97-AF65-F5344CB8AC3E}">
        <p14:creationId xmlns:p14="http://schemas.microsoft.com/office/powerpoint/2010/main" val="27947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AAB2276-3E37-4A21-AEDE-B1D78C03BF9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1: Flip-flop input equations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3952875" cy="5262563"/>
          </a:xfrm>
        </p:spPr>
        <p:txBody>
          <a:bodyPr/>
          <a:lstStyle/>
          <a:p>
            <a:pPr marL="342900" indent="-342900">
              <a:tabLst>
                <a:tab pos="1258888" algn="l"/>
              </a:tabLst>
            </a:pPr>
            <a:r>
              <a:rPr lang="en-US" altLang="ko-KR" sz="2000">
                <a:ea typeface="굴림" charset="-127"/>
              </a:rPr>
              <a:t>For our example, the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flip-flop input equations</a:t>
            </a:r>
            <a:r>
              <a:rPr lang="en-US" altLang="ko-KR" sz="2000">
                <a:ea typeface="굴림" charset="-127"/>
              </a:rPr>
              <a:t> are:</a:t>
            </a:r>
            <a:endParaRPr lang="en-US" altLang="ko-KR" sz="900">
              <a:ea typeface="굴림" charset="-127"/>
            </a:endParaRPr>
          </a:p>
          <a:p>
            <a:pPr marL="342900" indent="-342900">
              <a:spcBef>
                <a:spcPct val="80000"/>
              </a:spcBef>
              <a:buFont typeface="Wingdings" pitchFamily="2" charset="2"/>
              <a:buNone/>
              <a:tabLst>
                <a:tab pos="1258888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		J</a:t>
            </a:r>
            <a:r>
              <a:rPr lang="en-US" altLang="ko-KR" sz="2000" baseline="-25000">
                <a:ea typeface="굴림" charset="-127"/>
                <a:sym typeface="Symbol" pitchFamily="18" charset="2"/>
              </a:rPr>
              <a:t>1</a:t>
            </a:r>
            <a:r>
              <a:rPr lang="en-US" altLang="ko-KR" sz="2000">
                <a:ea typeface="굴림" charset="-127"/>
                <a:sym typeface="Symbol" pitchFamily="18" charset="2"/>
              </a:rPr>
              <a:t> = X</a:t>
            </a:r>
            <a:r>
              <a:rPr lang="en-US" altLang="ko-KR" sz="2000">
                <a:latin typeface="Comic Sans MS"/>
                <a:ea typeface="굴림" charset="-127"/>
                <a:sym typeface="Symbol" pitchFamily="18" charset="2"/>
              </a:rPr>
              <a:t>’</a:t>
            </a:r>
            <a:r>
              <a:rPr lang="en-US" altLang="ko-KR" sz="2000">
                <a:ea typeface="굴림" charset="-127"/>
                <a:sym typeface="Symbol" pitchFamily="18" charset="2"/>
              </a:rPr>
              <a:t> Q</a:t>
            </a:r>
            <a:r>
              <a:rPr lang="en-US" altLang="ko-KR" sz="2000" baseline="-25000">
                <a:ea typeface="굴림" charset="-127"/>
                <a:sym typeface="Symbol" pitchFamily="18" charset="2"/>
              </a:rPr>
              <a:t>0</a:t>
            </a:r>
            <a:endParaRPr lang="en-US" altLang="ko-KR" sz="2000">
              <a:ea typeface="굴림" charset="-127"/>
              <a:sym typeface="Symbol" pitchFamily="18" charset="2"/>
            </a:endParaRPr>
          </a:p>
          <a:p>
            <a:pPr marL="342900" indent="-342900">
              <a:buFont typeface="Wingdings" pitchFamily="2" charset="2"/>
              <a:buNone/>
              <a:tabLst>
                <a:tab pos="1258888" algn="l"/>
              </a:tabLst>
            </a:pPr>
            <a:r>
              <a:rPr lang="en-US" altLang="ko-KR" sz="2000">
                <a:ea typeface="굴림" charset="-127"/>
              </a:rPr>
              <a:t>		K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= X + Q</a:t>
            </a:r>
            <a:r>
              <a:rPr lang="en-US" altLang="ko-KR" sz="2000" baseline="-25000">
                <a:ea typeface="굴림" charset="-127"/>
              </a:rPr>
              <a:t>0</a:t>
            </a:r>
            <a:endParaRPr lang="en-US" altLang="ko-KR" sz="2000">
              <a:ea typeface="굴림" charset="-127"/>
            </a:endParaRPr>
          </a:p>
          <a:p>
            <a:pPr marL="342900" indent="-342900">
              <a:spcBef>
                <a:spcPct val="80000"/>
              </a:spcBef>
              <a:buFont typeface="Wingdings" pitchFamily="2" charset="2"/>
              <a:buNone/>
              <a:tabLst>
                <a:tab pos="1258888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		J</a:t>
            </a:r>
            <a:r>
              <a:rPr lang="en-US" altLang="ko-KR" sz="2000" baseline="-25000">
                <a:ea typeface="굴림" charset="-127"/>
                <a:sym typeface="Symbol" pitchFamily="18" charset="2"/>
              </a:rPr>
              <a:t>0</a:t>
            </a:r>
            <a:r>
              <a:rPr lang="en-US" altLang="ko-KR" sz="2000">
                <a:ea typeface="굴림" charset="-127"/>
                <a:sym typeface="Symbol" pitchFamily="18" charset="2"/>
              </a:rPr>
              <a:t> = X + Q</a:t>
            </a:r>
            <a:r>
              <a:rPr lang="en-US" altLang="ko-KR" sz="2000" baseline="-25000">
                <a:ea typeface="굴림" charset="-127"/>
                <a:sym typeface="Symbol" pitchFamily="18" charset="2"/>
              </a:rPr>
              <a:t>1</a:t>
            </a:r>
            <a:endParaRPr lang="en-US" altLang="ko-KR" sz="2000">
              <a:ea typeface="굴림" charset="-127"/>
              <a:sym typeface="Symbol" pitchFamily="18" charset="2"/>
            </a:endParaRPr>
          </a:p>
          <a:p>
            <a:pPr marL="342900" indent="-342900">
              <a:spcAft>
                <a:spcPct val="60000"/>
              </a:spcAft>
              <a:buFont typeface="Wingdings" pitchFamily="2" charset="2"/>
              <a:buNone/>
              <a:tabLst>
                <a:tab pos="1258888" algn="l"/>
              </a:tabLst>
            </a:pPr>
            <a:r>
              <a:rPr lang="en-US" altLang="ko-KR" sz="2000">
                <a:ea typeface="굴림" charset="-127"/>
              </a:rPr>
              <a:t>		K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= X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endParaRPr lang="en-US" altLang="ko-KR" sz="900">
              <a:ea typeface="굴림" charset="-127"/>
              <a:sym typeface="Symbol" pitchFamily="18" charset="2"/>
            </a:endParaRPr>
          </a:p>
          <a:p>
            <a:pPr marL="342900" indent="-342900">
              <a:tabLst>
                <a:tab pos="1258888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JK flip-flops each have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two</a:t>
            </a:r>
            <a:r>
              <a:rPr lang="en-US" altLang="ko-KR" sz="2000">
                <a:ea typeface="굴림" charset="-127"/>
                <a:sym typeface="Symbol" pitchFamily="18" charset="2"/>
              </a:rPr>
              <a:t> inputs, J and K. (D and T flip-flops have one input each.)</a:t>
            </a:r>
          </a:p>
        </p:txBody>
      </p:sp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4343400" y="1196975"/>
          <a:ext cx="43624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Bitmap Image" r:id="rId3" imgW="4361905" imgH="2933333" progId="Paint.Picture">
                  <p:embed/>
                </p:oleObj>
              </mc:Choice>
              <mc:Fallback>
                <p:oleObj name="Bitmap Image" r:id="rId3" imgW="4361905" imgH="2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6975"/>
                        <a:ext cx="436245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6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09596AB-2146-4906-BDF0-3F821E641404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2: Flip-flop input values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2003425" algn="l"/>
              </a:tabLst>
            </a:pPr>
            <a:r>
              <a:rPr lang="en-US" altLang="ko-KR" sz="2000">
                <a:ea typeface="굴림" charset="-127"/>
              </a:rPr>
              <a:t>With these equations, we can make a table showing J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, K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, J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and K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for the different combinations of present state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 and input X.</a:t>
            </a:r>
            <a:endParaRPr lang="en-US" altLang="ko-KR" sz="900">
              <a:ea typeface="굴림" charset="-127"/>
            </a:endParaRPr>
          </a:p>
          <a:p>
            <a:pPr marL="342900" indent="-342900">
              <a:spcBef>
                <a:spcPct val="80000"/>
              </a:spcBef>
              <a:buFont typeface="Wingdings" pitchFamily="2" charset="2"/>
              <a:buNone/>
              <a:tabLst>
                <a:tab pos="2003425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		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J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1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 = X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  <a:sym typeface="Symbol" pitchFamily="18" charset="2"/>
              </a:rPr>
              <a:t>’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 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0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		J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0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 = X + 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1</a:t>
            </a:r>
            <a:endParaRPr lang="en-US" altLang="ko-KR" sz="2000">
              <a:solidFill>
                <a:srgbClr val="3333FF"/>
              </a:solidFill>
              <a:ea typeface="굴림" charset="-127"/>
              <a:sym typeface="Symbol" pitchFamily="18" charset="2"/>
            </a:endParaRPr>
          </a:p>
          <a:p>
            <a:pPr marL="342900" indent="-342900">
              <a:buFont typeface="Wingdings" pitchFamily="2" charset="2"/>
              <a:buNone/>
              <a:tabLst>
                <a:tab pos="2003425" algn="l"/>
              </a:tabLst>
            </a:pP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		K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X + 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0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		K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0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 = X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endParaRPr lang="en-US" altLang="ko-KR" sz="2000">
              <a:ea typeface="굴림" charset="-127"/>
            </a:endParaRPr>
          </a:p>
          <a:p>
            <a:pPr marL="342900" indent="-342900">
              <a:buFont typeface="Wingdings" pitchFamily="2" charset="2"/>
              <a:buNone/>
              <a:tabLst>
                <a:tab pos="2003425" algn="l"/>
              </a:tabLst>
            </a:pPr>
            <a:endParaRPr lang="en-US" altLang="ko-KR" sz="2000" baseline="-25000">
              <a:ea typeface="굴림" charset="-127"/>
            </a:endParaRPr>
          </a:p>
          <a:p>
            <a:pPr marL="342900" indent="-342900">
              <a:buFont typeface="Wingdings" pitchFamily="2" charset="2"/>
              <a:buNone/>
              <a:tabLst>
                <a:tab pos="2003425" algn="l"/>
              </a:tabLst>
            </a:pPr>
            <a:endParaRPr lang="en-US" altLang="ko-KR" sz="2000">
              <a:ea typeface="굴림" charset="-127"/>
            </a:endParaRPr>
          </a:p>
          <a:p>
            <a:pPr marL="342900" indent="-342900">
              <a:buFont typeface="Wingdings" pitchFamily="2" charset="2"/>
              <a:buNone/>
              <a:tabLst>
                <a:tab pos="2003425" algn="l"/>
              </a:tabLst>
            </a:pPr>
            <a:endParaRPr lang="en-US" altLang="ko-KR" sz="2000">
              <a:ea typeface="굴림" charset="-127"/>
              <a:sym typeface="Symbol" pitchFamily="18" charset="2"/>
            </a:endParaRPr>
          </a:p>
        </p:txBody>
      </p:sp>
      <p:graphicFrame>
        <p:nvGraphicFramePr>
          <p:cNvPr id="464900" name="Object 4"/>
          <p:cNvGraphicFramePr>
            <a:graphicFrameLocks noChangeAspect="1"/>
          </p:cNvGraphicFramePr>
          <p:nvPr/>
        </p:nvGraphicFramePr>
        <p:xfrm>
          <a:off x="1600200" y="3429000"/>
          <a:ext cx="6015038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6027480" imgH="3486240" progId="Word.Document.8">
                  <p:embed/>
                </p:oleObj>
              </mc:Choice>
              <mc:Fallback>
                <p:oleObj name="Document" r:id="rId3" imgW="6027480" imgH="3486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6015038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9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089979E-355F-4E43-9CC3-E859F58BC85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3: Find the next states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Finally, use the JK flip-flop characteristic tables or equations to find the next state of </a:t>
            </a:r>
            <a:r>
              <a:rPr lang="en-US" altLang="ko-KR" sz="2000" i="1">
                <a:ea typeface="굴림" charset="-127"/>
              </a:rPr>
              <a:t>each</a:t>
            </a:r>
            <a:r>
              <a:rPr lang="en-US" altLang="ko-KR" sz="2000">
                <a:ea typeface="굴림" charset="-127"/>
              </a:rPr>
              <a:t> flip-flop, based on its present state and inputs.</a:t>
            </a:r>
          </a:p>
          <a:p>
            <a:pPr marL="342900" indent="-342900"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The general JK flip-flop characteristic equation is:</a:t>
            </a:r>
          </a:p>
          <a:p>
            <a:pPr marL="342900" indent="-342900"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	 Q(t+1) = K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Q(t) + JQ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(t)</a:t>
            </a:r>
          </a:p>
          <a:p>
            <a:pPr marL="342900" indent="-342900">
              <a:tabLst>
                <a:tab pos="2740025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In our example circuit, we have two JK flip-flops, so we have to apply this equation to </a:t>
            </a:r>
            <a:r>
              <a:rPr lang="en-US" altLang="ko-KR" sz="2000" i="1">
                <a:ea typeface="굴림" charset="-127"/>
                <a:sym typeface="Symbol" pitchFamily="18" charset="2"/>
              </a:rPr>
              <a:t>each</a:t>
            </a:r>
            <a:r>
              <a:rPr lang="en-US" altLang="ko-KR" sz="2000">
                <a:ea typeface="굴림" charset="-127"/>
                <a:sym typeface="Symbol" pitchFamily="18" charset="2"/>
              </a:rPr>
              <a:t> of them:</a:t>
            </a:r>
          </a:p>
          <a:p>
            <a:pPr marL="342900" indent="-342900">
              <a:spcBef>
                <a:spcPct val="80000"/>
              </a:spcBef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			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(t+1) = K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(t) + J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(t)</a:t>
            </a:r>
          </a:p>
          <a:p>
            <a:pPr marL="342900" indent="-342900"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		 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(t+1) = K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(t) + J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(t)</a:t>
            </a:r>
          </a:p>
          <a:p>
            <a:pPr marL="342900" indent="-342900">
              <a:buFont typeface="Wingdings" pitchFamily="2" charset="2"/>
              <a:buNone/>
              <a:tabLst>
                <a:tab pos="2740025" algn="l"/>
              </a:tabLst>
            </a:pPr>
            <a:endParaRPr lang="en-US" altLang="ko-KR" sz="2000">
              <a:ea typeface="굴림" charset="-127"/>
            </a:endParaRPr>
          </a:p>
          <a:p>
            <a:pPr marL="342900" indent="-342900">
              <a:tabLst>
                <a:tab pos="2740025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We can also determine the next state for</a:t>
            </a:r>
          </a:p>
          <a:p>
            <a:pPr marL="342900" indent="-342900"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	 each input/current state combination</a:t>
            </a:r>
          </a:p>
          <a:p>
            <a:pPr marL="342900" indent="-342900"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	directly from the characteristic table.</a:t>
            </a:r>
          </a:p>
        </p:txBody>
      </p:sp>
      <p:graphicFrame>
        <p:nvGraphicFramePr>
          <p:cNvPr id="465924" name="Object 4"/>
          <p:cNvGraphicFramePr>
            <a:graphicFrameLocks noChangeAspect="1"/>
          </p:cNvGraphicFramePr>
          <p:nvPr/>
        </p:nvGraphicFramePr>
        <p:xfrm>
          <a:off x="5597525" y="4927600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3366720" imgH="1669680" progId="Word.Document.8">
                  <p:embed/>
                </p:oleObj>
              </mc:Choice>
              <mc:Fallback>
                <p:oleObj name="Document" r:id="rId3" imgW="3366720" imgH="166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4927600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BFF63FF-3D67-4DE4-B3FC-E31D514BFE87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Step 3 concluded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Finally, here are the next states for 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 and 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, using these equations:</a:t>
            </a:r>
          </a:p>
          <a:p>
            <a:pPr marL="342900" indent="-342900">
              <a:spcBef>
                <a:spcPct val="80000"/>
              </a:spcBef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		 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(t+1) = K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(t) + J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3333FF"/>
                </a:solidFill>
                <a:ea typeface="굴림" charset="-127"/>
              </a:rPr>
              <a:t>1</a:t>
            </a:r>
            <a:r>
              <a:rPr lang="en-US" altLang="ko-KR" sz="20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(t)</a:t>
            </a:r>
            <a:endParaRPr lang="en-US" altLang="ko-KR" sz="2000">
              <a:ea typeface="굴림" charset="-127"/>
            </a:endParaRPr>
          </a:p>
          <a:p>
            <a:pPr marL="342900" indent="-342900">
              <a:buFont typeface="Wingdings" pitchFamily="2" charset="2"/>
              <a:buNone/>
              <a:tabLst>
                <a:tab pos="2740025" algn="l"/>
              </a:tabLst>
            </a:pPr>
            <a:r>
              <a:rPr lang="en-US" altLang="ko-KR" sz="2000">
                <a:ea typeface="굴림" charset="-127"/>
              </a:rPr>
              <a:t>		 </a:t>
            </a:r>
            <a:r>
              <a:rPr lang="en-US" altLang="ko-KR" sz="2000">
                <a:solidFill>
                  <a:srgbClr val="FF33CC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FF33CC"/>
                </a:solidFill>
                <a:ea typeface="굴림" charset="-127"/>
              </a:rPr>
              <a:t>0</a:t>
            </a:r>
            <a:r>
              <a:rPr lang="en-US" altLang="ko-KR" sz="2000">
                <a:solidFill>
                  <a:srgbClr val="FF33CC"/>
                </a:solidFill>
                <a:ea typeface="굴림" charset="-127"/>
              </a:rPr>
              <a:t>(t+1) = K</a:t>
            </a:r>
            <a:r>
              <a:rPr lang="en-US" altLang="ko-KR" sz="2000" baseline="-25000">
                <a:solidFill>
                  <a:srgbClr val="FF33CC"/>
                </a:solidFill>
                <a:ea typeface="굴림" charset="-127"/>
              </a:rPr>
              <a:t>0</a:t>
            </a:r>
            <a:r>
              <a:rPr lang="en-US" altLang="ko-KR" sz="2000">
                <a:solidFill>
                  <a:srgbClr val="FF33CC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FF33CC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FF33CC"/>
                </a:solidFill>
                <a:ea typeface="굴림" charset="-127"/>
              </a:rPr>
              <a:t>0</a:t>
            </a:r>
            <a:r>
              <a:rPr lang="en-US" altLang="ko-KR" sz="2000">
                <a:solidFill>
                  <a:srgbClr val="FF33CC"/>
                </a:solidFill>
                <a:ea typeface="굴림" charset="-127"/>
              </a:rPr>
              <a:t>(t) + J</a:t>
            </a:r>
            <a:r>
              <a:rPr lang="en-US" altLang="ko-KR" sz="2000" baseline="-25000">
                <a:solidFill>
                  <a:srgbClr val="FF33CC"/>
                </a:solidFill>
                <a:ea typeface="굴림" charset="-127"/>
              </a:rPr>
              <a:t>0</a:t>
            </a:r>
            <a:r>
              <a:rPr lang="en-US" altLang="ko-KR" sz="2000">
                <a:solidFill>
                  <a:srgbClr val="FF33CC"/>
                </a:solidFill>
                <a:ea typeface="굴림" charset="-127"/>
              </a:rPr>
              <a:t>Q</a:t>
            </a:r>
            <a:r>
              <a:rPr lang="en-US" altLang="ko-KR" sz="2000" baseline="-25000">
                <a:solidFill>
                  <a:srgbClr val="FF33CC"/>
                </a:solidFill>
                <a:ea typeface="굴림" charset="-127"/>
              </a:rPr>
              <a:t>0</a:t>
            </a:r>
            <a:r>
              <a:rPr lang="en-US" altLang="ko-KR" sz="2000">
                <a:solidFill>
                  <a:srgbClr val="FF33CC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solidFill>
                  <a:srgbClr val="FF33CC"/>
                </a:solidFill>
                <a:ea typeface="굴림" charset="-127"/>
              </a:rPr>
              <a:t>(t)</a:t>
            </a:r>
          </a:p>
          <a:p>
            <a:pPr marL="342900" indent="-342900">
              <a:buFont typeface="Wingdings" pitchFamily="2" charset="2"/>
              <a:buNone/>
              <a:tabLst>
                <a:tab pos="2740025" algn="l"/>
              </a:tabLst>
            </a:pPr>
            <a:endParaRPr lang="en-US" altLang="ko-KR" sz="2000">
              <a:solidFill>
                <a:srgbClr val="FF33CC"/>
              </a:solidFill>
              <a:ea typeface="굴림" charset="-127"/>
              <a:sym typeface="Symbol" pitchFamily="18" charset="2"/>
            </a:endParaRP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750888" y="3116263"/>
          <a:ext cx="7769225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775640" imgH="3409920" progId="Word.Document.8">
                  <p:embed/>
                </p:oleObj>
              </mc:Choice>
              <mc:Fallback>
                <p:oleObj name="Document" r:id="rId3" imgW="7775640" imgH="3409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116263"/>
                        <a:ext cx="7769225" cy="340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6629400" y="3743325"/>
            <a:ext cx="685800" cy="3048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>
            <a:off x="6629400" y="4276725"/>
            <a:ext cx="685800" cy="304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6951" name="Oval 7"/>
          <p:cNvSpPr>
            <a:spLocks noChangeArrowheads="1"/>
          </p:cNvSpPr>
          <p:nvPr/>
        </p:nvSpPr>
        <p:spPr bwMode="auto">
          <a:xfrm>
            <a:off x="3733800" y="4276725"/>
            <a:ext cx="1125538" cy="304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6952" name="Oval 8"/>
          <p:cNvSpPr>
            <a:spLocks noChangeArrowheads="1"/>
          </p:cNvSpPr>
          <p:nvPr/>
        </p:nvSpPr>
        <p:spPr bwMode="auto">
          <a:xfrm>
            <a:off x="1066800" y="4276725"/>
            <a:ext cx="457200" cy="304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6953" name="Line 9"/>
          <p:cNvSpPr>
            <a:spLocks noChangeShapeType="1"/>
          </p:cNvSpPr>
          <p:nvPr/>
        </p:nvSpPr>
        <p:spPr bwMode="auto">
          <a:xfrm>
            <a:off x="2217738" y="1916113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6954" name="Oval 10"/>
          <p:cNvSpPr>
            <a:spLocks noChangeArrowheads="1"/>
          </p:cNvSpPr>
          <p:nvPr/>
        </p:nvSpPr>
        <p:spPr bwMode="auto">
          <a:xfrm>
            <a:off x="3744913" y="3749675"/>
            <a:ext cx="1125537" cy="304800"/>
          </a:xfrm>
          <a:prstGeom prst="ellipse">
            <a:avLst/>
          </a:prstGeom>
          <a:noFill/>
          <a:ln w="25400" algn="ctr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6955" name="Oval 11"/>
          <p:cNvSpPr>
            <a:spLocks noChangeArrowheads="1"/>
          </p:cNvSpPr>
          <p:nvPr/>
        </p:nvSpPr>
        <p:spPr bwMode="auto">
          <a:xfrm>
            <a:off x="1077913" y="3749675"/>
            <a:ext cx="457200" cy="304800"/>
          </a:xfrm>
          <a:prstGeom prst="ellipse">
            <a:avLst/>
          </a:prstGeom>
          <a:noFill/>
          <a:ln w="25400" algn="ctr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9" grpId="0" animBg="1"/>
      <p:bldP spid="466950" grpId="0" animBg="1"/>
      <p:bldP spid="466951" grpId="0" animBg="1"/>
      <p:bldP spid="466952" grpId="0" animBg="1"/>
      <p:bldP spid="466953" grpId="0" animBg="1"/>
      <p:bldP spid="466954" grpId="0" animBg="1"/>
      <p:bldP spid="4669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00AF2C6-460E-409F-9730-8943C30CFABA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Getting the state table columns straight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3197225" algn="l"/>
              </a:tabLst>
            </a:pPr>
            <a:r>
              <a:rPr lang="en-US" altLang="ko-KR" sz="2000">
                <a:ea typeface="굴림" charset="-127"/>
              </a:rPr>
              <a:t>The table starts with 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Present State</a:t>
            </a:r>
            <a:r>
              <a:rPr lang="en-US" altLang="ko-KR" sz="2000">
                <a:ea typeface="굴림" charset="-127"/>
              </a:rPr>
              <a:t> and </a:t>
            </a:r>
            <a:r>
              <a:rPr lang="en-US" altLang="ko-KR" sz="2000">
                <a:solidFill>
                  <a:srgbClr val="FF33CC"/>
                </a:solidFill>
                <a:ea typeface="굴림" charset="-127"/>
              </a:rPr>
              <a:t>Inputs</a:t>
            </a:r>
            <a:r>
              <a:rPr lang="en-US" altLang="ko-KR" sz="2000">
                <a:ea typeface="굴림" charset="-127"/>
              </a:rPr>
              <a:t>.</a:t>
            </a:r>
            <a:endParaRPr lang="en-US" altLang="ko-KR" sz="2000">
              <a:solidFill>
                <a:srgbClr val="3333FF"/>
              </a:solidFill>
              <a:ea typeface="굴림" charset="-127"/>
            </a:endParaRPr>
          </a:p>
          <a:p>
            <a:pPr marL="742950" lvl="1" indent="-285750">
              <a:tabLst>
                <a:tab pos="3197225" algn="l"/>
              </a:tabLst>
            </a:pP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Present State</a:t>
            </a:r>
            <a:r>
              <a:rPr lang="en-US" altLang="ko-KR" sz="1800">
                <a:ea typeface="굴림" charset="-127"/>
              </a:rPr>
              <a:t> and </a:t>
            </a:r>
            <a:r>
              <a:rPr lang="en-US" altLang="ko-KR" sz="1800">
                <a:solidFill>
                  <a:srgbClr val="FF33CC"/>
                </a:solidFill>
                <a:ea typeface="굴림" charset="-127"/>
              </a:rPr>
              <a:t>Inputs</a:t>
            </a:r>
            <a:r>
              <a:rPr lang="en-US" altLang="ko-KR" sz="1800">
                <a:ea typeface="굴림" charset="-127"/>
              </a:rPr>
              <a:t> yield </a:t>
            </a:r>
            <a:r>
              <a:rPr lang="en-US" altLang="ko-KR" sz="1800">
                <a:solidFill>
                  <a:srgbClr val="336600"/>
                </a:solidFill>
                <a:ea typeface="굴림" charset="-127"/>
              </a:rPr>
              <a:t>FF Inputs.</a:t>
            </a:r>
            <a:endParaRPr lang="en-US" altLang="ko-KR" sz="1800">
              <a:ea typeface="굴림" charset="-127"/>
            </a:endParaRPr>
          </a:p>
          <a:p>
            <a:pPr marL="742950" lvl="1" indent="-285750">
              <a:tabLst>
                <a:tab pos="3197225" algn="l"/>
              </a:tabLst>
            </a:pP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Present State</a:t>
            </a:r>
            <a:r>
              <a:rPr lang="en-US" altLang="ko-KR" sz="1800">
                <a:ea typeface="굴림" charset="-127"/>
              </a:rPr>
              <a:t> and </a:t>
            </a:r>
            <a:r>
              <a:rPr lang="en-US" altLang="ko-KR" sz="1800">
                <a:solidFill>
                  <a:srgbClr val="336600"/>
                </a:solidFill>
                <a:ea typeface="굴림" charset="-127"/>
              </a:rPr>
              <a:t>FF Inputs</a:t>
            </a:r>
            <a:r>
              <a:rPr lang="en-US" altLang="ko-KR" sz="1800">
                <a:ea typeface="굴림" charset="-127"/>
              </a:rPr>
              <a:t> yield </a:t>
            </a:r>
            <a:r>
              <a:rPr lang="en-US" altLang="ko-KR" sz="1800">
                <a:solidFill>
                  <a:srgbClr val="990000"/>
                </a:solidFill>
                <a:ea typeface="굴림" charset="-127"/>
              </a:rPr>
              <a:t>Next State</a:t>
            </a:r>
            <a:r>
              <a:rPr lang="en-US" altLang="ko-KR" sz="1800">
                <a:ea typeface="굴림" charset="-127"/>
              </a:rPr>
              <a:t>, based on the flip-flop characteristic tables.</a:t>
            </a:r>
          </a:p>
          <a:p>
            <a:pPr marL="742950" lvl="1" indent="-285750">
              <a:tabLst>
                <a:tab pos="3197225" algn="l"/>
              </a:tabLst>
            </a:pP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Present State</a:t>
            </a:r>
            <a:r>
              <a:rPr lang="en-US" altLang="ko-KR" sz="1800">
                <a:ea typeface="굴림" charset="-127"/>
              </a:rPr>
              <a:t> and </a:t>
            </a:r>
            <a:r>
              <a:rPr lang="en-US" altLang="ko-KR" sz="1800">
                <a:solidFill>
                  <a:srgbClr val="FF33CC"/>
                </a:solidFill>
                <a:ea typeface="굴림" charset="-127"/>
              </a:rPr>
              <a:t>Inputs</a:t>
            </a:r>
            <a:r>
              <a:rPr lang="en-US" altLang="ko-KR" sz="1800">
                <a:ea typeface="굴림" charset="-127"/>
              </a:rPr>
              <a:t> yield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Output.</a:t>
            </a:r>
            <a:endParaRPr lang="en-US" altLang="ko-KR" sz="1800">
              <a:ea typeface="굴림" charset="-127"/>
            </a:endParaRPr>
          </a:p>
          <a:p>
            <a:pPr marL="342900" indent="-342900">
              <a:tabLst>
                <a:tab pos="3197225" algn="l"/>
              </a:tabLst>
            </a:pPr>
            <a:r>
              <a:rPr lang="en-US" altLang="ko-KR" sz="2000">
                <a:ea typeface="굴림" charset="-127"/>
              </a:rPr>
              <a:t>We really only care about </a:t>
            </a:r>
            <a:r>
              <a:rPr lang="en-US" altLang="ko-KR" sz="2000">
                <a:solidFill>
                  <a:srgbClr val="336600"/>
                </a:solidFill>
                <a:ea typeface="굴림" charset="-127"/>
              </a:rPr>
              <a:t>FF Inputs</a:t>
            </a:r>
            <a:r>
              <a:rPr lang="en-US" altLang="ko-KR" sz="2000">
                <a:ea typeface="굴림" charset="-127"/>
              </a:rPr>
              <a:t> in order to find </a:t>
            </a:r>
            <a:r>
              <a:rPr lang="en-US" altLang="ko-KR" sz="2000">
                <a:solidFill>
                  <a:srgbClr val="990000"/>
                </a:solidFill>
                <a:ea typeface="굴림" charset="-127"/>
              </a:rPr>
              <a:t>Next State</a:t>
            </a:r>
            <a:r>
              <a:rPr lang="en-US" altLang="ko-KR" sz="2000">
                <a:ea typeface="굴림" charset="-127"/>
              </a:rPr>
              <a:t>.</a:t>
            </a:r>
          </a:p>
          <a:p>
            <a:pPr marL="342900" indent="-342900">
              <a:tabLst>
                <a:tab pos="3197225" algn="l"/>
              </a:tabLst>
            </a:pPr>
            <a:endParaRPr lang="en-US" altLang="ko-KR" sz="2000">
              <a:ea typeface="굴림" charset="-127"/>
              <a:sym typeface="Symbol" pitchFamily="18" charset="2"/>
            </a:endParaRPr>
          </a:p>
          <a:p>
            <a:pPr marL="342900" indent="-342900">
              <a:buFont typeface="Wingdings" pitchFamily="2" charset="2"/>
              <a:buNone/>
              <a:tabLst>
                <a:tab pos="3197225" algn="l"/>
              </a:tabLst>
            </a:pPr>
            <a:endParaRPr lang="en-US" altLang="ko-KR" sz="2000">
              <a:ea typeface="굴림" charset="-127"/>
              <a:sym typeface="Symbol" pitchFamily="18" charset="2"/>
            </a:endParaRP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914400" y="3554413"/>
          <a:ext cx="7369175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459920" imgH="3087360" progId="Word.Document.8">
                  <p:embed/>
                </p:oleObj>
              </mc:Choice>
              <mc:Fallback>
                <p:oleObj name="Document" r:id="rId3" imgW="7459920" imgH="308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54413"/>
                        <a:ext cx="7369175" cy="304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4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FF44430-35F0-4CB4-8D82-ACCA182D983A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State diagrams</a:t>
            </a:r>
          </a:p>
        </p:txBody>
      </p:sp>
      <p:grpSp>
        <p:nvGrpSpPr>
          <p:cNvPr id="468995" name="Group 3"/>
          <p:cNvGrpSpPr>
            <a:grpSpLocks/>
          </p:cNvGrpSpPr>
          <p:nvPr/>
        </p:nvGrpSpPr>
        <p:grpSpPr bwMode="auto">
          <a:xfrm>
            <a:off x="5562600" y="3052763"/>
            <a:ext cx="3095625" cy="2743200"/>
            <a:chOff x="3504" y="1968"/>
            <a:chExt cx="1950" cy="1728"/>
          </a:xfrm>
        </p:grpSpPr>
        <p:grpSp>
          <p:nvGrpSpPr>
            <p:cNvPr id="468996" name="Group 4"/>
            <p:cNvGrpSpPr>
              <a:grpSpLocks/>
            </p:cNvGrpSpPr>
            <p:nvPr/>
          </p:nvGrpSpPr>
          <p:grpSpPr bwMode="auto">
            <a:xfrm>
              <a:off x="3704" y="2401"/>
              <a:ext cx="336" cy="336"/>
              <a:chOff x="689" y="1209"/>
              <a:chExt cx="336" cy="336"/>
            </a:xfrm>
          </p:grpSpPr>
          <p:sp>
            <p:nvSpPr>
              <p:cNvPr id="468997" name="Text Box 5"/>
              <p:cNvSpPr txBox="1">
                <a:spLocks noChangeArrowheads="1"/>
              </p:cNvSpPr>
              <p:nvPr/>
            </p:nvSpPr>
            <p:spPr bwMode="auto">
              <a:xfrm>
                <a:off x="710" y="127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00</a:t>
                </a:r>
              </a:p>
            </p:txBody>
          </p:sp>
          <p:sp>
            <p:nvSpPr>
              <p:cNvPr id="468998" name="Oval 6"/>
              <p:cNvSpPr>
                <a:spLocks noChangeArrowheads="1"/>
              </p:cNvSpPr>
              <p:nvPr/>
            </p:nvSpPr>
            <p:spPr bwMode="auto">
              <a:xfrm>
                <a:off x="689" y="1209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68999" name="Group 7"/>
            <p:cNvGrpSpPr>
              <a:grpSpLocks/>
            </p:cNvGrpSpPr>
            <p:nvPr/>
          </p:nvGrpSpPr>
          <p:grpSpPr bwMode="auto">
            <a:xfrm>
              <a:off x="4873" y="2400"/>
              <a:ext cx="336" cy="344"/>
              <a:chOff x="655" y="1824"/>
              <a:chExt cx="336" cy="336"/>
            </a:xfrm>
          </p:grpSpPr>
          <p:sp>
            <p:nvSpPr>
              <p:cNvPr id="469000" name="Text Box 8"/>
              <p:cNvSpPr txBox="1">
                <a:spLocks noChangeArrowheads="1"/>
              </p:cNvSpPr>
              <p:nvPr/>
            </p:nvSpPr>
            <p:spPr bwMode="auto">
              <a:xfrm>
                <a:off x="693" y="1889"/>
                <a:ext cx="269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01</a:t>
                </a:r>
              </a:p>
            </p:txBody>
          </p:sp>
          <p:sp>
            <p:nvSpPr>
              <p:cNvPr id="469001" name="Oval 9"/>
              <p:cNvSpPr>
                <a:spLocks noChangeArrowheads="1"/>
              </p:cNvSpPr>
              <p:nvPr/>
            </p:nvSpPr>
            <p:spPr bwMode="auto">
              <a:xfrm>
                <a:off x="655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69002" name="Group 10"/>
            <p:cNvGrpSpPr>
              <a:grpSpLocks/>
            </p:cNvGrpSpPr>
            <p:nvPr/>
          </p:nvGrpSpPr>
          <p:grpSpPr bwMode="auto">
            <a:xfrm>
              <a:off x="4880" y="3360"/>
              <a:ext cx="336" cy="336"/>
              <a:chOff x="1616" y="1200"/>
              <a:chExt cx="336" cy="336"/>
            </a:xfrm>
          </p:grpSpPr>
          <p:sp>
            <p:nvSpPr>
              <p:cNvPr id="469003" name="Text Box 11"/>
              <p:cNvSpPr txBox="1">
                <a:spLocks noChangeArrowheads="1"/>
              </p:cNvSpPr>
              <p:nvPr/>
            </p:nvSpPr>
            <p:spPr bwMode="auto">
              <a:xfrm>
                <a:off x="1653" y="126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469004" name="Oval 12"/>
              <p:cNvSpPr>
                <a:spLocks noChangeArrowheads="1"/>
              </p:cNvSpPr>
              <p:nvPr/>
            </p:nvSpPr>
            <p:spPr bwMode="auto">
              <a:xfrm>
                <a:off x="1616" y="1200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69005" name="Group 13"/>
            <p:cNvGrpSpPr>
              <a:grpSpLocks/>
            </p:cNvGrpSpPr>
            <p:nvPr/>
          </p:nvGrpSpPr>
          <p:grpSpPr bwMode="auto">
            <a:xfrm>
              <a:off x="3704" y="3344"/>
              <a:ext cx="336" cy="336"/>
              <a:chOff x="1607" y="1824"/>
              <a:chExt cx="336" cy="336"/>
            </a:xfrm>
          </p:grpSpPr>
          <p:sp>
            <p:nvSpPr>
              <p:cNvPr id="469006" name="Text Box 14"/>
              <p:cNvSpPr txBox="1">
                <a:spLocks noChangeArrowheads="1"/>
              </p:cNvSpPr>
              <p:nvPr/>
            </p:nvSpPr>
            <p:spPr bwMode="auto">
              <a:xfrm>
                <a:off x="1653" y="1889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469007" name="Oval 15"/>
              <p:cNvSpPr>
                <a:spLocks noChangeArrowheads="1"/>
              </p:cNvSpPr>
              <p:nvPr/>
            </p:nvSpPr>
            <p:spPr bwMode="auto">
              <a:xfrm>
                <a:off x="1607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69008" name="Group 16"/>
            <p:cNvGrpSpPr>
              <a:grpSpLocks/>
            </p:cNvGrpSpPr>
            <p:nvPr/>
          </p:nvGrpSpPr>
          <p:grpSpPr bwMode="auto">
            <a:xfrm>
              <a:off x="4032" y="2352"/>
              <a:ext cx="840" cy="231"/>
              <a:chOff x="2592" y="1392"/>
              <a:chExt cx="840" cy="231"/>
            </a:xfrm>
          </p:grpSpPr>
          <p:sp>
            <p:nvSpPr>
              <p:cNvPr id="469009" name="Line 17"/>
              <p:cNvSpPr>
                <a:spLocks noChangeShapeType="1"/>
              </p:cNvSpPr>
              <p:nvPr/>
            </p:nvSpPr>
            <p:spPr bwMode="auto">
              <a:xfrm>
                <a:off x="2592" y="1615"/>
                <a:ext cx="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9010" name="Text Box 18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69011" name="Group 19"/>
            <p:cNvGrpSpPr>
              <a:grpSpLocks/>
            </p:cNvGrpSpPr>
            <p:nvPr/>
          </p:nvGrpSpPr>
          <p:grpSpPr bwMode="auto">
            <a:xfrm>
              <a:off x="5088" y="2736"/>
              <a:ext cx="366" cy="624"/>
              <a:chOff x="3648" y="1776"/>
              <a:chExt cx="366" cy="624"/>
            </a:xfrm>
          </p:grpSpPr>
          <p:sp>
            <p:nvSpPr>
              <p:cNvPr id="469012" name="Line 20"/>
              <p:cNvSpPr>
                <a:spLocks noChangeShapeType="1"/>
              </p:cNvSpPr>
              <p:nvPr/>
            </p:nvSpPr>
            <p:spPr bwMode="auto">
              <a:xfrm rot="-16200000">
                <a:off x="3336" y="208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9013" name="Text Box 21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69014" name="Group 22"/>
            <p:cNvGrpSpPr>
              <a:grpSpLocks/>
            </p:cNvGrpSpPr>
            <p:nvPr/>
          </p:nvGrpSpPr>
          <p:grpSpPr bwMode="auto">
            <a:xfrm>
              <a:off x="3504" y="2728"/>
              <a:ext cx="366" cy="624"/>
              <a:chOff x="2064" y="1768"/>
              <a:chExt cx="366" cy="624"/>
            </a:xfrm>
          </p:grpSpPr>
          <p:sp>
            <p:nvSpPr>
              <p:cNvPr id="469015" name="Line 23"/>
              <p:cNvSpPr>
                <a:spLocks noChangeShapeType="1"/>
              </p:cNvSpPr>
              <p:nvPr/>
            </p:nvSpPr>
            <p:spPr bwMode="auto">
              <a:xfrm rot="-5400000">
                <a:off x="2118" y="208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9016" name="Text Box 24"/>
              <p:cNvSpPr txBox="1">
                <a:spLocks noChangeArrowheads="1"/>
              </p:cNvSpPr>
              <p:nvPr/>
            </p:nvSpPr>
            <p:spPr bwMode="auto">
              <a:xfrm>
                <a:off x="2064" y="196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69017" name="Group 25"/>
            <p:cNvGrpSpPr>
              <a:grpSpLocks/>
            </p:cNvGrpSpPr>
            <p:nvPr/>
          </p:nvGrpSpPr>
          <p:grpSpPr bwMode="auto">
            <a:xfrm>
              <a:off x="4036" y="3312"/>
              <a:ext cx="845" cy="231"/>
              <a:chOff x="2596" y="2352"/>
              <a:chExt cx="845" cy="231"/>
            </a:xfrm>
          </p:grpSpPr>
          <p:sp>
            <p:nvSpPr>
              <p:cNvPr id="469018" name="Line 26"/>
              <p:cNvSpPr>
                <a:spLocks noChangeShapeType="1"/>
              </p:cNvSpPr>
              <p:nvPr/>
            </p:nvSpPr>
            <p:spPr bwMode="auto">
              <a:xfrm rot="10800000" flipV="1">
                <a:off x="2596" y="2552"/>
                <a:ext cx="84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9019" name="Text Box 27"/>
              <p:cNvSpPr txBox="1">
                <a:spLocks noChangeArrowheads="1"/>
              </p:cNvSpPr>
              <p:nvPr/>
            </p:nvSpPr>
            <p:spPr bwMode="auto">
              <a:xfrm>
                <a:off x="2832" y="2352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69020" name="Group 28"/>
            <p:cNvGrpSpPr>
              <a:grpSpLocks/>
            </p:cNvGrpSpPr>
            <p:nvPr/>
          </p:nvGrpSpPr>
          <p:grpSpPr bwMode="auto">
            <a:xfrm>
              <a:off x="3600" y="1968"/>
              <a:ext cx="544" cy="480"/>
              <a:chOff x="3600" y="1968"/>
              <a:chExt cx="544" cy="480"/>
            </a:xfrm>
          </p:grpSpPr>
          <p:sp>
            <p:nvSpPr>
              <p:cNvPr id="469021" name="Freeform 29"/>
              <p:cNvSpPr>
                <a:spLocks/>
              </p:cNvSpPr>
              <p:nvPr/>
            </p:nvSpPr>
            <p:spPr bwMode="auto">
              <a:xfrm>
                <a:off x="3600" y="216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3366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9022" name="Text Box 30"/>
              <p:cNvSpPr txBox="1">
                <a:spLocks noChangeArrowheads="1"/>
              </p:cNvSpPr>
              <p:nvPr/>
            </p:nvSpPr>
            <p:spPr bwMode="auto">
              <a:xfrm>
                <a:off x="3696" y="196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6600"/>
                    </a:solidFill>
                    <a:latin typeface="Comic Sans MS" pitchFamily="66" charset="0"/>
                  </a:rPr>
                  <a:t>0/0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69023" name="Group 31"/>
            <p:cNvGrpSpPr>
              <a:grpSpLocks/>
            </p:cNvGrpSpPr>
            <p:nvPr/>
          </p:nvGrpSpPr>
          <p:grpSpPr bwMode="auto">
            <a:xfrm>
              <a:off x="4784" y="1968"/>
              <a:ext cx="544" cy="480"/>
              <a:chOff x="3344" y="1008"/>
              <a:chExt cx="544" cy="480"/>
            </a:xfrm>
          </p:grpSpPr>
          <p:sp>
            <p:nvSpPr>
              <p:cNvPr id="469024" name="Freeform 32"/>
              <p:cNvSpPr>
                <a:spLocks/>
              </p:cNvSpPr>
              <p:nvPr/>
            </p:nvSpPr>
            <p:spPr bwMode="auto">
              <a:xfrm>
                <a:off x="3344" y="120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9025" name="Text Box 33"/>
              <p:cNvSpPr txBox="1">
                <a:spLocks noChangeArrowheads="1"/>
              </p:cNvSpPr>
              <p:nvPr/>
            </p:nvSpPr>
            <p:spPr bwMode="auto">
              <a:xfrm>
                <a:off x="3456" y="100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69026" name="Group 34"/>
            <p:cNvGrpSpPr>
              <a:grpSpLocks/>
            </p:cNvGrpSpPr>
            <p:nvPr/>
          </p:nvGrpSpPr>
          <p:grpSpPr bwMode="auto">
            <a:xfrm>
              <a:off x="4656" y="2736"/>
              <a:ext cx="343" cy="624"/>
              <a:chOff x="4656" y="2736"/>
              <a:chExt cx="343" cy="624"/>
            </a:xfrm>
          </p:grpSpPr>
          <p:sp>
            <p:nvSpPr>
              <p:cNvPr id="469027" name="Line 35"/>
              <p:cNvSpPr>
                <a:spLocks noChangeShapeType="1"/>
              </p:cNvSpPr>
              <p:nvPr/>
            </p:nvSpPr>
            <p:spPr bwMode="auto">
              <a:xfrm rot="-5400000">
                <a:off x="4680" y="3048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9028" name="Text Box 36"/>
              <p:cNvSpPr txBox="1">
                <a:spLocks noChangeArrowheads="1"/>
              </p:cNvSpPr>
              <p:nvPr/>
            </p:nvSpPr>
            <p:spPr bwMode="auto">
              <a:xfrm>
                <a:off x="4656" y="292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3333FF"/>
                    </a:solidFill>
                    <a:latin typeface="Comic Sans MS" pitchFamily="66" charset="0"/>
                  </a:rPr>
                  <a:t>1/0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  <p:grpSp>
          <p:nvGrpSpPr>
            <p:cNvPr id="469029" name="Group 37"/>
            <p:cNvGrpSpPr>
              <a:grpSpLocks/>
            </p:cNvGrpSpPr>
            <p:nvPr/>
          </p:nvGrpSpPr>
          <p:grpSpPr bwMode="auto">
            <a:xfrm>
              <a:off x="3984" y="2688"/>
              <a:ext cx="928" cy="720"/>
              <a:chOff x="3984" y="2688"/>
              <a:chExt cx="928" cy="720"/>
            </a:xfrm>
          </p:grpSpPr>
          <p:sp>
            <p:nvSpPr>
              <p:cNvPr id="469030" name="Line 38"/>
              <p:cNvSpPr>
                <a:spLocks noChangeShapeType="1"/>
              </p:cNvSpPr>
              <p:nvPr/>
            </p:nvSpPr>
            <p:spPr bwMode="auto">
              <a:xfrm flipV="1">
                <a:off x="3984" y="2688"/>
                <a:ext cx="928" cy="72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9031" name="Text Box 39"/>
              <p:cNvSpPr txBox="1">
                <a:spLocks noChangeArrowheads="1"/>
              </p:cNvSpPr>
              <p:nvPr/>
            </p:nvSpPr>
            <p:spPr bwMode="auto">
              <a:xfrm>
                <a:off x="4176" y="2832"/>
                <a:ext cx="3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solidFill>
                      <a:srgbClr val="FF33CC"/>
                    </a:solidFill>
                    <a:latin typeface="Comic Sans MS" pitchFamily="66" charset="0"/>
                  </a:rPr>
                  <a:t>1/1</a:t>
                </a:r>
                <a:endParaRPr lang="en-US" altLang="ko-KR" sz="1800">
                  <a:latin typeface="Comic Sans MS" pitchFamily="66" charset="0"/>
                </a:endParaRPr>
              </a:p>
            </p:txBody>
          </p:sp>
        </p:grpSp>
      </p:grpSp>
      <p:graphicFrame>
        <p:nvGraphicFramePr>
          <p:cNvPr id="469032" name="Object 40"/>
          <p:cNvGraphicFramePr>
            <a:graphicFrameLocks noChangeAspect="1"/>
          </p:cNvGraphicFramePr>
          <p:nvPr/>
        </p:nvGraphicFramePr>
        <p:xfrm>
          <a:off x="457200" y="3046413"/>
          <a:ext cx="4852988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4866120" imgH="3087720" progId="Word.Document.8">
                  <p:embed/>
                </p:oleObj>
              </mc:Choice>
              <mc:Fallback>
                <p:oleObj name="Document" r:id="rId3" imgW="4866120" imgH="3087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6413"/>
                        <a:ext cx="4852988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33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>
                <a:ea typeface="굴림" charset="-127"/>
              </a:rPr>
              <a:t>We can also represent the state table graphically with a state diagram.</a:t>
            </a:r>
            <a:endParaRPr lang="en-US" altLang="ko-KR" sz="2000">
              <a:solidFill>
                <a:srgbClr val="FF0033"/>
              </a:solidFill>
              <a:ea typeface="굴림" charset="-127"/>
            </a:endParaRPr>
          </a:p>
          <a:p>
            <a:r>
              <a:rPr lang="en-US" altLang="ko-KR" sz="2000">
                <a:ea typeface="굴림" charset="-127"/>
                <a:sym typeface="Symbol" pitchFamily="18" charset="2"/>
              </a:rPr>
              <a:t>A diagram corresponding to our example state table is shown below.</a:t>
            </a:r>
          </a:p>
        </p:txBody>
      </p:sp>
      <p:sp>
        <p:nvSpPr>
          <p:cNvPr id="469034" name="Text Box 42"/>
          <p:cNvSpPr txBox="1">
            <a:spLocks noChangeArrowheads="1"/>
          </p:cNvSpPr>
          <p:nvPr/>
        </p:nvSpPr>
        <p:spPr bwMode="auto">
          <a:xfrm>
            <a:off x="5241925" y="2636838"/>
            <a:ext cx="715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rgbClr val="FF0033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469035" name="Text Box 43"/>
          <p:cNvSpPr txBox="1">
            <a:spLocks noChangeArrowheads="1"/>
          </p:cNvSpPr>
          <p:nvPr/>
        </p:nvSpPr>
        <p:spPr bwMode="auto">
          <a:xfrm>
            <a:off x="6232525" y="2636838"/>
            <a:ext cx="881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rgbClr val="FF0033"/>
                </a:solidFill>
                <a:latin typeface="Comic Sans MS" pitchFamily="66" charset="0"/>
              </a:rPr>
              <a:t>output</a:t>
            </a:r>
            <a:endParaRPr lang="en-US" altLang="ko-KR" sz="1800">
              <a:latin typeface="Comic Sans MS" pitchFamily="66" charset="0"/>
            </a:endParaRPr>
          </a:p>
        </p:txBody>
      </p:sp>
      <p:sp>
        <p:nvSpPr>
          <p:cNvPr id="469036" name="Text Box 44"/>
          <p:cNvSpPr txBox="1">
            <a:spLocks noChangeArrowheads="1"/>
          </p:cNvSpPr>
          <p:nvPr/>
        </p:nvSpPr>
        <p:spPr bwMode="auto">
          <a:xfrm>
            <a:off x="5791200" y="5948363"/>
            <a:ext cx="754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solidFill>
                  <a:srgbClr val="FF0033"/>
                </a:solidFill>
                <a:latin typeface="Comic Sans MS" pitchFamily="66" charset="0"/>
              </a:rPr>
              <a:t>state</a:t>
            </a:r>
            <a:endParaRPr lang="en-US" altLang="ko-KR" sz="1800">
              <a:latin typeface="Comic Sans MS" pitchFamily="66" charset="0"/>
            </a:endParaRPr>
          </a:p>
        </p:txBody>
      </p:sp>
      <p:sp>
        <p:nvSpPr>
          <p:cNvPr id="469037" name="Line 45"/>
          <p:cNvSpPr>
            <a:spLocks noChangeShapeType="1"/>
          </p:cNvSpPr>
          <p:nvPr/>
        </p:nvSpPr>
        <p:spPr bwMode="auto">
          <a:xfrm>
            <a:off x="5638800" y="2976563"/>
            <a:ext cx="304800" cy="1524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9038" name="Line 46"/>
          <p:cNvSpPr>
            <a:spLocks noChangeShapeType="1"/>
          </p:cNvSpPr>
          <p:nvPr/>
        </p:nvSpPr>
        <p:spPr bwMode="auto">
          <a:xfrm flipH="1">
            <a:off x="6324600" y="2976563"/>
            <a:ext cx="304800" cy="1524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9039" name="Line 47"/>
          <p:cNvSpPr>
            <a:spLocks noChangeShapeType="1"/>
          </p:cNvSpPr>
          <p:nvPr/>
        </p:nvSpPr>
        <p:spPr bwMode="auto">
          <a:xfrm flipV="1">
            <a:off x="6172200" y="5772150"/>
            <a:ext cx="0" cy="3048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7DD5B2B-C93C-42EB-B5C6-B6704E82E27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circuit analysis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06500"/>
            <a:ext cx="8353425" cy="5132388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In the last class, we started talking about latches and flip-flops, which are basic one-bit memory units.</a:t>
            </a:r>
          </a:p>
          <a:p>
            <a:r>
              <a:rPr lang="en-US" altLang="ko-KR" sz="2000">
                <a:ea typeface="굴림" charset="-127"/>
              </a:rPr>
              <a:t>Today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ll talk about sequential circuit analysis and design.</a:t>
            </a:r>
          </a:p>
          <a:p>
            <a:r>
              <a:rPr lang="en-US" altLang="ko-KR" sz="2000">
                <a:ea typeface="굴림" charset="-127"/>
              </a:rPr>
              <a:t>First,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ll see how to analyze and describe sequential circuits.</a:t>
            </a:r>
          </a:p>
          <a:p>
            <a:pPr lvl="1"/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State tables</a:t>
            </a:r>
            <a:r>
              <a:rPr lang="en-US" altLang="ko-KR" sz="1800">
                <a:ea typeface="굴림" charset="-127"/>
              </a:rPr>
              <a:t> show the inputs, outputs, and flip-flop state changes for sequential circuits.</a:t>
            </a:r>
          </a:p>
          <a:p>
            <a:pPr lvl="1"/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State diagrams</a:t>
            </a:r>
            <a:r>
              <a:rPr lang="en-US" altLang="ko-KR" sz="1800">
                <a:ea typeface="굴림" charset="-127"/>
              </a:rPr>
              <a:t> are an alternative but equivalent way of showing the same information.</a:t>
            </a:r>
          </a:p>
        </p:txBody>
      </p:sp>
      <p:grpSp>
        <p:nvGrpSpPr>
          <p:cNvPr id="451588" name="Group 4"/>
          <p:cNvGrpSpPr>
            <a:grpSpLocks/>
          </p:cNvGrpSpPr>
          <p:nvPr/>
        </p:nvGrpSpPr>
        <p:grpSpPr bwMode="auto">
          <a:xfrm>
            <a:off x="2124075" y="4502150"/>
            <a:ext cx="4841875" cy="1447800"/>
            <a:chOff x="960" y="1824"/>
            <a:chExt cx="3050" cy="912"/>
          </a:xfrm>
        </p:grpSpPr>
        <p:grpSp>
          <p:nvGrpSpPr>
            <p:cNvPr id="451589" name="Group 5"/>
            <p:cNvGrpSpPr>
              <a:grpSpLocks/>
            </p:cNvGrpSpPr>
            <p:nvPr/>
          </p:nvGrpSpPr>
          <p:grpSpPr bwMode="auto">
            <a:xfrm>
              <a:off x="1728" y="1824"/>
              <a:ext cx="1392" cy="384"/>
              <a:chOff x="1728" y="1824"/>
              <a:chExt cx="1392" cy="384"/>
            </a:xfrm>
          </p:grpSpPr>
          <p:sp>
            <p:nvSpPr>
              <p:cNvPr id="45159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120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Combinational</a:t>
                </a:r>
              </a:p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circuit</a:t>
                </a:r>
              </a:p>
            </p:txBody>
          </p:sp>
          <p:sp>
            <p:nvSpPr>
              <p:cNvPr id="451591" name="Rectangle 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51592" name="Group 8"/>
            <p:cNvGrpSpPr>
              <a:grpSpLocks/>
            </p:cNvGrpSpPr>
            <p:nvPr/>
          </p:nvGrpSpPr>
          <p:grpSpPr bwMode="auto">
            <a:xfrm>
              <a:off x="960" y="1824"/>
              <a:ext cx="768" cy="212"/>
              <a:chOff x="960" y="1824"/>
              <a:chExt cx="768" cy="212"/>
            </a:xfrm>
          </p:grpSpPr>
          <p:sp>
            <p:nvSpPr>
              <p:cNvPr id="451593" name="Line 9"/>
              <p:cNvSpPr>
                <a:spLocks noChangeShapeType="1"/>
              </p:cNvSpPr>
              <p:nvPr/>
            </p:nvSpPr>
            <p:spPr bwMode="auto">
              <a:xfrm>
                <a:off x="1440" y="19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1594" name="Text Box 10"/>
              <p:cNvSpPr txBox="1">
                <a:spLocks noChangeArrowheads="1"/>
              </p:cNvSpPr>
              <p:nvPr/>
            </p:nvSpPr>
            <p:spPr bwMode="auto">
              <a:xfrm>
                <a:off x="960" y="1824"/>
                <a:ext cx="5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Inputs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51595" name="Group 11"/>
            <p:cNvGrpSpPr>
              <a:grpSpLocks/>
            </p:cNvGrpSpPr>
            <p:nvPr/>
          </p:nvGrpSpPr>
          <p:grpSpPr bwMode="auto">
            <a:xfrm>
              <a:off x="1440" y="2112"/>
              <a:ext cx="1968" cy="624"/>
              <a:chOff x="1440" y="2112"/>
              <a:chExt cx="1968" cy="624"/>
            </a:xfrm>
          </p:grpSpPr>
          <p:grpSp>
            <p:nvGrpSpPr>
              <p:cNvPr id="451596" name="Group 12"/>
              <p:cNvGrpSpPr>
                <a:grpSpLocks/>
              </p:cNvGrpSpPr>
              <p:nvPr/>
            </p:nvGrpSpPr>
            <p:grpSpPr bwMode="auto">
              <a:xfrm>
                <a:off x="1728" y="2352"/>
                <a:ext cx="1392" cy="384"/>
                <a:chOff x="1728" y="2352"/>
                <a:chExt cx="1392" cy="384"/>
              </a:xfrm>
            </p:grpSpPr>
            <p:sp>
              <p:nvSpPr>
                <p:cNvPr id="4515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24" y="2448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Memory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  <p:sp>
              <p:nvSpPr>
                <p:cNvPr id="4515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728" y="2352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1599" name="Group 15"/>
              <p:cNvGrpSpPr>
                <a:grpSpLocks/>
              </p:cNvGrpSpPr>
              <p:nvPr/>
            </p:nvGrpSpPr>
            <p:grpSpPr bwMode="auto">
              <a:xfrm>
                <a:off x="3120" y="2112"/>
                <a:ext cx="288" cy="432"/>
                <a:chOff x="3120" y="2112"/>
                <a:chExt cx="288" cy="432"/>
              </a:xfrm>
            </p:grpSpPr>
            <p:sp>
              <p:nvSpPr>
                <p:cNvPr id="451600" name="Line 16"/>
                <p:cNvSpPr>
                  <a:spLocks noChangeShapeType="1"/>
                </p:cNvSpPr>
                <p:nvPr/>
              </p:nvSpPr>
              <p:spPr bwMode="auto">
                <a:xfrm>
                  <a:off x="312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1601" name="Line 17"/>
                <p:cNvSpPr>
                  <a:spLocks noChangeShapeType="1"/>
                </p:cNvSpPr>
                <p:nvPr/>
              </p:nvSpPr>
              <p:spPr bwMode="auto">
                <a:xfrm>
                  <a:off x="3408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1602" name="Line 18"/>
                <p:cNvSpPr>
                  <a:spLocks noChangeShapeType="1"/>
                </p:cNvSpPr>
                <p:nvPr/>
              </p:nvSpPr>
              <p:spPr bwMode="auto">
                <a:xfrm>
                  <a:off x="312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1603" name="Group 19"/>
              <p:cNvGrpSpPr>
                <a:grpSpLocks/>
              </p:cNvGrpSpPr>
              <p:nvPr/>
            </p:nvGrpSpPr>
            <p:grpSpPr bwMode="auto">
              <a:xfrm>
                <a:off x="1440" y="2112"/>
                <a:ext cx="288" cy="432"/>
                <a:chOff x="1440" y="2112"/>
                <a:chExt cx="288" cy="432"/>
              </a:xfrm>
            </p:grpSpPr>
            <p:sp>
              <p:nvSpPr>
                <p:cNvPr id="451604" name="Line 20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1605" name="Line 21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1606" name="Line 22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51607" name="Group 23"/>
            <p:cNvGrpSpPr>
              <a:grpSpLocks/>
            </p:cNvGrpSpPr>
            <p:nvPr/>
          </p:nvGrpSpPr>
          <p:grpSpPr bwMode="auto">
            <a:xfrm>
              <a:off x="3120" y="1824"/>
              <a:ext cx="890" cy="212"/>
              <a:chOff x="3120" y="1824"/>
              <a:chExt cx="890" cy="212"/>
            </a:xfrm>
          </p:grpSpPr>
          <p:sp>
            <p:nvSpPr>
              <p:cNvPr id="451608" name="Text Box 24"/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6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Outputs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51609" name="Line 25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1471F8A-50FF-45C7-9DA2-3F658EB31B0B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Sizes of state diagrams</a:t>
            </a:r>
          </a:p>
        </p:txBody>
      </p:sp>
      <p:grpSp>
        <p:nvGrpSpPr>
          <p:cNvPr id="470019" name="Group 3"/>
          <p:cNvGrpSpPr>
            <a:grpSpLocks/>
          </p:cNvGrpSpPr>
          <p:nvPr/>
        </p:nvGrpSpPr>
        <p:grpSpPr bwMode="auto">
          <a:xfrm>
            <a:off x="5562600" y="3513138"/>
            <a:ext cx="3095625" cy="2743200"/>
            <a:chOff x="2064" y="1008"/>
            <a:chExt cx="1950" cy="1728"/>
          </a:xfrm>
        </p:grpSpPr>
        <p:grpSp>
          <p:nvGrpSpPr>
            <p:cNvPr id="470020" name="Group 4"/>
            <p:cNvGrpSpPr>
              <a:grpSpLocks/>
            </p:cNvGrpSpPr>
            <p:nvPr/>
          </p:nvGrpSpPr>
          <p:grpSpPr bwMode="auto">
            <a:xfrm>
              <a:off x="2264" y="1441"/>
              <a:ext cx="336" cy="336"/>
              <a:chOff x="689" y="1209"/>
              <a:chExt cx="336" cy="336"/>
            </a:xfrm>
          </p:grpSpPr>
          <p:sp>
            <p:nvSpPr>
              <p:cNvPr id="470021" name="Text Box 5"/>
              <p:cNvSpPr txBox="1">
                <a:spLocks noChangeArrowheads="1"/>
              </p:cNvSpPr>
              <p:nvPr/>
            </p:nvSpPr>
            <p:spPr bwMode="auto">
              <a:xfrm>
                <a:off x="710" y="1274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00</a:t>
                </a:r>
              </a:p>
            </p:txBody>
          </p:sp>
          <p:sp>
            <p:nvSpPr>
              <p:cNvPr id="470022" name="Oval 6"/>
              <p:cNvSpPr>
                <a:spLocks noChangeArrowheads="1"/>
              </p:cNvSpPr>
              <p:nvPr/>
            </p:nvSpPr>
            <p:spPr bwMode="auto">
              <a:xfrm>
                <a:off x="689" y="1209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70023" name="Group 7"/>
            <p:cNvGrpSpPr>
              <a:grpSpLocks/>
            </p:cNvGrpSpPr>
            <p:nvPr/>
          </p:nvGrpSpPr>
          <p:grpSpPr bwMode="auto">
            <a:xfrm>
              <a:off x="3433" y="1440"/>
              <a:ext cx="336" cy="344"/>
              <a:chOff x="655" y="1824"/>
              <a:chExt cx="336" cy="336"/>
            </a:xfrm>
          </p:grpSpPr>
          <p:sp>
            <p:nvSpPr>
              <p:cNvPr id="470024" name="Text Box 8"/>
              <p:cNvSpPr txBox="1">
                <a:spLocks noChangeArrowheads="1"/>
              </p:cNvSpPr>
              <p:nvPr/>
            </p:nvSpPr>
            <p:spPr bwMode="auto">
              <a:xfrm>
                <a:off x="693" y="1889"/>
                <a:ext cx="269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01</a:t>
                </a:r>
              </a:p>
            </p:txBody>
          </p:sp>
          <p:sp>
            <p:nvSpPr>
              <p:cNvPr id="470025" name="Oval 9"/>
              <p:cNvSpPr>
                <a:spLocks noChangeArrowheads="1"/>
              </p:cNvSpPr>
              <p:nvPr/>
            </p:nvSpPr>
            <p:spPr bwMode="auto">
              <a:xfrm>
                <a:off x="655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70026" name="Group 10"/>
            <p:cNvGrpSpPr>
              <a:grpSpLocks/>
            </p:cNvGrpSpPr>
            <p:nvPr/>
          </p:nvGrpSpPr>
          <p:grpSpPr bwMode="auto">
            <a:xfrm>
              <a:off x="3440" y="2400"/>
              <a:ext cx="336" cy="336"/>
              <a:chOff x="1616" y="1200"/>
              <a:chExt cx="336" cy="336"/>
            </a:xfrm>
          </p:grpSpPr>
          <p:sp>
            <p:nvSpPr>
              <p:cNvPr id="470027" name="Text Box 11"/>
              <p:cNvSpPr txBox="1">
                <a:spLocks noChangeArrowheads="1"/>
              </p:cNvSpPr>
              <p:nvPr/>
            </p:nvSpPr>
            <p:spPr bwMode="auto">
              <a:xfrm>
                <a:off x="1653" y="126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470028" name="Oval 12"/>
              <p:cNvSpPr>
                <a:spLocks noChangeArrowheads="1"/>
              </p:cNvSpPr>
              <p:nvPr/>
            </p:nvSpPr>
            <p:spPr bwMode="auto">
              <a:xfrm>
                <a:off x="1616" y="1200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70029" name="Group 13"/>
            <p:cNvGrpSpPr>
              <a:grpSpLocks/>
            </p:cNvGrpSpPr>
            <p:nvPr/>
          </p:nvGrpSpPr>
          <p:grpSpPr bwMode="auto">
            <a:xfrm>
              <a:off x="2264" y="2384"/>
              <a:ext cx="336" cy="336"/>
              <a:chOff x="1607" y="1824"/>
              <a:chExt cx="336" cy="336"/>
            </a:xfrm>
          </p:grpSpPr>
          <p:sp>
            <p:nvSpPr>
              <p:cNvPr id="470030" name="Text Box 14"/>
              <p:cNvSpPr txBox="1">
                <a:spLocks noChangeArrowheads="1"/>
              </p:cNvSpPr>
              <p:nvPr/>
            </p:nvSpPr>
            <p:spPr bwMode="auto">
              <a:xfrm>
                <a:off x="1653" y="1889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11</a:t>
                </a:r>
              </a:p>
            </p:txBody>
          </p:sp>
          <p:sp>
            <p:nvSpPr>
              <p:cNvPr id="470031" name="Oval 15"/>
              <p:cNvSpPr>
                <a:spLocks noChangeArrowheads="1"/>
              </p:cNvSpPr>
              <p:nvPr/>
            </p:nvSpPr>
            <p:spPr bwMode="auto">
              <a:xfrm>
                <a:off x="1607" y="1824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70032" name="Group 16"/>
            <p:cNvGrpSpPr>
              <a:grpSpLocks/>
            </p:cNvGrpSpPr>
            <p:nvPr/>
          </p:nvGrpSpPr>
          <p:grpSpPr bwMode="auto">
            <a:xfrm>
              <a:off x="2592" y="1392"/>
              <a:ext cx="840" cy="231"/>
              <a:chOff x="2592" y="1392"/>
              <a:chExt cx="840" cy="231"/>
            </a:xfrm>
          </p:grpSpPr>
          <p:sp>
            <p:nvSpPr>
              <p:cNvPr id="470033" name="Line 17"/>
              <p:cNvSpPr>
                <a:spLocks noChangeShapeType="1"/>
              </p:cNvSpPr>
              <p:nvPr/>
            </p:nvSpPr>
            <p:spPr bwMode="auto">
              <a:xfrm>
                <a:off x="2592" y="1615"/>
                <a:ext cx="8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0034" name="Text Box 18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70035" name="Group 19"/>
            <p:cNvGrpSpPr>
              <a:grpSpLocks/>
            </p:cNvGrpSpPr>
            <p:nvPr/>
          </p:nvGrpSpPr>
          <p:grpSpPr bwMode="auto">
            <a:xfrm>
              <a:off x="3648" y="1776"/>
              <a:ext cx="366" cy="624"/>
              <a:chOff x="3648" y="1776"/>
              <a:chExt cx="366" cy="624"/>
            </a:xfrm>
          </p:grpSpPr>
          <p:sp>
            <p:nvSpPr>
              <p:cNvPr id="470036" name="Line 20"/>
              <p:cNvSpPr>
                <a:spLocks noChangeShapeType="1"/>
              </p:cNvSpPr>
              <p:nvPr/>
            </p:nvSpPr>
            <p:spPr bwMode="auto">
              <a:xfrm rot="-16200000">
                <a:off x="3336" y="208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0037" name="Text Box 21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70038" name="Group 22"/>
            <p:cNvGrpSpPr>
              <a:grpSpLocks/>
            </p:cNvGrpSpPr>
            <p:nvPr/>
          </p:nvGrpSpPr>
          <p:grpSpPr bwMode="auto">
            <a:xfrm>
              <a:off x="2064" y="1768"/>
              <a:ext cx="366" cy="624"/>
              <a:chOff x="2064" y="1768"/>
              <a:chExt cx="366" cy="624"/>
            </a:xfrm>
          </p:grpSpPr>
          <p:sp>
            <p:nvSpPr>
              <p:cNvPr id="470039" name="Line 23"/>
              <p:cNvSpPr>
                <a:spLocks noChangeShapeType="1"/>
              </p:cNvSpPr>
              <p:nvPr/>
            </p:nvSpPr>
            <p:spPr bwMode="auto">
              <a:xfrm rot="-5400000">
                <a:off x="2118" y="208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0040" name="Text Box 24"/>
              <p:cNvSpPr txBox="1">
                <a:spLocks noChangeArrowheads="1"/>
              </p:cNvSpPr>
              <p:nvPr/>
            </p:nvSpPr>
            <p:spPr bwMode="auto">
              <a:xfrm>
                <a:off x="2064" y="196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70041" name="Group 25"/>
            <p:cNvGrpSpPr>
              <a:grpSpLocks/>
            </p:cNvGrpSpPr>
            <p:nvPr/>
          </p:nvGrpSpPr>
          <p:grpSpPr bwMode="auto">
            <a:xfrm>
              <a:off x="2596" y="2352"/>
              <a:ext cx="845" cy="231"/>
              <a:chOff x="2596" y="2352"/>
              <a:chExt cx="845" cy="231"/>
            </a:xfrm>
          </p:grpSpPr>
          <p:sp>
            <p:nvSpPr>
              <p:cNvPr id="470042" name="Line 26"/>
              <p:cNvSpPr>
                <a:spLocks noChangeShapeType="1"/>
              </p:cNvSpPr>
              <p:nvPr/>
            </p:nvSpPr>
            <p:spPr bwMode="auto">
              <a:xfrm rot="10800000" flipV="1">
                <a:off x="2596" y="2552"/>
                <a:ext cx="84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0043" name="Text Box 27"/>
              <p:cNvSpPr txBox="1">
                <a:spLocks noChangeArrowheads="1"/>
              </p:cNvSpPr>
              <p:nvPr/>
            </p:nvSpPr>
            <p:spPr bwMode="auto">
              <a:xfrm>
                <a:off x="2832" y="2352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70044" name="Group 28"/>
            <p:cNvGrpSpPr>
              <a:grpSpLocks/>
            </p:cNvGrpSpPr>
            <p:nvPr/>
          </p:nvGrpSpPr>
          <p:grpSpPr bwMode="auto">
            <a:xfrm>
              <a:off x="2160" y="1008"/>
              <a:ext cx="544" cy="480"/>
              <a:chOff x="2160" y="1008"/>
              <a:chExt cx="544" cy="480"/>
            </a:xfrm>
          </p:grpSpPr>
          <p:sp>
            <p:nvSpPr>
              <p:cNvPr id="470045" name="Freeform 29"/>
              <p:cNvSpPr>
                <a:spLocks/>
              </p:cNvSpPr>
              <p:nvPr/>
            </p:nvSpPr>
            <p:spPr bwMode="auto">
              <a:xfrm>
                <a:off x="2160" y="120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0046" name="Text Box 30"/>
              <p:cNvSpPr txBox="1">
                <a:spLocks noChangeArrowheads="1"/>
              </p:cNvSpPr>
              <p:nvPr/>
            </p:nvSpPr>
            <p:spPr bwMode="auto">
              <a:xfrm>
                <a:off x="2256" y="1008"/>
                <a:ext cx="3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0/0</a:t>
                </a:r>
              </a:p>
            </p:txBody>
          </p:sp>
        </p:grpSp>
        <p:grpSp>
          <p:nvGrpSpPr>
            <p:cNvPr id="470047" name="Group 31"/>
            <p:cNvGrpSpPr>
              <a:grpSpLocks/>
            </p:cNvGrpSpPr>
            <p:nvPr/>
          </p:nvGrpSpPr>
          <p:grpSpPr bwMode="auto">
            <a:xfrm>
              <a:off x="3344" y="1008"/>
              <a:ext cx="544" cy="480"/>
              <a:chOff x="3344" y="1008"/>
              <a:chExt cx="544" cy="480"/>
            </a:xfrm>
          </p:grpSpPr>
          <p:sp>
            <p:nvSpPr>
              <p:cNvPr id="470048" name="Freeform 32"/>
              <p:cNvSpPr>
                <a:spLocks/>
              </p:cNvSpPr>
              <p:nvPr/>
            </p:nvSpPr>
            <p:spPr bwMode="auto">
              <a:xfrm>
                <a:off x="3344" y="1208"/>
                <a:ext cx="544" cy="280"/>
              </a:xfrm>
              <a:custGeom>
                <a:avLst/>
                <a:gdLst>
                  <a:gd name="T0" fmla="*/ 392 w 544"/>
                  <a:gd name="T1" fmla="*/ 280 h 280"/>
                  <a:gd name="T2" fmla="*/ 488 w 544"/>
                  <a:gd name="T3" fmla="*/ 40 h 280"/>
                  <a:gd name="T4" fmla="*/ 56 w 544"/>
                  <a:gd name="T5" fmla="*/ 40 h 280"/>
                  <a:gd name="T6" fmla="*/ 152 w 544"/>
                  <a:gd name="T7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0049" name="Text Box 33"/>
              <p:cNvSpPr txBox="1">
                <a:spLocks noChangeArrowheads="1"/>
              </p:cNvSpPr>
              <p:nvPr/>
            </p:nvSpPr>
            <p:spPr bwMode="auto">
              <a:xfrm>
                <a:off x="3456" y="100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70050" name="Group 34"/>
            <p:cNvGrpSpPr>
              <a:grpSpLocks/>
            </p:cNvGrpSpPr>
            <p:nvPr/>
          </p:nvGrpSpPr>
          <p:grpSpPr bwMode="auto">
            <a:xfrm>
              <a:off x="3216" y="1776"/>
              <a:ext cx="343" cy="624"/>
              <a:chOff x="3216" y="1776"/>
              <a:chExt cx="343" cy="624"/>
            </a:xfrm>
          </p:grpSpPr>
          <p:sp>
            <p:nvSpPr>
              <p:cNvPr id="470051" name="Line 35"/>
              <p:cNvSpPr>
                <a:spLocks noChangeShapeType="1"/>
              </p:cNvSpPr>
              <p:nvPr/>
            </p:nvSpPr>
            <p:spPr bwMode="auto">
              <a:xfrm rot="-5400000">
                <a:off x="3240" y="208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0052" name="Text Box 36"/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1/0</a:t>
                </a:r>
              </a:p>
            </p:txBody>
          </p:sp>
        </p:grpSp>
        <p:grpSp>
          <p:nvGrpSpPr>
            <p:cNvPr id="470053" name="Group 37"/>
            <p:cNvGrpSpPr>
              <a:grpSpLocks/>
            </p:cNvGrpSpPr>
            <p:nvPr/>
          </p:nvGrpSpPr>
          <p:grpSpPr bwMode="auto">
            <a:xfrm>
              <a:off x="2544" y="1728"/>
              <a:ext cx="928" cy="720"/>
              <a:chOff x="2544" y="1728"/>
              <a:chExt cx="928" cy="720"/>
            </a:xfrm>
          </p:grpSpPr>
          <p:sp>
            <p:nvSpPr>
              <p:cNvPr id="470054" name="Line 38"/>
              <p:cNvSpPr>
                <a:spLocks noChangeShapeType="1"/>
              </p:cNvSpPr>
              <p:nvPr/>
            </p:nvSpPr>
            <p:spPr bwMode="auto">
              <a:xfrm flipV="1">
                <a:off x="2544" y="1728"/>
                <a:ext cx="928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0055" name="Text Box 39"/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800">
                    <a:latin typeface="Comic Sans MS" pitchFamily="66" charset="0"/>
                  </a:rPr>
                  <a:t>1/1</a:t>
                </a:r>
              </a:p>
            </p:txBody>
          </p:sp>
        </p:grpSp>
      </p:grpSp>
      <p:graphicFrame>
        <p:nvGraphicFramePr>
          <p:cNvPr id="470056" name="Object 40"/>
          <p:cNvGraphicFramePr>
            <a:graphicFrameLocks noChangeAspect="1"/>
          </p:cNvGraphicFramePr>
          <p:nvPr/>
        </p:nvGraphicFramePr>
        <p:xfrm>
          <a:off x="457200" y="3589338"/>
          <a:ext cx="4852988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4866120" imgH="3087360" progId="Word.Document.8">
                  <p:embed/>
                </p:oleObj>
              </mc:Choice>
              <mc:Fallback>
                <p:oleObj name="Document" r:id="rId3" imgW="4866120" imgH="3087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9338"/>
                        <a:ext cx="4852988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57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312738" y="1274763"/>
            <a:ext cx="8537575" cy="2320925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Always check the size of your state diagrams.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>
                <a:ea typeface="굴림" charset="-127"/>
                <a:sym typeface="Symbol" pitchFamily="18" charset="2"/>
              </a:rPr>
              <a:t>If there are </a:t>
            </a:r>
            <a:r>
              <a:rPr lang="en-US" altLang="ko-KR" sz="1800" i="1">
                <a:ea typeface="굴림" charset="-127"/>
                <a:sym typeface="Symbol" pitchFamily="18" charset="2"/>
              </a:rPr>
              <a:t>n</a:t>
            </a:r>
            <a:r>
              <a:rPr lang="en-US" altLang="ko-KR" sz="1800">
                <a:ea typeface="굴림" charset="-127"/>
                <a:sym typeface="Symbol" pitchFamily="18" charset="2"/>
              </a:rPr>
              <a:t> flip-flops, there should be 2</a:t>
            </a:r>
            <a:r>
              <a:rPr lang="en-US" altLang="ko-KR" sz="1800" baseline="50000">
                <a:ea typeface="굴림" charset="-127"/>
                <a:sym typeface="Symbol" pitchFamily="18" charset="2"/>
              </a:rPr>
              <a:t>n</a:t>
            </a:r>
            <a:r>
              <a:rPr lang="en-US" altLang="ko-KR" sz="1800">
                <a:ea typeface="굴림" charset="-127"/>
                <a:sym typeface="Symbol" pitchFamily="18" charset="2"/>
              </a:rPr>
              <a:t> nodes in the diagram.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>
                <a:ea typeface="굴림" charset="-127"/>
                <a:sym typeface="Symbol" pitchFamily="18" charset="2"/>
              </a:rPr>
              <a:t>If there are </a:t>
            </a:r>
            <a:r>
              <a:rPr lang="en-US" altLang="ko-KR" sz="1800" i="1">
                <a:ea typeface="굴림" charset="-127"/>
                <a:sym typeface="Symbol" pitchFamily="18" charset="2"/>
              </a:rPr>
              <a:t>m</a:t>
            </a:r>
            <a:r>
              <a:rPr lang="en-US" altLang="ko-KR" sz="1800">
                <a:ea typeface="굴림" charset="-127"/>
                <a:sym typeface="Symbol" pitchFamily="18" charset="2"/>
              </a:rPr>
              <a:t> inputs, then each node will have 2</a:t>
            </a:r>
            <a:r>
              <a:rPr lang="en-US" altLang="ko-KR" sz="1800" baseline="50000">
                <a:ea typeface="굴림" charset="-127"/>
                <a:sym typeface="Symbol" pitchFamily="18" charset="2"/>
              </a:rPr>
              <a:t>m</a:t>
            </a:r>
            <a:r>
              <a:rPr lang="en-US" altLang="ko-KR" sz="1800">
                <a:ea typeface="굴림" charset="-127"/>
                <a:sym typeface="Symbol" pitchFamily="18" charset="2"/>
              </a:rPr>
              <a:t> outgoing arrows.</a:t>
            </a:r>
          </a:p>
          <a:p>
            <a:pPr marL="1085850" lvl="2" indent="-228600">
              <a:lnSpc>
                <a:spcPct val="90000"/>
              </a:lnSpc>
            </a:pPr>
            <a:r>
              <a:rPr lang="en-US" altLang="ko-KR" sz="14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From each state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>
                <a:ea typeface="굴림" charset="-127"/>
                <a:sym typeface="Symbol" pitchFamily="18" charset="2"/>
              </a:rPr>
              <a:t>In our example,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>
                <a:ea typeface="굴림" charset="-127"/>
                <a:sym typeface="Symbol" pitchFamily="18" charset="2"/>
              </a:rPr>
              <a:t>We have two flip-flops, and thus four states or nodes.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>
                <a:ea typeface="굴림" charset="-127"/>
                <a:sym typeface="Symbol" pitchFamily="18" charset="2"/>
              </a:rPr>
              <a:t>There is one input, so each node has two outgoing arrows.</a:t>
            </a:r>
          </a:p>
        </p:txBody>
      </p:sp>
    </p:spTree>
    <p:extLst>
      <p:ext uri="{BB962C8B-B14F-4D97-AF65-F5344CB8AC3E}">
        <p14:creationId xmlns:p14="http://schemas.microsoft.com/office/powerpoint/2010/main" val="25091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195E4DC-CE1A-436F-AFB0-CA9847E34A93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circuit analysis summary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To analyze sequential circuits, you have to:</a:t>
            </a:r>
          </a:p>
          <a:p>
            <a:pPr lvl="1"/>
            <a:r>
              <a:rPr lang="en-US" altLang="ko-KR">
                <a:ea typeface="굴림" charset="-127"/>
              </a:rPr>
              <a:t>Find Boolean expressions for the outputs of the circuit and the flip-flop inputs.</a:t>
            </a:r>
          </a:p>
          <a:p>
            <a:pPr lvl="1"/>
            <a:r>
              <a:rPr lang="en-US" altLang="ko-KR">
                <a:ea typeface="굴림" charset="-127"/>
              </a:rPr>
              <a:t>Use these expressions to fill in the output and flip-flop input columns in the state table.</a:t>
            </a:r>
          </a:p>
          <a:p>
            <a:pPr lvl="1"/>
            <a:r>
              <a:rPr lang="en-US" altLang="ko-KR">
                <a:ea typeface="굴림" charset="-127"/>
              </a:rPr>
              <a:t>Finally, use the characteristic equation or characteristic table of the flip-flop to fill in the next state columns.</a:t>
            </a:r>
          </a:p>
          <a:p>
            <a:pPr lvl="1">
              <a:buFontTx/>
              <a:buNone/>
            </a:pP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The result of sequential circuit analysis is a state table or a state diagram describing the circuit.</a:t>
            </a:r>
          </a:p>
        </p:txBody>
      </p:sp>
      <p:graphicFrame>
        <p:nvGraphicFramePr>
          <p:cNvPr id="471044" name="Object 4"/>
          <p:cNvGraphicFramePr>
            <a:graphicFrameLocks noChangeAspect="1"/>
          </p:cNvGraphicFramePr>
          <p:nvPr/>
        </p:nvGraphicFramePr>
        <p:xfrm>
          <a:off x="5943600" y="4456113"/>
          <a:ext cx="213360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Clip" r:id="rId3" imgW="1449720" imgH="1404720" progId="MS_ClipArt_Gallery.2">
                  <p:embed/>
                </p:oleObj>
              </mc:Choice>
              <mc:Fallback>
                <p:oleObj name="Clip" r:id="rId3" imgW="1449720" imgH="1404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56113"/>
                        <a:ext cx="2133600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2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26E891B-B4BC-42DC-BFD9-E2F4B8C25DA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Review: Flip-flop variations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We can make different versions of flip-flops based on the D flip-flop, just like we made different latches based on the S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R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 latch.</a:t>
            </a:r>
          </a:p>
          <a:p>
            <a:r>
              <a:rPr lang="en-US" altLang="ko-KR" sz="1800">
                <a:ea typeface="굴림" charset="-127"/>
              </a:rPr>
              <a:t>A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JK flip-flop</a:t>
            </a:r>
            <a:r>
              <a:rPr lang="en-US" altLang="ko-KR" sz="1800">
                <a:ea typeface="굴림" charset="-127"/>
              </a:rPr>
              <a:t> has inputs that act like S and R, but the inputs JK=11 are used to </a:t>
            </a:r>
            <a:r>
              <a:rPr lang="en-US" altLang="ko-KR" sz="1800" i="1">
                <a:ea typeface="굴림" charset="-127"/>
              </a:rPr>
              <a:t>complement</a:t>
            </a:r>
            <a:r>
              <a:rPr lang="en-US" altLang="ko-KR" sz="1800">
                <a:ea typeface="굴림" charset="-127"/>
              </a:rPr>
              <a:t> the flip-flop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s current state.</a:t>
            </a: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endParaRPr lang="en-US" altLang="ko-KR" sz="1800">
              <a:ea typeface="굴림" charset="-127"/>
            </a:endParaRPr>
          </a:p>
          <a:p>
            <a:r>
              <a:rPr lang="en-US" altLang="ko-KR" sz="1800">
                <a:ea typeface="굴림" charset="-127"/>
              </a:rPr>
              <a:t>A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T flip-flop</a:t>
            </a:r>
            <a:r>
              <a:rPr lang="en-US" altLang="ko-KR" sz="1800">
                <a:ea typeface="굴림" charset="-127"/>
              </a:rPr>
              <a:t> can only maintain or complement its current state.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2057400" y="2841625"/>
          <a:ext cx="14192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3" imgW="1419048" imgH="1123810" progId="Paint.Picture">
                  <p:embed/>
                </p:oleObj>
              </mc:Choice>
              <mc:Fallback>
                <p:oleObj name="Bitmap Image" r:id="rId3" imgW="1419048" imgH="1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41625"/>
                        <a:ext cx="14192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2057400" y="4953000"/>
          <a:ext cx="14001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5" imgW="1400000" imgH="1152381" progId="Paint.Picture">
                  <p:embed/>
                </p:oleObj>
              </mc:Choice>
              <mc:Fallback>
                <p:oleObj name="Bitmap Image" r:id="rId5" imgW="1400000" imgH="11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14001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4" name="Object 6"/>
          <p:cNvGraphicFramePr>
            <a:graphicFrameLocks noChangeAspect="1"/>
          </p:cNvGraphicFramePr>
          <p:nvPr/>
        </p:nvGraphicFramePr>
        <p:xfrm>
          <a:off x="4267200" y="4953000"/>
          <a:ext cx="24923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7" imgW="2496240" imgH="1643400" progId="Word.Document.8">
                  <p:embed/>
                </p:oleObj>
              </mc:Choice>
              <mc:Fallback>
                <p:oleObj name="Document" r:id="rId7" imgW="2496240" imgH="1643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953000"/>
                        <a:ext cx="249237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5" name="Object 7"/>
          <p:cNvGraphicFramePr>
            <a:graphicFrameLocks noChangeAspect="1"/>
          </p:cNvGraphicFramePr>
          <p:nvPr/>
        </p:nvGraphicFramePr>
        <p:xfrm>
          <a:off x="4267200" y="2460625"/>
          <a:ext cx="27527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9" imgW="2757960" imgH="2048040" progId="Word.Document.8">
                  <p:embed/>
                </p:oleObj>
              </mc:Choice>
              <mc:Fallback>
                <p:oleObj name="Document" r:id="rId9" imgW="2757960" imgH="2048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60625"/>
                        <a:ext cx="27527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5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200F9B7-E9BE-4B03-BFBA-0FA44945D4AB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Review: Characteristic tables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4822825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The tables that we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ve made so far are called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 characteristic tables</a:t>
            </a:r>
            <a:r>
              <a:rPr lang="en-US" altLang="ko-KR" sz="2000">
                <a:ea typeface="굴림" charset="-127"/>
              </a:rPr>
              <a:t>.</a:t>
            </a:r>
          </a:p>
          <a:p>
            <a:pPr lvl="1"/>
            <a:r>
              <a:rPr lang="en-US" altLang="ko-KR" sz="1800">
                <a:ea typeface="굴림" charset="-127"/>
              </a:rPr>
              <a:t>They show the next state 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Q(t+1)</a:t>
            </a:r>
            <a:r>
              <a:rPr lang="en-US" altLang="ko-KR" sz="1800">
                <a:ea typeface="굴림" charset="-127"/>
              </a:rPr>
              <a:t> in terms of the current state </a:t>
            </a:r>
            <a:r>
              <a:rPr lang="en-US" altLang="ko-KR" sz="1800">
                <a:solidFill>
                  <a:srgbClr val="3333FF"/>
                </a:solidFill>
                <a:ea typeface="굴림" charset="-127"/>
              </a:rPr>
              <a:t>Q(t)</a:t>
            </a:r>
            <a:r>
              <a:rPr lang="en-US" altLang="ko-KR" sz="1800">
                <a:ea typeface="굴림" charset="-127"/>
              </a:rPr>
              <a:t> and the inputs.</a:t>
            </a:r>
          </a:p>
          <a:p>
            <a:pPr lvl="1"/>
            <a:r>
              <a:rPr lang="en-US" altLang="ko-KR" sz="1800">
                <a:ea typeface="굴림" charset="-127"/>
              </a:rPr>
              <a:t>For simplicity, the control input C is not usually listed.</a:t>
            </a:r>
          </a:p>
          <a:p>
            <a:pPr lvl="1"/>
            <a:r>
              <a:rPr lang="en-US" altLang="ko-KR" sz="1800">
                <a:ea typeface="굴림" charset="-127"/>
              </a:rPr>
              <a:t>Again, these tables don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t indicate the positive edge-triggered behavior of the flip-flops that we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ll be using.</a:t>
            </a:r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5334000" y="1262063"/>
          <a:ext cx="317023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3177000" imgH="1212840" progId="Word.Document.8">
                  <p:embed/>
                </p:oleObj>
              </mc:Choice>
              <mc:Fallback>
                <p:oleObj name="Document" r:id="rId3" imgW="3177000" imgH="1212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62063"/>
                        <a:ext cx="317023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5334000" y="5148263"/>
          <a:ext cx="31718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5" imgW="3174480" imgH="1162080" progId="Word.Document.8">
                  <p:embed/>
                </p:oleObj>
              </mc:Choice>
              <mc:Fallback>
                <p:oleObj name="Document" r:id="rId5" imgW="3174480" imgH="1162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48263"/>
                        <a:ext cx="31718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5334000" y="2938463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7" imgW="3366720" imgH="1669680" progId="Word.Document.8">
                  <p:embed/>
                </p:oleObj>
              </mc:Choice>
              <mc:Fallback>
                <p:oleObj name="Document" r:id="rId7" imgW="3366720" imgH="166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938463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3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37DE723-19E4-417F-9B5B-8603C685B16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Review: Characteristic equations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206500"/>
            <a:ext cx="8351837" cy="5132388"/>
          </a:xfrm>
        </p:spPr>
        <p:txBody>
          <a:bodyPr/>
          <a:lstStyle/>
          <a:p>
            <a:r>
              <a:rPr lang="en-US" altLang="ko-KR" sz="1800">
                <a:ea typeface="굴림" charset="-127"/>
              </a:rPr>
              <a:t>We can also write </a:t>
            </a:r>
            <a:r>
              <a:rPr lang="en-US" altLang="ko-KR" sz="1800">
                <a:solidFill>
                  <a:srgbClr val="FF0033"/>
                </a:solidFill>
                <a:ea typeface="굴림" charset="-127"/>
              </a:rPr>
              <a:t>characteristic equations</a:t>
            </a:r>
            <a:r>
              <a:rPr lang="en-US" altLang="ko-KR" sz="1800">
                <a:ea typeface="굴림" charset="-127"/>
              </a:rPr>
              <a:t>, where the next state Q(t+1) is defined in terms of the current state Q(t) and inputs.</a:t>
            </a:r>
          </a:p>
        </p:txBody>
      </p:sp>
      <p:graphicFrame>
        <p:nvGraphicFramePr>
          <p:cNvPr id="454660" name="Object 4"/>
          <p:cNvGraphicFramePr>
            <a:graphicFrameLocks noChangeAspect="1"/>
          </p:cNvGraphicFramePr>
          <p:nvPr/>
        </p:nvGraphicFramePr>
        <p:xfrm>
          <a:off x="914400" y="2016125"/>
          <a:ext cx="317023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3177000" imgH="1212840" progId="Word.Document.8">
                  <p:embed/>
                </p:oleObj>
              </mc:Choice>
              <mc:Fallback>
                <p:oleObj name="Document" r:id="rId3" imgW="3177000" imgH="1212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16125"/>
                        <a:ext cx="317023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914400" y="5292725"/>
          <a:ext cx="31718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5" imgW="3174480" imgH="1162080" progId="Word.Document.8">
                  <p:embed/>
                </p:oleObj>
              </mc:Choice>
              <mc:Fallback>
                <p:oleObj name="Document" r:id="rId5" imgW="3174480" imgH="1162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92725"/>
                        <a:ext cx="31718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914400" y="3387725"/>
          <a:ext cx="33670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7" imgW="3366720" imgH="1669680" progId="Word.Document.8">
                  <p:embed/>
                </p:oleObj>
              </mc:Choice>
              <mc:Fallback>
                <p:oleObj name="Document" r:id="rId7" imgW="3366720" imgH="1669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87725"/>
                        <a:ext cx="336708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3" name="Text Box 7"/>
          <p:cNvSpPr txBox="1">
            <a:spLocks noChangeArrowheads="1"/>
          </p:cNvSpPr>
          <p:nvPr/>
        </p:nvSpPr>
        <p:spPr bwMode="auto">
          <a:xfrm>
            <a:off x="4495800" y="2320925"/>
            <a:ext cx="1290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Q(t+1) = D</a:t>
            </a:r>
            <a:endParaRPr lang="en-US" altLang="ko-KR" sz="1400">
              <a:latin typeface="Comic Sans MS" pitchFamily="66" charset="0"/>
            </a:endParaRPr>
          </a:p>
        </p:txBody>
      </p:sp>
      <p:sp>
        <p:nvSpPr>
          <p:cNvPr id="454664" name="Text Box 8"/>
          <p:cNvSpPr txBox="1">
            <a:spLocks noChangeArrowheads="1"/>
          </p:cNvSpPr>
          <p:nvPr/>
        </p:nvSpPr>
        <p:spPr bwMode="auto">
          <a:xfrm>
            <a:off x="4495800" y="3997325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Q(t+1)	= K’Q(t) + JQ’(t)</a:t>
            </a:r>
          </a:p>
        </p:txBody>
      </p:sp>
      <p:sp>
        <p:nvSpPr>
          <p:cNvPr id="454665" name="Text Box 9"/>
          <p:cNvSpPr txBox="1">
            <a:spLocks noChangeArrowheads="1"/>
          </p:cNvSpPr>
          <p:nvPr/>
        </p:nvSpPr>
        <p:spPr bwMode="auto">
          <a:xfrm>
            <a:off x="4495800" y="5445125"/>
            <a:ext cx="2755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9533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Q(t+1)	= T’Q(t) + TQ’(t)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T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 </a:t>
            </a:r>
            <a:r>
              <a:rPr kumimoji="0" lang="en-US" altLang="ko-KR" sz="1800">
                <a:latin typeface="Comic Sans MS" pitchFamily="66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31714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DDC4C6C-4EA2-44A2-AC02-B2007709D21E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Review: Flip flop timing diagrams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Present state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and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next state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are relative terms.</a:t>
            </a:r>
          </a:p>
          <a:p>
            <a:r>
              <a:rPr lang="en-US" altLang="ko-KR" sz="1800">
                <a:ea typeface="굴림" charset="-127"/>
              </a:rPr>
              <a:t>In the example JK flip-flop timing diagram on the left, you can see that at the first positive clock edge, J=1, K=1 and Q(1) = 1.</a:t>
            </a:r>
          </a:p>
          <a:p>
            <a:r>
              <a:rPr lang="en-US" altLang="ko-KR" sz="1800">
                <a:ea typeface="굴림" charset="-127"/>
              </a:rPr>
              <a:t>We can use this information to find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next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state, Q(2) = Q(1)</a:t>
            </a:r>
            <a:r>
              <a:rPr lang="en-US" altLang="ko-KR" sz="1800">
                <a:latin typeface="Comic Sans MS"/>
                <a:ea typeface="굴림" charset="-127"/>
              </a:rPr>
              <a:t>’</a:t>
            </a:r>
            <a:r>
              <a:rPr lang="en-US" altLang="ko-KR" sz="1800">
                <a:ea typeface="굴림" charset="-127"/>
              </a:rPr>
              <a:t>.</a:t>
            </a:r>
          </a:p>
          <a:p>
            <a:r>
              <a:rPr lang="en-US" altLang="ko-KR" sz="1800">
                <a:ea typeface="굴림" charset="-127"/>
              </a:rPr>
              <a:t>Q(2) appears right after the first positive clock edge, as shown on the right. It will not change again until after the second clock edge.</a:t>
            </a:r>
          </a:p>
          <a:p>
            <a:endParaRPr lang="en-US" altLang="ko-KR" sz="1800">
              <a:ea typeface="굴림" charset="-127"/>
            </a:endParaRPr>
          </a:p>
        </p:txBody>
      </p:sp>
      <p:grpSp>
        <p:nvGrpSpPr>
          <p:cNvPr id="455684" name="Group 4"/>
          <p:cNvGrpSpPr>
            <a:grpSpLocks/>
          </p:cNvGrpSpPr>
          <p:nvPr/>
        </p:nvGrpSpPr>
        <p:grpSpPr bwMode="auto">
          <a:xfrm>
            <a:off x="838200" y="3397250"/>
            <a:ext cx="3181350" cy="2840038"/>
            <a:chOff x="528" y="1968"/>
            <a:chExt cx="2004" cy="1789"/>
          </a:xfrm>
        </p:grpSpPr>
        <p:grpSp>
          <p:nvGrpSpPr>
            <p:cNvPr id="455685" name="Group 5"/>
            <p:cNvGrpSpPr>
              <a:grpSpLocks/>
            </p:cNvGrpSpPr>
            <p:nvPr/>
          </p:nvGrpSpPr>
          <p:grpSpPr bwMode="auto">
            <a:xfrm>
              <a:off x="528" y="1968"/>
              <a:ext cx="1920" cy="1536"/>
              <a:chOff x="288" y="1776"/>
              <a:chExt cx="1920" cy="1536"/>
            </a:xfrm>
          </p:grpSpPr>
          <p:sp>
            <p:nvSpPr>
              <p:cNvPr id="455686" name="Text Box 6"/>
              <p:cNvSpPr txBox="1">
                <a:spLocks noChangeArrowheads="1"/>
              </p:cNvSpPr>
              <p:nvPr/>
            </p:nvSpPr>
            <p:spPr bwMode="auto">
              <a:xfrm>
                <a:off x="288" y="2016"/>
                <a:ext cx="242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C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J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K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Q</a:t>
                </a:r>
              </a:p>
            </p:txBody>
          </p:sp>
          <p:grpSp>
            <p:nvGrpSpPr>
              <p:cNvPr id="455687" name="Group 7"/>
              <p:cNvGrpSpPr>
                <a:grpSpLocks/>
              </p:cNvGrpSpPr>
              <p:nvPr/>
            </p:nvGrpSpPr>
            <p:grpSpPr bwMode="auto">
              <a:xfrm>
                <a:off x="528" y="2112"/>
                <a:ext cx="1680" cy="144"/>
                <a:chOff x="1824" y="1920"/>
                <a:chExt cx="1680" cy="144"/>
              </a:xfrm>
            </p:grpSpPr>
            <p:sp>
              <p:nvSpPr>
                <p:cNvPr id="455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5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96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0" name="Line 10"/>
                <p:cNvSpPr>
                  <a:spLocks noChangeShapeType="1"/>
                </p:cNvSpPr>
                <p:nvPr/>
              </p:nvSpPr>
              <p:spPr bwMode="auto">
                <a:xfrm>
                  <a:off x="1968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16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2" name="Line 12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3" name="Line 13"/>
                <p:cNvSpPr>
                  <a:spLocks noChangeShapeType="1"/>
                </p:cNvSpPr>
                <p:nvPr/>
              </p:nvSpPr>
              <p:spPr bwMode="auto">
                <a:xfrm>
                  <a:off x="235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5" name="Line 15"/>
                <p:cNvSpPr>
                  <a:spLocks noChangeShapeType="1"/>
                </p:cNvSpPr>
                <p:nvPr/>
              </p:nvSpPr>
              <p:spPr bwMode="auto">
                <a:xfrm>
                  <a:off x="2544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736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7" name="Line 17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92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699" name="Line 19"/>
                <p:cNvSpPr>
                  <a:spLocks noChangeShapeType="1"/>
                </p:cNvSpPr>
                <p:nvPr/>
              </p:nvSpPr>
              <p:spPr bwMode="auto">
                <a:xfrm>
                  <a:off x="292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0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01" name="Line 21"/>
                <p:cNvSpPr>
                  <a:spLocks noChangeShapeType="1"/>
                </p:cNvSpPr>
                <p:nvPr/>
              </p:nvSpPr>
              <p:spPr bwMode="auto">
                <a:xfrm>
                  <a:off x="312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0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31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03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04" name="Line 24"/>
                <p:cNvSpPr>
                  <a:spLocks noChangeShapeType="1"/>
                </p:cNvSpPr>
                <p:nvPr/>
              </p:nvSpPr>
              <p:spPr bwMode="auto">
                <a:xfrm>
                  <a:off x="1824" y="1920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55705" name="Line 25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384" cy="1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55706" name="Group 26"/>
              <p:cNvGrpSpPr>
                <a:grpSpLocks/>
              </p:cNvGrpSpPr>
              <p:nvPr/>
            </p:nvGrpSpPr>
            <p:grpSpPr bwMode="auto">
              <a:xfrm>
                <a:off x="528" y="2400"/>
                <a:ext cx="768" cy="48"/>
                <a:chOff x="2640" y="2064"/>
                <a:chExt cx="384" cy="0"/>
              </a:xfrm>
            </p:grpSpPr>
            <p:sp>
              <p:nvSpPr>
                <p:cNvPr id="455707" name="Line 27"/>
                <p:cNvSpPr>
                  <a:spLocks noChangeShapeType="1"/>
                </p:cNvSpPr>
                <p:nvPr/>
              </p:nvSpPr>
              <p:spPr bwMode="auto">
                <a:xfrm>
                  <a:off x="264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08" name="Line 28"/>
                <p:cNvSpPr>
                  <a:spLocks noChangeShapeType="1"/>
                </p:cNvSpPr>
                <p:nvPr/>
              </p:nvSpPr>
              <p:spPr bwMode="auto">
                <a:xfrm>
                  <a:off x="283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5709" name="Group 29"/>
              <p:cNvGrpSpPr>
                <a:grpSpLocks/>
              </p:cNvGrpSpPr>
              <p:nvPr/>
            </p:nvGrpSpPr>
            <p:grpSpPr bwMode="auto">
              <a:xfrm>
                <a:off x="768" y="1776"/>
                <a:ext cx="1355" cy="1536"/>
                <a:chOff x="768" y="1776"/>
                <a:chExt cx="1355" cy="1536"/>
              </a:xfrm>
            </p:grpSpPr>
            <p:sp>
              <p:nvSpPr>
                <p:cNvPr id="455710" name="Line 30"/>
                <p:cNvSpPr>
                  <a:spLocks noChangeShapeType="1"/>
                </p:cNvSpPr>
                <p:nvPr/>
              </p:nvSpPr>
              <p:spPr bwMode="auto">
                <a:xfrm>
                  <a:off x="864" y="1968"/>
                  <a:ext cx="1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11" name="Line 31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1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12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968"/>
                  <a:ext cx="1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13" name="Line 33"/>
                <p:cNvSpPr>
                  <a:spLocks noChangeShapeType="1"/>
                </p:cNvSpPr>
                <p:nvPr/>
              </p:nvSpPr>
              <p:spPr bwMode="auto">
                <a:xfrm>
                  <a:off x="1632" y="1968"/>
                  <a:ext cx="1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1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768" y="1776"/>
                  <a:ext cx="13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0" latinLnBrk="0" hangingPunct="0"/>
                  <a:r>
                    <a:rPr kumimoji="0" lang="en-US" altLang="ko-KR" sz="1800">
                      <a:latin typeface="Comic Sans MS" pitchFamily="66" charset="0"/>
                    </a:rPr>
                    <a:t>1	2	3	4</a:t>
                  </a:r>
                </a:p>
              </p:txBody>
            </p:sp>
          </p:grpSp>
          <p:grpSp>
            <p:nvGrpSpPr>
              <p:cNvPr id="455715" name="Group 35"/>
              <p:cNvGrpSpPr>
                <a:grpSpLocks/>
              </p:cNvGrpSpPr>
              <p:nvPr/>
            </p:nvGrpSpPr>
            <p:grpSpPr bwMode="auto">
              <a:xfrm>
                <a:off x="528" y="2640"/>
                <a:ext cx="768" cy="192"/>
                <a:chOff x="528" y="2640"/>
                <a:chExt cx="768" cy="192"/>
              </a:xfrm>
            </p:grpSpPr>
            <p:grpSp>
              <p:nvGrpSpPr>
                <p:cNvPr id="455716" name="Group 36"/>
                <p:cNvGrpSpPr>
                  <a:grpSpLocks/>
                </p:cNvGrpSpPr>
                <p:nvPr/>
              </p:nvGrpSpPr>
              <p:grpSpPr bwMode="auto">
                <a:xfrm flipV="1">
                  <a:off x="528" y="2640"/>
                  <a:ext cx="624" cy="48"/>
                  <a:chOff x="2640" y="2064"/>
                  <a:chExt cx="384" cy="0"/>
                </a:xfrm>
              </p:grpSpPr>
              <p:sp>
                <p:nvSpPr>
                  <p:cNvPr id="45571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571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571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152" y="264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55720" name="Group 40"/>
                <p:cNvGrpSpPr>
                  <a:grpSpLocks/>
                </p:cNvGrpSpPr>
                <p:nvPr/>
              </p:nvGrpSpPr>
              <p:grpSpPr bwMode="auto">
                <a:xfrm>
                  <a:off x="1152" y="2784"/>
                  <a:ext cx="144" cy="48"/>
                  <a:chOff x="2256" y="2208"/>
                  <a:chExt cx="384" cy="0"/>
                </a:xfrm>
              </p:grpSpPr>
              <p:sp>
                <p:nvSpPr>
                  <p:cNvPr id="45572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572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455723" name="Oval 43"/>
            <p:cNvSpPr>
              <a:spLocks noChangeArrowheads="1"/>
            </p:cNvSpPr>
            <p:nvPr/>
          </p:nvSpPr>
          <p:spPr bwMode="auto">
            <a:xfrm>
              <a:off x="1008" y="2496"/>
              <a:ext cx="192" cy="768"/>
            </a:xfrm>
            <a:prstGeom prst="ellips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5724" name="Text Box 44"/>
            <p:cNvSpPr txBox="1">
              <a:spLocks noChangeArrowheads="1"/>
            </p:cNvSpPr>
            <p:nvPr/>
          </p:nvSpPr>
          <p:spPr bwMode="auto">
            <a:xfrm>
              <a:off x="614" y="3545"/>
              <a:ext cx="19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latin typeface="Comic Sans MS" pitchFamily="66" charset="0"/>
                </a:rPr>
                <a:t>These values at clock cycle 1...</a:t>
              </a:r>
            </a:p>
          </p:txBody>
        </p:sp>
      </p:grpSp>
      <p:grpSp>
        <p:nvGrpSpPr>
          <p:cNvPr id="455725" name="Group 45"/>
          <p:cNvGrpSpPr>
            <a:grpSpLocks/>
          </p:cNvGrpSpPr>
          <p:nvPr/>
        </p:nvGrpSpPr>
        <p:grpSpPr bwMode="auto">
          <a:xfrm>
            <a:off x="5484813" y="3408363"/>
            <a:ext cx="3048000" cy="2774950"/>
            <a:chOff x="3455" y="1975"/>
            <a:chExt cx="1920" cy="1748"/>
          </a:xfrm>
        </p:grpSpPr>
        <p:grpSp>
          <p:nvGrpSpPr>
            <p:cNvPr id="455726" name="Group 46"/>
            <p:cNvGrpSpPr>
              <a:grpSpLocks/>
            </p:cNvGrpSpPr>
            <p:nvPr/>
          </p:nvGrpSpPr>
          <p:grpSpPr bwMode="auto">
            <a:xfrm>
              <a:off x="3455" y="1975"/>
              <a:ext cx="1920" cy="1536"/>
              <a:chOff x="2016" y="384"/>
              <a:chExt cx="1920" cy="1536"/>
            </a:xfrm>
          </p:grpSpPr>
          <p:grpSp>
            <p:nvGrpSpPr>
              <p:cNvPr id="455727" name="Group 47"/>
              <p:cNvGrpSpPr>
                <a:grpSpLocks/>
              </p:cNvGrpSpPr>
              <p:nvPr/>
            </p:nvGrpSpPr>
            <p:grpSpPr bwMode="auto">
              <a:xfrm>
                <a:off x="2256" y="1584"/>
                <a:ext cx="768" cy="192"/>
                <a:chOff x="2736" y="1728"/>
                <a:chExt cx="768" cy="192"/>
              </a:xfrm>
            </p:grpSpPr>
            <p:grpSp>
              <p:nvGrpSpPr>
                <p:cNvPr id="455728" name="Group 48"/>
                <p:cNvGrpSpPr>
                  <a:grpSpLocks/>
                </p:cNvGrpSpPr>
                <p:nvPr/>
              </p:nvGrpSpPr>
              <p:grpSpPr bwMode="auto">
                <a:xfrm>
                  <a:off x="3120" y="1872"/>
                  <a:ext cx="384" cy="48"/>
                  <a:chOff x="2256" y="1920"/>
                  <a:chExt cx="384" cy="0"/>
                </a:xfrm>
              </p:grpSpPr>
              <p:sp>
                <p:nvSpPr>
                  <p:cNvPr id="45572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573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573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120" y="172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32" name="Line 52"/>
                <p:cNvSpPr>
                  <a:spLocks noChangeShapeType="1"/>
                </p:cNvSpPr>
                <p:nvPr/>
              </p:nvSpPr>
              <p:spPr bwMode="auto">
                <a:xfrm>
                  <a:off x="2736" y="1728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55733" name="Text Box 53"/>
              <p:cNvSpPr txBox="1">
                <a:spLocks noChangeArrowheads="1"/>
              </p:cNvSpPr>
              <p:nvPr/>
            </p:nvSpPr>
            <p:spPr bwMode="auto">
              <a:xfrm>
                <a:off x="2016" y="624"/>
                <a:ext cx="242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C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J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K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Q</a:t>
                </a:r>
              </a:p>
            </p:txBody>
          </p:sp>
          <p:sp>
            <p:nvSpPr>
              <p:cNvPr id="455734" name="Line 54"/>
              <p:cNvSpPr>
                <a:spLocks noChangeShapeType="1"/>
              </p:cNvSpPr>
              <p:nvPr/>
            </p:nvSpPr>
            <p:spPr bwMode="auto">
              <a:xfrm>
                <a:off x="2592" y="576"/>
                <a:ext cx="0" cy="134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5735" name="Line 55"/>
              <p:cNvSpPr>
                <a:spLocks noChangeShapeType="1"/>
              </p:cNvSpPr>
              <p:nvPr/>
            </p:nvSpPr>
            <p:spPr bwMode="auto">
              <a:xfrm>
                <a:off x="2976" y="576"/>
                <a:ext cx="0" cy="134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5736" name="Line 56"/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0" cy="134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5737" name="Line 57"/>
              <p:cNvSpPr>
                <a:spLocks noChangeShapeType="1"/>
              </p:cNvSpPr>
              <p:nvPr/>
            </p:nvSpPr>
            <p:spPr bwMode="auto">
              <a:xfrm>
                <a:off x="3360" y="576"/>
                <a:ext cx="0" cy="134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55738" name="Group 58"/>
              <p:cNvGrpSpPr>
                <a:grpSpLocks/>
              </p:cNvGrpSpPr>
              <p:nvPr/>
            </p:nvGrpSpPr>
            <p:grpSpPr bwMode="auto">
              <a:xfrm>
                <a:off x="2256" y="720"/>
                <a:ext cx="1680" cy="144"/>
                <a:chOff x="1824" y="1920"/>
                <a:chExt cx="1680" cy="144"/>
              </a:xfrm>
            </p:grpSpPr>
            <p:sp>
              <p:nvSpPr>
                <p:cNvPr id="45573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35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96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1" name="Line 61"/>
                <p:cNvSpPr>
                  <a:spLocks noChangeShapeType="1"/>
                </p:cNvSpPr>
                <p:nvPr/>
              </p:nvSpPr>
              <p:spPr bwMode="auto">
                <a:xfrm>
                  <a:off x="1968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16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3" name="Line 63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4" name="Line 64"/>
                <p:cNvSpPr>
                  <a:spLocks noChangeShapeType="1"/>
                </p:cNvSpPr>
                <p:nvPr/>
              </p:nvSpPr>
              <p:spPr bwMode="auto">
                <a:xfrm>
                  <a:off x="235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6" name="Line 66"/>
                <p:cNvSpPr>
                  <a:spLocks noChangeShapeType="1"/>
                </p:cNvSpPr>
                <p:nvPr/>
              </p:nvSpPr>
              <p:spPr bwMode="auto">
                <a:xfrm>
                  <a:off x="2544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736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8" name="Line 68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4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92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50" name="Line 70"/>
                <p:cNvSpPr>
                  <a:spLocks noChangeShapeType="1"/>
                </p:cNvSpPr>
                <p:nvPr/>
              </p:nvSpPr>
              <p:spPr bwMode="auto">
                <a:xfrm>
                  <a:off x="292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5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12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52" name="Line 72"/>
                <p:cNvSpPr>
                  <a:spLocks noChangeShapeType="1"/>
                </p:cNvSpPr>
                <p:nvPr/>
              </p:nvSpPr>
              <p:spPr bwMode="auto">
                <a:xfrm>
                  <a:off x="312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5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31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54" name="Line 74"/>
                <p:cNvSpPr>
                  <a:spLocks noChangeShapeType="1"/>
                </p:cNvSpPr>
                <p:nvPr/>
              </p:nvSpPr>
              <p:spPr bwMode="auto">
                <a:xfrm>
                  <a:off x="3312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55" name="Line 75"/>
                <p:cNvSpPr>
                  <a:spLocks noChangeShapeType="1"/>
                </p:cNvSpPr>
                <p:nvPr/>
              </p:nvSpPr>
              <p:spPr bwMode="auto">
                <a:xfrm>
                  <a:off x="1824" y="1920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5756" name="Group 76"/>
              <p:cNvGrpSpPr>
                <a:grpSpLocks/>
              </p:cNvGrpSpPr>
              <p:nvPr/>
            </p:nvGrpSpPr>
            <p:grpSpPr bwMode="auto">
              <a:xfrm>
                <a:off x="2256" y="1008"/>
                <a:ext cx="768" cy="48"/>
                <a:chOff x="2640" y="2064"/>
                <a:chExt cx="384" cy="0"/>
              </a:xfrm>
            </p:grpSpPr>
            <p:sp>
              <p:nvSpPr>
                <p:cNvPr id="455757" name="Line 77"/>
                <p:cNvSpPr>
                  <a:spLocks noChangeShapeType="1"/>
                </p:cNvSpPr>
                <p:nvPr/>
              </p:nvSpPr>
              <p:spPr bwMode="auto">
                <a:xfrm>
                  <a:off x="264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5758" name="Line 78"/>
                <p:cNvSpPr>
                  <a:spLocks noChangeShapeType="1"/>
                </p:cNvSpPr>
                <p:nvPr/>
              </p:nvSpPr>
              <p:spPr bwMode="auto">
                <a:xfrm>
                  <a:off x="283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55759" name="Text Box 79"/>
              <p:cNvSpPr txBox="1">
                <a:spLocks noChangeArrowheads="1"/>
              </p:cNvSpPr>
              <p:nvPr/>
            </p:nvSpPr>
            <p:spPr bwMode="auto">
              <a:xfrm>
                <a:off x="2496" y="384"/>
                <a:ext cx="13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algn="l" latinLnBrk="1"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74675" algn="l"/>
                    <a:tab pos="1200150" algn="l"/>
                    <a:tab pos="1827213" algn="l"/>
                  </a:tabLs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0" latinLnBrk="0" hangingPunct="0"/>
                <a:r>
                  <a:rPr kumimoji="0" lang="en-US" altLang="ko-KR" sz="1800">
                    <a:latin typeface="Comic Sans MS" pitchFamily="66" charset="0"/>
                  </a:rPr>
                  <a:t>1	2	3	4</a:t>
                </a:r>
              </a:p>
            </p:txBody>
          </p:sp>
          <p:grpSp>
            <p:nvGrpSpPr>
              <p:cNvPr id="455760" name="Group 80"/>
              <p:cNvGrpSpPr>
                <a:grpSpLocks/>
              </p:cNvGrpSpPr>
              <p:nvPr/>
            </p:nvGrpSpPr>
            <p:grpSpPr bwMode="auto">
              <a:xfrm>
                <a:off x="2256" y="1296"/>
                <a:ext cx="768" cy="192"/>
                <a:chOff x="2256" y="1296"/>
                <a:chExt cx="768" cy="192"/>
              </a:xfrm>
            </p:grpSpPr>
            <p:grpSp>
              <p:nvGrpSpPr>
                <p:cNvPr id="455761" name="Group 81"/>
                <p:cNvGrpSpPr>
                  <a:grpSpLocks/>
                </p:cNvGrpSpPr>
                <p:nvPr/>
              </p:nvGrpSpPr>
              <p:grpSpPr bwMode="auto">
                <a:xfrm>
                  <a:off x="2256" y="1296"/>
                  <a:ext cx="624" cy="48"/>
                  <a:chOff x="2640" y="2064"/>
                  <a:chExt cx="384" cy="0"/>
                </a:xfrm>
              </p:grpSpPr>
              <p:sp>
                <p:nvSpPr>
                  <p:cNvPr id="455762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576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5764" name="Group 84"/>
                <p:cNvGrpSpPr>
                  <a:grpSpLocks/>
                </p:cNvGrpSpPr>
                <p:nvPr/>
              </p:nvGrpSpPr>
              <p:grpSpPr bwMode="auto">
                <a:xfrm>
                  <a:off x="2880" y="1440"/>
                  <a:ext cx="144" cy="48"/>
                  <a:chOff x="2256" y="2208"/>
                  <a:chExt cx="384" cy="0"/>
                </a:xfrm>
              </p:grpSpPr>
              <p:sp>
                <p:nvSpPr>
                  <p:cNvPr id="4557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57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5767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880" y="1296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55768" name="Oval 88"/>
            <p:cNvSpPr>
              <a:spLocks noChangeArrowheads="1"/>
            </p:cNvSpPr>
            <p:nvPr/>
          </p:nvSpPr>
          <p:spPr bwMode="auto">
            <a:xfrm>
              <a:off x="3983" y="3079"/>
              <a:ext cx="528" cy="336"/>
            </a:xfrm>
            <a:prstGeom prst="ellips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5769" name="Text Box 89"/>
            <p:cNvSpPr txBox="1">
              <a:spLocks noChangeArrowheads="1"/>
            </p:cNvSpPr>
            <p:nvPr/>
          </p:nvSpPr>
          <p:spPr bwMode="auto">
            <a:xfrm>
              <a:off x="3647" y="3511"/>
              <a:ext cx="1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600">
                  <a:latin typeface="Comic Sans MS" pitchFamily="66" charset="0"/>
                </a:rPr>
                <a:t>… determine the “next” Q</a:t>
              </a:r>
            </a:p>
          </p:txBody>
        </p:sp>
      </p:grpSp>
      <p:sp>
        <p:nvSpPr>
          <p:cNvPr id="455770" name="AutoShape 90"/>
          <p:cNvSpPr>
            <a:spLocks noChangeArrowheads="1"/>
          </p:cNvSpPr>
          <p:nvPr/>
        </p:nvSpPr>
        <p:spPr bwMode="auto">
          <a:xfrm>
            <a:off x="4038600" y="4540250"/>
            <a:ext cx="1295400" cy="685800"/>
          </a:xfrm>
          <a:prstGeom prst="rightArrow">
            <a:avLst>
              <a:gd name="adj1" fmla="val 40472"/>
              <a:gd name="adj2" fmla="val 79578"/>
            </a:avLst>
          </a:prstGeom>
          <a:gradFill rotWithShape="0">
            <a:gsLst>
              <a:gs pos="0">
                <a:schemeClr val="accent2">
                  <a:gamma/>
                  <a:tint val="3372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dist="80322" dir="6506097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DC51E90-F7C8-4363-9C12-BFA72859B9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Review: </a:t>
            </a:r>
            <a:r>
              <a:rPr lang="en-US" altLang="ko-KR">
                <a:latin typeface="Comic Sans MS"/>
                <a:ea typeface="굴림" charset="-127"/>
              </a:rPr>
              <a:t>“</a:t>
            </a:r>
            <a:r>
              <a:rPr lang="en-US" altLang="ko-KR">
                <a:ea typeface="굴림" charset="-127"/>
              </a:rPr>
              <a:t>Present</a:t>
            </a:r>
            <a:r>
              <a:rPr lang="en-US" altLang="ko-KR">
                <a:latin typeface="Comic Sans MS"/>
                <a:ea typeface="굴림" charset="-127"/>
              </a:rPr>
              <a:t>”</a:t>
            </a:r>
            <a:r>
              <a:rPr lang="en-US" altLang="ko-KR">
                <a:ea typeface="굴림" charset="-127"/>
              </a:rPr>
              <a:t> and </a:t>
            </a:r>
            <a:r>
              <a:rPr lang="en-US" altLang="ko-KR">
                <a:latin typeface="Comic Sans MS"/>
                <a:ea typeface="굴림" charset="-127"/>
              </a:rPr>
              <a:t>“</a:t>
            </a:r>
            <a:r>
              <a:rPr lang="en-US" altLang="ko-KR">
                <a:ea typeface="굴림" charset="-127"/>
              </a:rPr>
              <a:t>next</a:t>
            </a:r>
            <a:r>
              <a:rPr lang="en-US" altLang="ko-KR">
                <a:latin typeface="Comic Sans MS"/>
                <a:ea typeface="굴림" charset="-127"/>
              </a:rPr>
              <a:t>”</a:t>
            </a:r>
            <a:r>
              <a:rPr lang="en-US" altLang="ko-KR">
                <a:ea typeface="굴림" charset="-127"/>
              </a:rPr>
              <a:t> are relative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Similarly, the values of J, K and Q at the second positive clock edge can be used to find the value of Q during the third clock cycle.</a:t>
            </a:r>
          </a:p>
          <a:p>
            <a:r>
              <a:rPr lang="en-US" altLang="ko-KR" sz="1800">
                <a:ea typeface="굴림" charset="-127"/>
              </a:rPr>
              <a:t>When we do this, Q(2) is now referred to as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present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 i="1">
                <a:ea typeface="굴림" charset="-127"/>
              </a:rPr>
              <a:t> </a:t>
            </a:r>
            <a:r>
              <a:rPr lang="en-US" altLang="ko-KR" sz="1800">
                <a:ea typeface="굴림" charset="-127"/>
              </a:rPr>
              <a:t>state, and Q(3) is now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next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state.</a:t>
            </a:r>
          </a:p>
          <a:p>
            <a:endParaRPr lang="en-US" altLang="ko-KR" sz="1800">
              <a:ea typeface="굴림" charset="-127"/>
            </a:endParaRPr>
          </a:p>
        </p:txBody>
      </p:sp>
      <p:grpSp>
        <p:nvGrpSpPr>
          <p:cNvPr id="456708" name="Group 4"/>
          <p:cNvGrpSpPr>
            <a:grpSpLocks/>
          </p:cNvGrpSpPr>
          <p:nvPr/>
        </p:nvGrpSpPr>
        <p:grpSpPr bwMode="auto">
          <a:xfrm>
            <a:off x="762000" y="2935288"/>
            <a:ext cx="7696200" cy="2438400"/>
            <a:chOff x="480" y="1536"/>
            <a:chExt cx="4848" cy="1536"/>
          </a:xfrm>
        </p:grpSpPr>
        <p:grpSp>
          <p:nvGrpSpPr>
            <p:cNvPr id="456709" name="Group 5"/>
            <p:cNvGrpSpPr>
              <a:grpSpLocks/>
            </p:cNvGrpSpPr>
            <p:nvPr/>
          </p:nvGrpSpPr>
          <p:grpSpPr bwMode="auto">
            <a:xfrm>
              <a:off x="480" y="1536"/>
              <a:ext cx="1920" cy="1536"/>
              <a:chOff x="480" y="1536"/>
              <a:chExt cx="1920" cy="1536"/>
            </a:xfrm>
          </p:grpSpPr>
          <p:sp>
            <p:nvSpPr>
              <p:cNvPr id="456710" name="Oval 6"/>
              <p:cNvSpPr>
                <a:spLocks noChangeArrowheads="1"/>
              </p:cNvSpPr>
              <p:nvPr/>
            </p:nvSpPr>
            <p:spPr bwMode="auto">
              <a:xfrm>
                <a:off x="1345" y="2057"/>
                <a:ext cx="192" cy="912"/>
              </a:xfrm>
              <a:prstGeom prst="ellips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56711" name="Group 7"/>
              <p:cNvGrpSpPr>
                <a:grpSpLocks/>
              </p:cNvGrpSpPr>
              <p:nvPr/>
            </p:nvGrpSpPr>
            <p:grpSpPr bwMode="auto">
              <a:xfrm>
                <a:off x="480" y="1536"/>
                <a:ext cx="1920" cy="1536"/>
                <a:chOff x="2016" y="384"/>
                <a:chExt cx="1920" cy="1536"/>
              </a:xfrm>
            </p:grpSpPr>
            <p:grpSp>
              <p:nvGrpSpPr>
                <p:cNvPr id="456712" name="Group 8"/>
                <p:cNvGrpSpPr>
                  <a:grpSpLocks/>
                </p:cNvGrpSpPr>
                <p:nvPr/>
              </p:nvGrpSpPr>
              <p:grpSpPr bwMode="auto">
                <a:xfrm>
                  <a:off x="2256" y="1584"/>
                  <a:ext cx="768" cy="192"/>
                  <a:chOff x="2736" y="1728"/>
                  <a:chExt cx="768" cy="192"/>
                </a:xfrm>
              </p:grpSpPr>
              <p:grpSp>
                <p:nvGrpSpPr>
                  <p:cNvPr id="45671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120" y="1872"/>
                    <a:ext cx="384" cy="48"/>
                    <a:chOff x="2256" y="1920"/>
                    <a:chExt cx="384" cy="0"/>
                  </a:xfrm>
                </p:grpSpPr>
                <p:sp>
                  <p:nvSpPr>
                    <p:cNvPr id="45671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671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6716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28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1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728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67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16" y="624"/>
                  <a:ext cx="242" cy="1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C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J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K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Q</a:t>
                  </a:r>
                </a:p>
              </p:txBody>
            </p:sp>
            <p:sp>
              <p:nvSpPr>
                <p:cNvPr id="456719" name="Line 15"/>
                <p:cNvSpPr>
                  <a:spLocks noChangeShapeType="1"/>
                </p:cNvSpPr>
                <p:nvPr/>
              </p:nvSpPr>
              <p:spPr bwMode="auto">
                <a:xfrm>
                  <a:off x="2592" y="576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6720" name="Line 16"/>
                <p:cNvSpPr>
                  <a:spLocks noChangeShapeType="1"/>
                </p:cNvSpPr>
                <p:nvPr/>
              </p:nvSpPr>
              <p:spPr bwMode="auto">
                <a:xfrm>
                  <a:off x="2976" y="576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6721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576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6722" name="Line 18"/>
                <p:cNvSpPr>
                  <a:spLocks noChangeShapeType="1"/>
                </p:cNvSpPr>
                <p:nvPr/>
              </p:nvSpPr>
              <p:spPr bwMode="auto">
                <a:xfrm>
                  <a:off x="3360" y="576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56723" name="Group 19"/>
                <p:cNvGrpSpPr>
                  <a:grpSpLocks/>
                </p:cNvGrpSpPr>
                <p:nvPr/>
              </p:nvGrpSpPr>
              <p:grpSpPr bwMode="auto">
                <a:xfrm>
                  <a:off x="2256" y="720"/>
                  <a:ext cx="1680" cy="144"/>
                  <a:chOff x="1824" y="1920"/>
                  <a:chExt cx="1680" cy="144"/>
                </a:xfrm>
              </p:grpSpPr>
              <p:sp>
                <p:nvSpPr>
                  <p:cNvPr id="456724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25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2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27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2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2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2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4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8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3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4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920"/>
                    <a:ext cx="1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6741" name="Group 37"/>
                <p:cNvGrpSpPr>
                  <a:grpSpLocks/>
                </p:cNvGrpSpPr>
                <p:nvPr/>
              </p:nvGrpSpPr>
              <p:grpSpPr bwMode="auto">
                <a:xfrm>
                  <a:off x="2256" y="1008"/>
                  <a:ext cx="768" cy="48"/>
                  <a:chOff x="2640" y="2064"/>
                  <a:chExt cx="384" cy="0"/>
                </a:xfrm>
              </p:grpSpPr>
              <p:sp>
                <p:nvSpPr>
                  <p:cNvPr id="45674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4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674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96" y="384"/>
                  <a:ext cx="13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0" latinLnBrk="0" hangingPunct="0"/>
                  <a:r>
                    <a:rPr kumimoji="0" lang="en-US" altLang="ko-KR" sz="1800">
                      <a:latin typeface="Comic Sans MS" pitchFamily="66" charset="0"/>
                    </a:rPr>
                    <a:t>1	2	3	4</a:t>
                  </a:r>
                </a:p>
              </p:txBody>
            </p:sp>
            <p:grpSp>
              <p:nvGrpSpPr>
                <p:cNvPr id="456745" name="Group 41"/>
                <p:cNvGrpSpPr>
                  <a:grpSpLocks/>
                </p:cNvGrpSpPr>
                <p:nvPr/>
              </p:nvGrpSpPr>
              <p:grpSpPr bwMode="auto">
                <a:xfrm>
                  <a:off x="2256" y="1296"/>
                  <a:ext cx="768" cy="192"/>
                  <a:chOff x="2256" y="1296"/>
                  <a:chExt cx="768" cy="192"/>
                </a:xfrm>
              </p:grpSpPr>
              <p:grpSp>
                <p:nvGrpSpPr>
                  <p:cNvPr id="456746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256" y="1296"/>
                    <a:ext cx="624" cy="48"/>
                    <a:chOff x="2640" y="2064"/>
                    <a:chExt cx="384" cy="0"/>
                  </a:xfrm>
                </p:grpSpPr>
                <p:sp>
                  <p:nvSpPr>
                    <p:cNvPr id="456747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064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6748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064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674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880" y="1440"/>
                    <a:ext cx="144" cy="48"/>
                    <a:chOff x="2256" y="2208"/>
                    <a:chExt cx="384" cy="0"/>
                  </a:xfrm>
                </p:grpSpPr>
                <p:sp>
                  <p:nvSpPr>
                    <p:cNvPr id="45675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208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675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208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6752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1296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456753" name="AutoShape 49"/>
            <p:cNvSpPr>
              <a:spLocks noChangeArrowheads="1"/>
            </p:cNvSpPr>
            <p:nvPr/>
          </p:nvSpPr>
          <p:spPr bwMode="auto">
            <a:xfrm>
              <a:off x="2496" y="2208"/>
              <a:ext cx="816" cy="432"/>
            </a:xfrm>
            <a:prstGeom prst="rightArrow">
              <a:avLst>
                <a:gd name="adj1" fmla="val 40472"/>
                <a:gd name="adj2" fmla="val 79578"/>
              </a:avLst>
            </a:prstGeom>
            <a:gradFill rotWithShape="0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80322" dir="6506097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56754" name="Group 50"/>
            <p:cNvGrpSpPr>
              <a:grpSpLocks/>
            </p:cNvGrpSpPr>
            <p:nvPr/>
          </p:nvGrpSpPr>
          <p:grpSpPr bwMode="auto">
            <a:xfrm>
              <a:off x="3408" y="1536"/>
              <a:ext cx="1920" cy="1536"/>
              <a:chOff x="3408" y="1536"/>
              <a:chExt cx="1920" cy="1536"/>
            </a:xfrm>
          </p:grpSpPr>
          <p:grpSp>
            <p:nvGrpSpPr>
              <p:cNvPr id="456755" name="Group 51"/>
              <p:cNvGrpSpPr>
                <a:grpSpLocks/>
              </p:cNvGrpSpPr>
              <p:nvPr/>
            </p:nvGrpSpPr>
            <p:grpSpPr bwMode="auto">
              <a:xfrm>
                <a:off x="3408" y="1536"/>
                <a:ext cx="1920" cy="1536"/>
                <a:chOff x="2160" y="2640"/>
                <a:chExt cx="1920" cy="1536"/>
              </a:xfrm>
            </p:grpSpPr>
            <p:sp>
              <p:nvSpPr>
                <p:cNvPr id="45675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160" y="2880"/>
                  <a:ext cx="242" cy="1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5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C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J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K</a:t>
                  </a:r>
                </a:p>
                <a:p>
                  <a:pPr eaLnBrk="0" hangingPunct="0">
                    <a:lnSpc>
                      <a:spcPct val="170000"/>
                    </a:lnSpc>
                  </a:pPr>
                  <a:r>
                    <a:rPr lang="en-US" altLang="ko-KR" sz="1800">
                      <a:latin typeface="Comic Sans MS" pitchFamily="66" charset="0"/>
                    </a:rPr>
                    <a:t>Q</a:t>
                  </a:r>
                </a:p>
              </p:txBody>
            </p:sp>
            <p:grpSp>
              <p:nvGrpSpPr>
                <p:cNvPr id="456757" name="Group 53"/>
                <p:cNvGrpSpPr>
                  <a:grpSpLocks/>
                </p:cNvGrpSpPr>
                <p:nvPr/>
              </p:nvGrpSpPr>
              <p:grpSpPr bwMode="auto">
                <a:xfrm>
                  <a:off x="2400" y="2976"/>
                  <a:ext cx="1680" cy="144"/>
                  <a:chOff x="1824" y="1920"/>
                  <a:chExt cx="1680" cy="144"/>
                </a:xfrm>
              </p:grpSpPr>
              <p:sp>
                <p:nvSpPr>
                  <p:cNvPr id="45675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59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1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6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8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6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7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7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72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92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7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920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7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920"/>
                    <a:ext cx="1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6775" name="Group 71"/>
                <p:cNvGrpSpPr>
                  <a:grpSpLocks/>
                </p:cNvGrpSpPr>
                <p:nvPr/>
              </p:nvGrpSpPr>
              <p:grpSpPr bwMode="auto">
                <a:xfrm>
                  <a:off x="2400" y="3552"/>
                  <a:ext cx="768" cy="192"/>
                  <a:chOff x="2400" y="3552"/>
                  <a:chExt cx="768" cy="192"/>
                </a:xfrm>
              </p:grpSpPr>
              <p:grpSp>
                <p:nvGrpSpPr>
                  <p:cNvPr id="456776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3024" y="3696"/>
                    <a:ext cx="144" cy="48"/>
                    <a:chOff x="2256" y="2208"/>
                    <a:chExt cx="384" cy="0"/>
                  </a:xfrm>
                </p:grpSpPr>
                <p:sp>
                  <p:nvSpPr>
                    <p:cNvPr id="456777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208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677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208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6779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3552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56780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2400" y="3552"/>
                    <a:ext cx="624" cy="48"/>
                    <a:chOff x="2640" y="2064"/>
                    <a:chExt cx="384" cy="0"/>
                  </a:xfrm>
                </p:grpSpPr>
                <p:sp>
                  <p:nvSpPr>
                    <p:cNvPr id="45678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064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6782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064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456783" name="Group 79"/>
                <p:cNvGrpSpPr>
                  <a:grpSpLocks/>
                </p:cNvGrpSpPr>
                <p:nvPr/>
              </p:nvGrpSpPr>
              <p:grpSpPr bwMode="auto">
                <a:xfrm>
                  <a:off x="2400" y="3264"/>
                  <a:ext cx="768" cy="48"/>
                  <a:chOff x="2640" y="2064"/>
                  <a:chExt cx="384" cy="0"/>
                </a:xfrm>
              </p:grpSpPr>
              <p:sp>
                <p:nvSpPr>
                  <p:cNvPr id="45678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8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6786" name="Group 82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1355" cy="1536"/>
                  <a:chOff x="2640" y="2640"/>
                  <a:chExt cx="1355" cy="1536"/>
                </a:xfrm>
              </p:grpSpPr>
              <p:sp>
                <p:nvSpPr>
                  <p:cNvPr id="45678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832"/>
                    <a:ext cx="0" cy="1344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88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832"/>
                    <a:ext cx="0" cy="1344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89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2832"/>
                    <a:ext cx="0" cy="1344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90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832"/>
                    <a:ext cx="0" cy="1344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91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40"/>
                    <a:ext cx="135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chemeClr val="accent2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1pPr>
                    <a:lvl2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2pPr>
                    <a:lvl3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3pPr>
                    <a:lvl4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4pPr>
                    <a:lvl5pPr algn="l" latinLnBrk="1"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574675" algn="l"/>
                        <a:tab pos="1200150" algn="l"/>
                        <a:tab pos="1827213" algn="l"/>
                      </a:tabLst>
                      <a:defRPr kumimoji="1">
                        <a:solidFill>
                          <a:schemeClr val="tx1"/>
                        </a:solidFill>
                        <a:latin typeface="굴림" charset="-127"/>
                        <a:ea typeface="굴림" charset="-127"/>
                      </a:defRPr>
                    </a:lvl9pPr>
                  </a:lstStyle>
                  <a:p>
                    <a:pPr eaLnBrk="0" latinLnBrk="0" hangingPunct="0"/>
                    <a:r>
                      <a:rPr kumimoji="0" lang="en-US" altLang="ko-KR" sz="1800">
                        <a:latin typeface="Comic Sans MS" pitchFamily="66" charset="0"/>
                      </a:rPr>
                      <a:t>1	2	3	4</a:t>
                    </a:r>
                  </a:p>
                </p:txBody>
              </p:sp>
            </p:grpSp>
            <p:grpSp>
              <p:nvGrpSpPr>
                <p:cNvPr id="456792" name="Group 88"/>
                <p:cNvGrpSpPr>
                  <a:grpSpLocks/>
                </p:cNvGrpSpPr>
                <p:nvPr/>
              </p:nvGrpSpPr>
              <p:grpSpPr bwMode="auto">
                <a:xfrm>
                  <a:off x="2400" y="3840"/>
                  <a:ext cx="1152" cy="192"/>
                  <a:chOff x="2400" y="3840"/>
                  <a:chExt cx="1152" cy="192"/>
                </a:xfrm>
              </p:grpSpPr>
              <p:grpSp>
                <p:nvGrpSpPr>
                  <p:cNvPr id="456793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784" y="3984"/>
                    <a:ext cx="384" cy="48"/>
                    <a:chOff x="2256" y="1920"/>
                    <a:chExt cx="384" cy="0"/>
                  </a:xfrm>
                </p:grpSpPr>
                <p:sp>
                  <p:nvSpPr>
                    <p:cNvPr id="45679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679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6796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84" y="384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97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3840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98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384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679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840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456800" name="Oval 96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28" cy="336"/>
              </a:xfrm>
              <a:prstGeom prst="ellips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13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8869E85-9800-4545-B264-4A2AD3093192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Review: Positive edge triggered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ea typeface="굴림" charset="-127"/>
              </a:rPr>
              <a:t>One final point to repeat: the flip-flop outputs are affected only by the input values </a:t>
            </a:r>
            <a:r>
              <a:rPr lang="en-US" altLang="ko-KR" sz="1800" i="1">
                <a:ea typeface="굴림" charset="-127"/>
              </a:rPr>
              <a:t>at the positive edge</a:t>
            </a:r>
            <a:r>
              <a:rPr lang="en-US" altLang="ko-KR" sz="1800">
                <a:ea typeface="굴림" charset="-127"/>
              </a:rPr>
              <a:t>.</a:t>
            </a:r>
            <a:endParaRPr lang="en-US" altLang="ko-KR" sz="1800" i="1">
              <a:ea typeface="굴림" charset="-127"/>
            </a:endParaRPr>
          </a:p>
          <a:p>
            <a:pPr lvl="1"/>
            <a:r>
              <a:rPr lang="en-US" altLang="ko-KR" sz="1600">
                <a:ea typeface="굴림" charset="-127"/>
              </a:rPr>
              <a:t>In the diagram below, K changes rapidly between the second and third positive edges.</a:t>
            </a:r>
          </a:p>
          <a:p>
            <a:pPr lvl="1"/>
            <a:r>
              <a:rPr lang="en-US" altLang="ko-KR" sz="1600">
                <a:ea typeface="굴림" charset="-127"/>
              </a:rPr>
              <a:t>But it</a:t>
            </a:r>
            <a:r>
              <a:rPr lang="en-US" altLang="ko-KR" sz="1600">
                <a:latin typeface="Comic Sans MS"/>
                <a:ea typeface="굴림" charset="-127"/>
              </a:rPr>
              <a:t>’</a:t>
            </a:r>
            <a:r>
              <a:rPr lang="en-US" altLang="ko-KR" sz="1600">
                <a:ea typeface="굴림" charset="-127"/>
              </a:rPr>
              <a:t>s only the input values at the third clock edge (K=1, and J=0 and Q=1) that affect the next state, so here Q changes to 0.</a:t>
            </a:r>
          </a:p>
          <a:p>
            <a:r>
              <a:rPr lang="en-US" altLang="ko-KR" sz="1800">
                <a:ea typeface="굴림" charset="-127"/>
              </a:rPr>
              <a:t>This is a fairly simple timing model. In real life there are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setup times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and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hold times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to worry about as well, to account for internal and external delays.</a:t>
            </a:r>
          </a:p>
          <a:p>
            <a:endParaRPr lang="en-US" altLang="ko-KR" sz="1800">
              <a:ea typeface="굴림" charset="-127"/>
            </a:endParaRPr>
          </a:p>
        </p:txBody>
      </p:sp>
      <p:grpSp>
        <p:nvGrpSpPr>
          <p:cNvPr id="457732" name="Group 4"/>
          <p:cNvGrpSpPr>
            <a:grpSpLocks/>
          </p:cNvGrpSpPr>
          <p:nvPr/>
        </p:nvGrpSpPr>
        <p:grpSpPr bwMode="auto">
          <a:xfrm>
            <a:off x="2971800" y="3657600"/>
            <a:ext cx="3048000" cy="2438400"/>
            <a:chOff x="1872" y="2304"/>
            <a:chExt cx="1920" cy="1536"/>
          </a:xfrm>
        </p:grpSpPr>
        <p:grpSp>
          <p:nvGrpSpPr>
            <p:cNvPr id="457733" name="Group 5"/>
            <p:cNvGrpSpPr>
              <a:grpSpLocks/>
            </p:cNvGrpSpPr>
            <p:nvPr/>
          </p:nvGrpSpPr>
          <p:grpSpPr bwMode="auto">
            <a:xfrm>
              <a:off x="1872" y="2304"/>
              <a:ext cx="1920" cy="1536"/>
              <a:chOff x="3840" y="1248"/>
              <a:chExt cx="1920" cy="1536"/>
            </a:xfrm>
          </p:grpSpPr>
          <p:sp>
            <p:nvSpPr>
              <p:cNvPr id="457734" name="Text Box 6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242" cy="1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C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J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K</a:t>
                </a:r>
              </a:p>
              <a:p>
                <a:pPr eaLnBrk="0" hangingPunct="0">
                  <a:lnSpc>
                    <a:spcPct val="170000"/>
                  </a:lnSpc>
                </a:pPr>
                <a:r>
                  <a:rPr lang="en-US" altLang="ko-KR" sz="1800">
                    <a:latin typeface="Comic Sans MS" pitchFamily="66" charset="0"/>
                  </a:rPr>
                  <a:t>Q</a:t>
                </a:r>
              </a:p>
            </p:txBody>
          </p:sp>
          <p:grpSp>
            <p:nvGrpSpPr>
              <p:cNvPr id="457735" name="Group 7"/>
              <p:cNvGrpSpPr>
                <a:grpSpLocks/>
              </p:cNvGrpSpPr>
              <p:nvPr/>
            </p:nvGrpSpPr>
            <p:grpSpPr bwMode="auto">
              <a:xfrm>
                <a:off x="4080" y="1584"/>
                <a:ext cx="1680" cy="144"/>
                <a:chOff x="1824" y="1920"/>
                <a:chExt cx="1680" cy="144"/>
              </a:xfrm>
            </p:grpSpPr>
            <p:sp>
              <p:nvSpPr>
                <p:cNvPr id="45773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5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3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96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38" name="Line 10"/>
                <p:cNvSpPr>
                  <a:spLocks noChangeShapeType="1"/>
                </p:cNvSpPr>
                <p:nvPr/>
              </p:nvSpPr>
              <p:spPr bwMode="auto">
                <a:xfrm>
                  <a:off x="1968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16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0" name="Line 12"/>
                <p:cNvSpPr>
                  <a:spLocks noChangeShapeType="1"/>
                </p:cNvSpPr>
                <p:nvPr/>
              </p:nvSpPr>
              <p:spPr bwMode="auto">
                <a:xfrm>
                  <a:off x="2160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1" name="Line 13"/>
                <p:cNvSpPr>
                  <a:spLocks noChangeShapeType="1"/>
                </p:cNvSpPr>
                <p:nvPr/>
              </p:nvSpPr>
              <p:spPr bwMode="auto">
                <a:xfrm>
                  <a:off x="235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544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3" name="Line 15"/>
                <p:cNvSpPr>
                  <a:spLocks noChangeShapeType="1"/>
                </p:cNvSpPr>
                <p:nvPr/>
              </p:nvSpPr>
              <p:spPr bwMode="auto">
                <a:xfrm>
                  <a:off x="2544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736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5" name="Line 17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928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7" name="Line 19"/>
                <p:cNvSpPr>
                  <a:spLocks noChangeShapeType="1"/>
                </p:cNvSpPr>
                <p:nvPr/>
              </p:nvSpPr>
              <p:spPr bwMode="auto">
                <a:xfrm>
                  <a:off x="292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0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49" name="Line 21"/>
                <p:cNvSpPr>
                  <a:spLocks noChangeShapeType="1"/>
                </p:cNvSpPr>
                <p:nvPr/>
              </p:nvSpPr>
              <p:spPr bwMode="auto">
                <a:xfrm>
                  <a:off x="312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5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312" y="192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51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52" name="Line 24"/>
                <p:cNvSpPr>
                  <a:spLocks noChangeShapeType="1"/>
                </p:cNvSpPr>
                <p:nvPr/>
              </p:nvSpPr>
              <p:spPr bwMode="auto">
                <a:xfrm>
                  <a:off x="1824" y="1920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7753" name="Group 25"/>
              <p:cNvGrpSpPr>
                <a:grpSpLocks/>
              </p:cNvGrpSpPr>
              <p:nvPr/>
            </p:nvGrpSpPr>
            <p:grpSpPr bwMode="auto">
              <a:xfrm>
                <a:off x="4320" y="1248"/>
                <a:ext cx="1355" cy="1536"/>
                <a:chOff x="4320" y="1248"/>
                <a:chExt cx="1355" cy="1536"/>
              </a:xfrm>
            </p:grpSpPr>
            <p:sp>
              <p:nvSpPr>
                <p:cNvPr id="457754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440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55" name="Line 27"/>
                <p:cNvSpPr>
                  <a:spLocks noChangeShapeType="1"/>
                </p:cNvSpPr>
                <p:nvPr/>
              </p:nvSpPr>
              <p:spPr bwMode="auto">
                <a:xfrm>
                  <a:off x="4800" y="1440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56" name="Line 28"/>
                <p:cNvSpPr>
                  <a:spLocks noChangeShapeType="1"/>
                </p:cNvSpPr>
                <p:nvPr/>
              </p:nvSpPr>
              <p:spPr bwMode="auto">
                <a:xfrm>
                  <a:off x="5568" y="1440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57" name="Line 29"/>
                <p:cNvSpPr>
                  <a:spLocks noChangeShapeType="1"/>
                </p:cNvSpPr>
                <p:nvPr/>
              </p:nvSpPr>
              <p:spPr bwMode="auto">
                <a:xfrm>
                  <a:off x="5184" y="1440"/>
                  <a:ext cx="0" cy="1344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320" y="1248"/>
                  <a:ext cx="13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algn="l" latinLnBrk="1"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574675" algn="l"/>
                      <a:tab pos="1200150" algn="l"/>
                      <a:tab pos="1827213" algn="l"/>
                    </a:tabLs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0" latinLnBrk="0" hangingPunct="0"/>
                  <a:r>
                    <a:rPr kumimoji="0" lang="en-US" altLang="ko-KR" sz="1800">
                      <a:latin typeface="Comic Sans MS" pitchFamily="66" charset="0"/>
                    </a:rPr>
                    <a:t>1	2	3	4</a:t>
                  </a:r>
                </a:p>
              </p:txBody>
            </p:sp>
          </p:grpSp>
          <p:grpSp>
            <p:nvGrpSpPr>
              <p:cNvPr id="457759" name="Group 31"/>
              <p:cNvGrpSpPr>
                <a:grpSpLocks/>
              </p:cNvGrpSpPr>
              <p:nvPr/>
            </p:nvGrpSpPr>
            <p:grpSpPr bwMode="auto">
              <a:xfrm>
                <a:off x="4080" y="1872"/>
                <a:ext cx="1152" cy="192"/>
                <a:chOff x="4080" y="1872"/>
                <a:chExt cx="1152" cy="192"/>
              </a:xfrm>
            </p:grpSpPr>
            <p:sp>
              <p:nvSpPr>
                <p:cNvPr id="457760" name="Line 32"/>
                <p:cNvSpPr>
                  <a:spLocks noChangeShapeType="1"/>
                </p:cNvSpPr>
                <p:nvPr/>
              </p:nvSpPr>
              <p:spPr bwMode="auto">
                <a:xfrm>
                  <a:off x="4080" y="187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61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1872"/>
                  <a:ext cx="43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6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896" y="18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57763" name="Group 35"/>
                <p:cNvGrpSpPr>
                  <a:grpSpLocks/>
                </p:cNvGrpSpPr>
                <p:nvPr/>
              </p:nvGrpSpPr>
              <p:grpSpPr bwMode="auto">
                <a:xfrm>
                  <a:off x="4896" y="2016"/>
                  <a:ext cx="336" cy="48"/>
                  <a:chOff x="2256" y="2208"/>
                  <a:chExt cx="384" cy="0"/>
                </a:xfrm>
              </p:grpSpPr>
              <p:sp>
                <p:nvSpPr>
                  <p:cNvPr id="45776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776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57766" name="Group 38"/>
              <p:cNvGrpSpPr>
                <a:grpSpLocks/>
              </p:cNvGrpSpPr>
              <p:nvPr/>
            </p:nvGrpSpPr>
            <p:grpSpPr bwMode="auto">
              <a:xfrm>
                <a:off x="4080" y="2160"/>
                <a:ext cx="1152" cy="192"/>
                <a:chOff x="4080" y="2160"/>
                <a:chExt cx="1152" cy="192"/>
              </a:xfrm>
            </p:grpSpPr>
            <p:grpSp>
              <p:nvGrpSpPr>
                <p:cNvPr id="457767" name="Group 39"/>
                <p:cNvGrpSpPr>
                  <a:grpSpLocks/>
                </p:cNvGrpSpPr>
                <p:nvPr/>
              </p:nvGrpSpPr>
              <p:grpSpPr bwMode="auto">
                <a:xfrm>
                  <a:off x="4704" y="2304"/>
                  <a:ext cx="144" cy="48"/>
                  <a:chOff x="2256" y="2208"/>
                  <a:chExt cx="384" cy="0"/>
                </a:xfrm>
              </p:grpSpPr>
              <p:sp>
                <p:nvSpPr>
                  <p:cNvPr id="45776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776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777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70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57771" name="Group 43"/>
                <p:cNvGrpSpPr>
                  <a:grpSpLocks/>
                </p:cNvGrpSpPr>
                <p:nvPr/>
              </p:nvGrpSpPr>
              <p:grpSpPr bwMode="auto">
                <a:xfrm>
                  <a:off x="4080" y="2160"/>
                  <a:ext cx="624" cy="48"/>
                  <a:chOff x="2640" y="2064"/>
                  <a:chExt cx="384" cy="0"/>
                </a:xfrm>
              </p:grpSpPr>
              <p:sp>
                <p:nvSpPr>
                  <p:cNvPr id="45777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777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6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7774" name="Group 46"/>
                <p:cNvGrpSpPr>
                  <a:grpSpLocks/>
                </p:cNvGrpSpPr>
                <p:nvPr/>
              </p:nvGrpSpPr>
              <p:grpSpPr bwMode="auto">
                <a:xfrm>
                  <a:off x="4848" y="2160"/>
                  <a:ext cx="384" cy="192"/>
                  <a:chOff x="4848" y="2160"/>
                  <a:chExt cx="384" cy="192"/>
                </a:xfrm>
              </p:grpSpPr>
              <p:sp>
                <p:nvSpPr>
                  <p:cNvPr id="457775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7776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96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7777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36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7778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44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5777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4848" y="2160"/>
                    <a:ext cx="384" cy="192"/>
                    <a:chOff x="4848" y="2160"/>
                    <a:chExt cx="384" cy="192"/>
                  </a:xfrm>
                </p:grpSpPr>
                <p:sp>
                  <p:nvSpPr>
                    <p:cNvPr id="457780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2160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457781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96" y="2304"/>
                      <a:ext cx="48" cy="48"/>
                      <a:chOff x="2256" y="2208"/>
                      <a:chExt cx="384" cy="0"/>
                    </a:xfrm>
                  </p:grpSpPr>
                  <p:sp>
                    <p:nvSpPr>
                      <p:cNvPr id="457782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48" y="2208"/>
                        <a:ext cx="19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5778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56" y="2208"/>
                        <a:ext cx="19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5778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6" y="2160"/>
                      <a:ext cx="96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457785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0" y="2304"/>
                      <a:ext cx="96" cy="48"/>
                      <a:chOff x="2256" y="2208"/>
                      <a:chExt cx="384" cy="0"/>
                    </a:xfrm>
                  </p:grpSpPr>
                  <p:sp>
                    <p:nvSpPr>
                      <p:cNvPr id="457786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48" y="2208"/>
                        <a:ext cx="19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57787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56" y="2208"/>
                        <a:ext cx="192" cy="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5778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4" y="2160"/>
                      <a:ext cx="96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33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7789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2160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57790" name="Group 62"/>
              <p:cNvGrpSpPr>
                <a:grpSpLocks/>
              </p:cNvGrpSpPr>
              <p:nvPr/>
            </p:nvGrpSpPr>
            <p:grpSpPr bwMode="auto">
              <a:xfrm>
                <a:off x="4080" y="2448"/>
                <a:ext cx="1536" cy="192"/>
                <a:chOff x="4080" y="2448"/>
                <a:chExt cx="1536" cy="192"/>
              </a:xfrm>
            </p:grpSpPr>
            <p:grpSp>
              <p:nvGrpSpPr>
                <p:cNvPr id="457791" name="Group 63"/>
                <p:cNvGrpSpPr>
                  <a:grpSpLocks/>
                </p:cNvGrpSpPr>
                <p:nvPr/>
              </p:nvGrpSpPr>
              <p:grpSpPr bwMode="auto">
                <a:xfrm>
                  <a:off x="4080" y="2448"/>
                  <a:ext cx="768" cy="192"/>
                  <a:chOff x="2736" y="1728"/>
                  <a:chExt cx="768" cy="192"/>
                </a:xfrm>
              </p:grpSpPr>
              <p:grpSp>
                <p:nvGrpSpPr>
                  <p:cNvPr id="45779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120" y="1872"/>
                    <a:ext cx="384" cy="48"/>
                    <a:chOff x="2256" y="1920"/>
                    <a:chExt cx="384" cy="0"/>
                  </a:xfrm>
                </p:grpSpPr>
                <p:sp>
                  <p:nvSpPr>
                    <p:cNvPr id="457793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7794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1920"/>
                      <a:ext cx="19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57795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28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779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728"/>
                    <a:ext cx="38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5779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848" y="244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98" name="Line 70"/>
                <p:cNvSpPr>
                  <a:spLocks noChangeShapeType="1"/>
                </p:cNvSpPr>
                <p:nvPr/>
              </p:nvSpPr>
              <p:spPr bwMode="auto">
                <a:xfrm>
                  <a:off x="4848" y="2448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779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5232" y="244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57800" name="Group 72"/>
                <p:cNvGrpSpPr>
                  <a:grpSpLocks/>
                </p:cNvGrpSpPr>
                <p:nvPr/>
              </p:nvGrpSpPr>
              <p:grpSpPr bwMode="auto">
                <a:xfrm>
                  <a:off x="5232" y="2592"/>
                  <a:ext cx="384" cy="48"/>
                  <a:chOff x="2256" y="2208"/>
                  <a:chExt cx="384" cy="0"/>
                </a:xfrm>
              </p:grpSpPr>
              <p:sp>
                <p:nvSpPr>
                  <p:cNvPr id="457801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780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0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457803" name="Oval 75"/>
            <p:cNvSpPr>
              <a:spLocks noChangeArrowheads="1"/>
            </p:cNvSpPr>
            <p:nvPr/>
          </p:nvSpPr>
          <p:spPr bwMode="auto">
            <a:xfrm>
              <a:off x="2736" y="3120"/>
              <a:ext cx="576" cy="336"/>
            </a:xfrm>
            <a:prstGeom prst="ellips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F7B7A2F-6612-45E2-AECF-8E4EE1A2133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 example sequential circuit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3873500" cy="5262563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Here is a sequential circuit with two JK flip-flops. There is one input, X, and one output, Z.</a:t>
            </a:r>
          </a:p>
          <a:p>
            <a:r>
              <a:rPr lang="en-US" altLang="ko-KR" sz="2000">
                <a:ea typeface="굴림" charset="-127"/>
              </a:rPr>
              <a:t>The values of the flip-flops (Q</a:t>
            </a:r>
            <a:r>
              <a:rPr lang="en-US" altLang="ko-KR" sz="2000" baseline="-25000">
                <a:ea typeface="굴림" charset="-127"/>
              </a:rPr>
              <a:t>1</a:t>
            </a:r>
            <a:r>
              <a:rPr lang="en-US" altLang="ko-KR" sz="2000">
                <a:ea typeface="굴림" charset="-127"/>
              </a:rPr>
              <a:t>Q</a:t>
            </a:r>
            <a:r>
              <a:rPr lang="en-US" altLang="ko-KR" sz="2000" baseline="-25000">
                <a:ea typeface="굴림" charset="-127"/>
              </a:rPr>
              <a:t>0</a:t>
            </a:r>
            <a:r>
              <a:rPr lang="en-US" altLang="ko-KR" sz="2000">
                <a:ea typeface="굴림" charset="-127"/>
              </a:rPr>
              <a:t>) form the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state</a:t>
            </a:r>
            <a:r>
              <a:rPr lang="en-US" altLang="ko-KR" sz="2000">
                <a:ea typeface="굴림" charset="-127"/>
              </a:rPr>
              <a:t>, or the memory, of the circuit.</a:t>
            </a:r>
          </a:p>
          <a:p>
            <a:r>
              <a:rPr lang="en-US" altLang="ko-KR" sz="2000">
                <a:ea typeface="굴림" charset="-127"/>
              </a:rPr>
              <a:t>The flip-flop outputs also go back into the primitive gates on the left. This fits the general sequential circuit diagram at the bottom.</a:t>
            </a:r>
          </a:p>
        </p:txBody>
      </p:sp>
      <p:grpSp>
        <p:nvGrpSpPr>
          <p:cNvPr id="458756" name="Group 4"/>
          <p:cNvGrpSpPr>
            <a:grpSpLocks/>
          </p:cNvGrpSpPr>
          <p:nvPr/>
        </p:nvGrpSpPr>
        <p:grpSpPr bwMode="auto">
          <a:xfrm>
            <a:off x="4419600" y="4789488"/>
            <a:ext cx="4302125" cy="1447800"/>
            <a:chOff x="2784" y="2928"/>
            <a:chExt cx="2710" cy="912"/>
          </a:xfrm>
        </p:grpSpPr>
        <p:grpSp>
          <p:nvGrpSpPr>
            <p:cNvPr id="458757" name="Group 5"/>
            <p:cNvGrpSpPr>
              <a:grpSpLocks/>
            </p:cNvGrpSpPr>
            <p:nvPr/>
          </p:nvGrpSpPr>
          <p:grpSpPr bwMode="auto">
            <a:xfrm>
              <a:off x="3446" y="2928"/>
              <a:ext cx="1199" cy="384"/>
              <a:chOff x="1728" y="1824"/>
              <a:chExt cx="1392" cy="384"/>
            </a:xfrm>
          </p:grpSpPr>
          <p:sp>
            <p:nvSpPr>
              <p:cNvPr id="458758" name="Text Box 6"/>
              <p:cNvSpPr txBox="1">
                <a:spLocks noChangeArrowheads="1"/>
              </p:cNvSpPr>
              <p:nvPr/>
            </p:nvSpPr>
            <p:spPr bwMode="auto">
              <a:xfrm>
                <a:off x="1824" y="1824"/>
                <a:ext cx="120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Combinational</a:t>
                </a:r>
              </a:p>
              <a:p>
                <a:pPr eaLnBrk="0" hangingPunct="0"/>
                <a:r>
                  <a:rPr lang="en-US" altLang="ko-KR" sz="1600">
                    <a:latin typeface="Comic Sans MS" pitchFamily="66" charset="0"/>
                  </a:rPr>
                  <a:t>circuit</a:t>
                </a:r>
              </a:p>
            </p:txBody>
          </p:sp>
          <p:sp>
            <p:nvSpPr>
              <p:cNvPr id="458759" name="Rectangle 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58760" name="Group 8"/>
            <p:cNvGrpSpPr>
              <a:grpSpLocks/>
            </p:cNvGrpSpPr>
            <p:nvPr/>
          </p:nvGrpSpPr>
          <p:grpSpPr bwMode="auto">
            <a:xfrm>
              <a:off x="2784" y="2928"/>
              <a:ext cx="662" cy="212"/>
              <a:chOff x="2784" y="2928"/>
              <a:chExt cx="662" cy="212"/>
            </a:xfrm>
          </p:grpSpPr>
          <p:sp>
            <p:nvSpPr>
              <p:cNvPr id="458761" name="Line 9"/>
              <p:cNvSpPr>
                <a:spLocks noChangeShapeType="1"/>
              </p:cNvSpPr>
              <p:nvPr/>
            </p:nvSpPr>
            <p:spPr bwMode="auto">
              <a:xfrm>
                <a:off x="3264" y="3024"/>
                <a:ext cx="18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8762" name="Text Box 10"/>
              <p:cNvSpPr txBox="1">
                <a:spLocks noChangeArrowheads="1"/>
              </p:cNvSpPr>
              <p:nvPr/>
            </p:nvSpPr>
            <p:spPr bwMode="auto">
              <a:xfrm>
                <a:off x="2784" y="2928"/>
                <a:ext cx="51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Inputs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</p:grpSp>
        <p:grpSp>
          <p:nvGrpSpPr>
            <p:cNvPr id="458763" name="Group 11"/>
            <p:cNvGrpSpPr>
              <a:grpSpLocks/>
            </p:cNvGrpSpPr>
            <p:nvPr/>
          </p:nvGrpSpPr>
          <p:grpSpPr bwMode="auto">
            <a:xfrm>
              <a:off x="3198" y="3216"/>
              <a:ext cx="1695" cy="624"/>
              <a:chOff x="1440" y="2112"/>
              <a:chExt cx="1968" cy="624"/>
            </a:xfrm>
          </p:grpSpPr>
          <p:grpSp>
            <p:nvGrpSpPr>
              <p:cNvPr id="458764" name="Group 12"/>
              <p:cNvGrpSpPr>
                <a:grpSpLocks/>
              </p:cNvGrpSpPr>
              <p:nvPr/>
            </p:nvGrpSpPr>
            <p:grpSpPr bwMode="auto">
              <a:xfrm>
                <a:off x="1728" y="2352"/>
                <a:ext cx="1392" cy="384"/>
                <a:chOff x="1728" y="2352"/>
                <a:chExt cx="1392" cy="384"/>
              </a:xfrm>
            </p:grpSpPr>
            <p:sp>
              <p:nvSpPr>
                <p:cNvPr id="4587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25" y="2448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accent2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ko-KR" sz="1600">
                      <a:latin typeface="Comic Sans MS" pitchFamily="66" charset="0"/>
                    </a:rPr>
                    <a:t>Memory</a:t>
                  </a:r>
                  <a:endParaRPr lang="en-US" altLang="ko-KR" sz="1400">
                    <a:latin typeface="Comic Sans MS" pitchFamily="66" charset="0"/>
                  </a:endParaRPr>
                </a:p>
              </p:txBody>
            </p:sp>
            <p:sp>
              <p:nvSpPr>
                <p:cNvPr id="458766" name="Rectangle 14"/>
                <p:cNvSpPr>
                  <a:spLocks noChangeArrowheads="1"/>
                </p:cNvSpPr>
                <p:nvPr/>
              </p:nvSpPr>
              <p:spPr bwMode="auto">
                <a:xfrm>
                  <a:off x="1728" y="2352"/>
                  <a:ext cx="1392" cy="38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8767" name="Group 15"/>
              <p:cNvGrpSpPr>
                <a:grpSpLocks/>
              </p:cNvGrpSpPr>
              <p:nvPr/>
            </p:nvGrpSpPr>
            <p:grpSpPr bwMode="auto">
              <a:xfrm>
                <a:off x="3120" y="2112"/>
                <a:ext cx="288" cy="432"/>
                <a:chOff x="3120" y="2112"/>
                <a:chExt cx="288" cy="432"/>
              </a:xfrm>
            </p:grpSpPr>
            <p:sp>
              <p:nvSpPr>
                <p:cNvPr id="458768" name="Line 16"/>
                <p:cNvSpPr>
                  <a:spLocks noChangeShapeType="1"/>
                </p:cNvSpPr>
                <p:nvPr/>
              </p:nvSpPr>
              <p:spPr bwMode="auto">
                <a:xfrm>
                  <a:off x="312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8769" name="Line 17"/>
                <p:cNvSpPr>
                  <a:spLocks noChangeShapeType="1"/>
                </p:cNvSpPr>
                <p:nvPr/>
              </p:nvSpPr>
              <p:spPr bwMode="auto">
                <a:xfrm>
                  <a:off x="3408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8770" name="Line 18"/>
                <p:cNvSpPr>
                  <a:spLocks noChangeShapeType="1"/>
                </p:cNvSpPr>
                <p:nvPr/>
              </p:nvSpPr>
              <p:spPr bwMode="auto">
                <a:xfrm>
                  <a:off x="312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58771" name="Group 19"/>
              <p:cNvGrpSpPr>
                <a:grpSpLocks/>
              </p:cNvGrpSpPr>
              <p:nvPr/>
            </p:nvGrpSpPr>
            <p:grpSpPr bwMode="auto">
              <a:xfrm>
                <a:off x="1440" y="2112"/>
                <a:ext cx="288" cy="432"/>
                <a:chOff x="1440" y="2112"/>
                <a:chExt cx="288" cy="432"/>
              </a:xfrm>
            </p:grpSpPr>
            <p:sp>
              <p:nvSpPr>
                <p:cNvPr id="458772" name="Line 20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8773" name="Line 21"/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8774" name="Line 22"/>
                <p:cNvSpPr>
                  <a:spLocks noChangeShapeType="1"/>
                </p:cNvSpPr>
                <p:nvPr/>
              </p:nvSpPr>
              <p:spPr bwMode="auto">
                <a:xfrm>
                  <a:off x="1440" y="2112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58775" name="Group 23"/>
            <p:cNvGrpSpPr>
              <a:grpSpLocks/>
            </p:cNvGrpSpPr>
            <p:nvPr/>
          </p:nvGrpSpPr>
          <p:grpSpPr bwMode="auto">
            <a:xfrm>
              <a:off x="4645" y="2928"/>
              <a:ext cx="849" cy="212"/>
              <a:chOff x="3120" y="1824"/>
              <a:chExt cx="985" cy="212"/>
            </a:xfrm>
          </p:grpSpPr>
          <p:sp>
            <p:nvSpPr>
              <p:cNvPr id="458776" name="Text Box 24"/>
              <p:cNvSpPr txBox="1">
                <a:spLocks noChangeArrowheads="1"/>
              </p:cNvSpPr>
              <p:nvPr/>
            </p:nvSpPr>
            <p:spPr bwMode="auto">
              <a:xfrm>
                <a:off x="3407" y="1824"/>
                <a:ext cx="6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ko-KR" sz="1600">
                    <a:latin typeface="Comic Sans MS" pitchFamily="66" charset="0"/>
                  </a:rPr>
                  <a:t>Outputs</a:t>
                </a:r>
                <a:endParaRPr lang="en-US" altLang="ko-KR" sz="1400">
                  <a:latin typeface="Comic Sans MS" pitchFamily="66" charset="0"/>
                </a:endParaRPr>
              </a:p>
            </p:txBody>
          </p:sp>
          <p:sp>
            <p:nvSpPr>
              <p:cNvPr id="458777" name="Line 25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458778" name="Object 26"/>
          <p:cNvGraphicFramePr>
            <a:graphicFrameLocks noChangeAspect="1"/>
          </p:cNvGraphicFramePr>
          <p:nvPr/>
        </p:nvGraphicFramePr>
        <p:xfrm>
          <a:off x="4343400" y="1208088"/>
          <a:ext cx="436245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3" imgW="4361905" imgH="2933333" progId="Paint.Picture">
                  <p:embed/>
                </p:oleObj>
              </mc:Choice>
              <mc:Fallback>
                <p:oleObj name="Bitmap Image" r:id="rId3" imgW="4361905" imgH="29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08088"/>
                        <a:ext cx="436245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79" name="Text Box 27"/>
          <p:cNvSpPr txBox="1">
            <a:spLocks noChangeArrowheads="1"/>
          </p:cNvSpPr>
          <p:nvPr/>
        </p:nvSpPr>
        <p:spPr bwMode="auto">
          <a:xfrm>
            <a:off x="4572000" y="4484688"/>
            <a:ext cx="5334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X</a:t>
            </a:r>
          </a:p>
        </p:txBody>
      </p:sp>
      <p:sp>
        <p:nvSpPr>
          <p:cNvPr id="458780" name="Text Box 28"/>
          <p:cNvSpPr txBox="1">
            <a:spLocks noChangeArrowheads="1"/>
          </p:cNvSpPr>
          <p:nvPr/>
        </p:nvSpPr>
        <p:spPr bwMode="auto">
          <a:xfrm>
            <a:off x="7924800" y="4484688"/>
            <a:ext cx="533400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Z</a:t>
            </a:r>
          </a:p>
        </p:txBody>
      </p:sp>
      <p:sp>
        <p:nvSpPr>
          <p:cNvPr id="458781" name="Text Box 29"/>
          <p:cNvSpPr txBox="1">
            <a:spLocks noChangeArrowheads="1"/>
          </p:cNvSpPr>
          <p:nvPr/>
        </p:nvSpPr>
        <p:spPr bwMode="auto">
          <a:xfrm>
            <a:off x="6858000" y="5699125"/>
            <a:ext cx="457200" cy="5381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>
                <a:solidFill>
                  <a:srgbClr val="3333FF"/>
                </a:solidFill>
                <a:latin typeface="Comic Sans MS" pitchFamily="66" charset="0"/>
              </a:rPr>
              <a:t>Q0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>
                <a:solidFill>
                  <a:srgbClr val="3333FF"/>
                </a:solidFill>
                <a:latin typeface="Comic Sans MS" pitchFamily="66" charset="0"/>
              </a:rPr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2188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79" grpId="0" animBg="1" autoUpdateAnimBg="0"/>
      <p:bldP spid="458780" grpId="0" animBg="1" autoUpdateAnimBg="0"/>
      <p:bldP spid="458781" grpId="0" animBg="1" autoUpdateAnimBg="0"/>
    </p:bldLst>
  </p:timing>
</p:sld>
</file>

<file path=ppt/theme/theme1.xml><?xml version="1.0" encoding="utf-8"?>
<a:theme xmlns:a="http://schemas.openxmlformats.org/drawingml/2006/main" name="1_Neungsoo-maste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00"/>
      </a:accent6>
      <a:hlink>
        <a:srgbClr val="CC3300"/>
      </a:hlink>
      <a:folHlink>
        <a:srgbClr val="996600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1293</Words>
  <Application>Microsoft Office PowerPoint</Application>
  <PresentationFormat>화면 슬라이드 쇼(4:3)</PresentationFormat>
  <Paragraphs>208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굴림</vt:lpstr>
      <vt:lpstr>Arial</vt:lpstr>
      <vt:lpstr>Arial Narrow</vt:lpstr>
      <vt:lpstr>Calibri</vt:lpstr>
      <vt:lpstr>Comic Sans MS</vt:lpstr>
      <vt:lpstr>Symbol</vt:lpstr>
      <vt:lpstr>Wingdings</vt:lpstr>
      <vt:lpstr>1_Neungsoo-master</vt:lpstr>
      <vt:lpstr>Bitmap Image</vt:lpstr>
      <vt:lpstr>Document</vt:lpstr>
      <vt:lpstr>Clip</vt:lpstr>
      <vt:lpstr>Chapter 5. Synchronous Sequential Logic  Part C</vt:lpstr>
      <vt:lpstr>Sequential circuit analysis</vt:lpstr>
      <vt:lpstr>Review: Flip-flop variations</vt:lpstr>
      <vt:lpstr>Review: Characteristic tables</vt:lpstr>
      <vt:lpstr>Review: Characteristic equations</vt:lpstr>
      <vt:lpstr>Review: Flip flop timing diagrams</vt:lpstr>
      <vt:lpstr>Review: “Present” and “next” are relative</vt:lpstr>
      <vt:lpstr>Review: Positive edge triggered</vt:lpstr>
      <vt:lpstr>An example sequential circuit</vt:lpstr>
      <vt:lpstr>How do you analyze a sequential circuit?</vt:lpstr>
      <vt:lpstr>Analyzing our example circuit</vt:lpstr>
      <vt:lpstr>The outputs are easy</vt:lpstr>
      <vt:lpstr>Flip-flop input equations</vt:lpstr>
      <vt:lpstr>Step 1: Flip-flop input equations</vt:lpstr>
      <vt:lpstr>Step 2: Flip-flop input values</vt:lpstr>
      <vt:lpstr>Step 3: Find the next states</vt:lpstr>
      <vt:lpstr>Step 3 concluded</vt:lpstr>
      <vt:lpstr>Getting the state table columns straight</vt:lpstr>
      <vt:lpstr>State diagrams</vt:lpstr>
      <vt:lpstr>Sizes of state diagrams</vt:lpstr>
      <vt:lpstr>Sequential circuit analysis summary</vt:lpstr>
    </vt:vector>
  </TitlesOfParts>
  <Company>건국대학교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neungsoo</cp:lastModifiedBy>
  <cp:revision>154</cp:revision>
  <dcterms:created xsi:type="dcterms:W3CDTF">2004-03-01T13:10:54Z</dcterms:created>
  <dcterms:modified xsi:type="dcterms:W3CDTF">2016-11-07T13:15:53Z</dcterms:modified>
</cp:coreProperties>
</file>