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34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</p:sldIdLst>
  <p:sldSz cx="9144000" cy="6858000" type="screen4x3"/>
  <p:notesSz cx="6858000" cy="9144000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0066FF"/>
    <a:srgbClr val="FFFFCC"/>
    <a:srgbClr val="CCFFFF"/>
    <a:srgbClr val="FFCC99"/>
    <a:srgbClr val="FF0000"/>
    <a:srgbClr val="FFFF66"/>
    <a:srgbClr val="3333CC"/>
    <a:srgbClr val="0066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0" autoAdjust="0"/>
    <p:restoredTop sz="82288" autoAdjust="0"/>
  </p:normalViewPr>
  <p:slideViewPr>
    <p:cSldViewPr>
      <p:cViewPr varScale="1">
        <p:scale>
          <a:sx n="105" d="100"/>
          <a:sy n="105" d="100"/>
        </p:scale>
        <p:origin x="19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13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2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2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228BE00C-ED30-4E28-9616-007CF6D46F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6976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KU_UI_CM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79838" y="5949950"/>
            <a:ext cx="20859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3033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14725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C7155DEA-8114-45F6-B879-E8691A289B7F}" type="slidenum">
              <a:rPr lang="en-US" altLang="ko-KR" smtClean="0"/>
              <a:pPr>
                <a:defRPr/>
              </a:pPr>
              <a:t>‹#›</a:t>
            </a:fld>
            <a:endParaRPr lang="en-US" altLang="ko-KR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B83A0895-AE28-402F-AF43-64AFCB579D33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57725" y="1052513"/>
            <a:ext cx="4192588" cy="5472112"/>
          </a:xfrm>
        </p:spPr>
        <p:txBody>
          <a:bodyPr/>
          <a:lstStyle>
            <a:lvl1pPr latinLnBrk="0">
              <a:defRPr sz="2400"/>
            </a:lvl1pPr>
            <a:lvl2pPr latinLnBrk="0">
              <a:defRPr sz="2000"/>
            </a:lvl2pPr>
            <a:lvl3pPr marL="804863" indent="-176213" latinLnBrk="0">
              <a:defRPr sz="1800"/>
            </a:lvl3pPr>
            <a:lvl4pPr marL="987425" indent="-182563" latinLnBrk="0">
              <a:defRPr sz="1800"/>
            </a:lvl4pPr>
            <a:lvl5pPr marL="1163638" indent="-176213" latinLnBrk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BD34669E-FA00-41F1-9761-938B4BBD1D7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half" idx="1" hasCustomPrompt="1"/>
          </p:nvPr>
        </p:nvSpPr>
        <p:spPr>
          <a:xfrm>
            <a:off x="312738" y="1052736"/>
            <a:ext cx="4192587" cy="54726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804863" indent="-176213">
              <a:defRPr sz="1800"/>
            </a:lvl3pPr>
            <a:lvl4pPr marL="987425" indent="-182563">
              <a:defRPr sz="1800"/>
            </a:lvl4pPr>
            <a:lvl5pPr marL="1163638" indent="-176213">
              <a:defRPr sz="1800"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738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D851F7B5-9342-4467-9E9C-68525BEF8B5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E2648F18-AF5E-4FD5-B87B-EB622E5931E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half" idx="1" hasCustomPrompt="1"/>
          </p:nvPr>
        </p:nvSpPr>
        <p:spPr>
          <a:xfrm>
            <a:off x="312738" y="1052736"/>
            <a:ext cx="4192587" cy="54726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804863" indent="-176213">
              <a:defRPr sz="1800"/>
            </a:lvl3pPr>
            <a:lvl4pPr marL="987425" indent="-182563">
              <a:defRPr sz="1800"/>
            </a:lvl4pPr>
            <a:lvl5pPr marL="1163638" indent="-176213">
              <a:defRPr sz="1800"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57725" y="1052736"/>
            <a:ext cx="4192588" cy="5472608"/>
          </a:xfrm>
        </p:spPr>
        <p:txBody>
          <a:bodyPr/>
          <a:lstStyle>
            <a:lvl1pPr>
              <a:defRPr sz="2400"/>
            </a:lvl1pPr>
          </a:lstStyle>
          <a:p>
            <a:endParaRPr lang="ko-KR" alt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807" y="6524625"/>
            <a:ext cx="216058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 Narrow" pitchFamily="34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D9958E03-D468-4641-95A2-C406E208ED28}" type="slidenum">
              <a:rPr lang="en-US" altLang="ko-KR" smtClean="0">
                <a:cs typeface="Calibri" pitchFamily="34" charset="0"/>
              </a:rPr>
              <a:pPr>
                <a:defRPr/>
              </a:pPr>
              <a:t>‹#›</a:t>
            </a:fld>
            <a:endParaRPr lang="en-US" altLang="ko-KR" dirty="0">
              <a:cs typeface="Calibri" pitchFamily="34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115888"/>
            <a:ext cx="772953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196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C7155DEA-8114-45F6-B879-E8691A289B7F}" type="slidenum">
              <a:rPr lang="en-US" altLang="ko-KR" smtClean="0"/>
              <a:pPr/>
              <a:t>‹#›</a:t>
            </a:fld>
            <a:endParaRPr lang="en-US" altLang="ko-K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323528" y="3789759"/>
            <a:ext cx="8526785" cy="2663577"/>
          </a:xfrm>
        </p:spPr>
        <p:txBody>
          <a:bodyPr/>
          <a:lstStyle>
            <a:lvl1pPr latinLnBrk="0">
              <a:defRPr sz="2400"/>
            </a:lvl1pPr>
            <a:lvl2pPr latinLnBrk="0">
              <a:defRPr sz="2000"/>
            </a:lvl2pPr>
            <a:lvl3pPr marL="804863" indent="-176213" latinLnBrk="0">
              <a:defRPr sz="1800"/>
            </a:lvl3pPr>
            <a:lvl4pPr marL="987425" indent="-182563" latinLnBrk="0">
              <a:defRPr sz="1800"/>
            </a:lvl4pPr>
            <a:lvl5pPr marL="1163638" indent="-176213" latinLnBrk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half" idx="1" hasCustomPrompt="1"/>
          </p:nvPr>
        </p:nvSpPr>
        <p:spPr>
          <a:xfrm>
            <a:off x="312738" y="1052736"/>
            <a:ext cx="8528400" cy="26642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804863" indent="-176213">
              <a:defRPr sz="1800"/>
            </a:lvl3pPr>
            <a:lvl4pPr marL="987425" indent="-182563">
              <a:defRPr sz="1800"/>
            </a:lvl4pPr>
            <a:lvl5pPr marL="1163638" indent="-176213">
              <a:defRPr sz="1800"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399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2738" y="1196975"/>
            <a:ext cx="4192587" cy="526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7725" y="1196975"/>
            <a:ext cx="4192588" cy="526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</a:t>
            </a:r>
            <a:fld id="{171F5E44-62DB-43F1-9BCE-C6FD75B636E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38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115888"/>
            <a:ext cx="772953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738" y="1052513"/>
            <a:ext cx="8537575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807" y="6524625"/>
            <a:ext cx="216058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 Narrow" pitchFamily="34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C7155DEA-8114-45F6-B879-E8691A289B7F}" type="slidenum">
              <a:rPr lang="en-US" altLang="ko-KR" smtClean="0"/>
              <a:pPr/>
              <a:t>‹#›</a:t>
            </a:fld>
            <a:endParaRPr lang="en-US" altLang="ko-K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0293" name="Line 5"/>
          <p:cNvSpPr>
            <a:spLocks noChangeShapeType="1"/>
          </p:cNvSpPr>
          <p:nvPr/>
        </p:nvSpPr>
        <p:spPr bwMode="auto">
          <a:xfrm flipV="1">
            <a:off x="293688" y="979488"/>
            <a:ext cx="8547100" cy="635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a typeface="굴림" charset="-127"/>
            </a:endParaRPr>
          </a:p>
        </p:txBody>
      </p:sp>
      <p:pic>
        <p:nvPicPr>
          <p:cNvPr id="3078" name="Picture 7" descr="KU_UI_Mark"/>
          <p:cNvPicPr>
            <a:picLocks noChangeAspect="1" noChangeArrowheads="1"/>
          </p:cNvPicPr>
          <p:nvPr userDrawn="1"/>
        </p:nvPicPr>
        <p:blipFill>
          <a:blip r:embed="rId11"/>
          <a:srcRect l="23793" t="13460" r="23793" b="16824"/>
          <a:stretch>
            <a:fillRect/>
          </a:stretch>
        </p:blipFill>
        <p:spPr bwMode="auto">
          <a:xfrm>
            <a:off x="214313" y="115888"/>
            <a:ext cx="828675" cy="7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5" r:id="rId3"/>
    <p:sldLayoutId id="2147483789" r:id="rId4"/>
    <p:sldLayoutId id="2147483778" r:id="rId5"/>
    <p:sldLayoutId id="2147483779" r:id="rId6"/>
    <p:sldLayoutId id="2147483788" r:id="rId7"/>
    <p:sldLayoutId id="2147483790" r:id="rId8"/>
    <p:sldLayoutId id="2147483791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Calibri" pitchFamily="34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Calibri" pitchFamily="34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Calibri" pitchFamily="34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Calibri" pitchFamily="34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Calibri" pitchFamily="34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굴림" charset="-127"/>
        </a:defRPr>
      </a:lvl9pPr>
    </p:titleStyle>
    <p:bodyStyle>
      <a:lvl1pPr marL="354013" indent="-354013" algn="l" rtl="0" eaLnBrk="0" fontAlgn="base" latinLnBrk="1" hangingPunct="0">
        <a:spcBef>
          <a:spcPct val="40000"/>
        </a:spcBef>
        <a:spcAft>
          <a:spcPct val="0"/>
        </a:spcAft>
        <a:buClr>
          <a:srgbClr val="6600CC"/>
        </a:buClr>
        <a:buSzPct val="90000"/>
        <a:buFont typeface="Wingdings" pitchFamily="2" charset="2"/>
        <a:buChar char="q"/>
        <a:defRPr kumimoji="1" sz="28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28650" indent="-269875" algn="l" rtl="0" eaLnBrk="0" fontAlgn="base" latinLnBrk="1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굴림" pitchFamily="50" charset="-127"/>
        <a:buChar char="▶"/>
        <a:defRPr kumimoji="1" sz="2400">
          <a:solidFill>
            <a:schemeClr val="tx1"/>
          </a:solidFill>
          <a:latin typeface="Calibri" pitchFamily="34" charset="0"/>
          <a:ea typeface="+mn-ea"/>
        </a:defRPr>
      </a:lvl2pPr>
      <a:lvl3pPr marL="900113" indent="-271463" algn="l" rtl="0" eaLnBrk="0" fontAlgn="base" latinLnBrk="1" hangingPunct="0">
        <a:spcBef>
          <a:spcPct val="20000"/>
        </a:spcBef>
        <a:spcAft>
          <a:spcPct val="0"/>
        </a:spcAft>
        <a:buClr>
          <a:srgbClr val="0066FF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Calibri" pitchFamily="34" charset="0"/>
          <a:ea typeface="+mn-ea"/>
        </a:defRPr>
      </a:lvl3pPr>
      <a:lvl4pPr marL="1163638" indent="-26352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Calibri" pitchFamily="34" charset="0"/>
          <a:ea typeface="+mn-ea"/>
        </a:defRPr>
      </a:lvl4pPr>
      <a:lvl5pPr marL="1433513" indent="-269875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Calibri" pitchFamily="34" charset="0"/>
          <a:ea typeface="+mn-ea"/>
        </a:defRPr>
      </a:lvl5pPr>
      <a:lvl6pPr marL="2432050" indent="-185738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6pPr>
      <a:lvl7pPr marL="2889250" indent="-185738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7pPr>
      <a:lvl8pPr marL="3346450" indent="-185738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8pPr>
      <a:lvl9pPr marL="3803650" indent="-185738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0.png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>
                <a:ea typeface="굴림" charset="-127"/>
              </a:rPr>
              <a:t>Chapter 5.</a:t>
            </a:r>
            <a:br>
              <a:rPr lang="en-US" altLang="ko-KR" sz="2800">
                <a:ea typeface="굴림" charset="-127"/>
              </a:rPr>
            </a:br>
            <a:r>
              <a:rPr lang="en-US" altLang="ko-KR" sz="2800">
                <a:ea typeface="굴림" charset="-127"/>
              </a:rPr>
              <a:t>Synchronous Sequential Logic </a:t>
            </a:r>
            <a:br>
              <a:rPr lang="en-US" altLang="ko-KR" sz="2800">
                <a:ea typeface="굴림" charset="-127"/>
              </a:rPr>
            </a:br>
            <a:r>
              <a:rPr lang="en-US" altLang="ko-KR" sz="2800">
                <a:ea typeface="굴림" charset="-127"/>
              </a:rPr>
              <a:t>Part D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ko-KR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4AC27F56-0D2E-45FF-8DB0-C8755553146F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Sequence recognizers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tabLst>
                <a:tab pos="1825625" algn="l"/>
                <a:tab pos="2971800" algn="l"/>
                <a:tab pos="3146425" algn="l"/>
                <a:tab pos="3311525" algn="l"/>
                <a:tab pos="3486150" algn="l"/>
                <a:tab pos="3660775" algn="l"/>
                <a:tab pos="3827463" algn="l"/>
                <a:tab pos="4002088" algn="l"/>
                <a:tab pos="4168775" algn="l"/>
                <a:tab pos="4343400" algn="l"/>
                <a:tab pos="4518025" algn="l"/>
                <a:tab pos="4683125" algn="l"/>
                <a:tab pos="4859338" algn="l"/>
                <a:tab pos="5033963" algn="l"/>
                <a:tab pos="5199063" algn="l"/>
                <a:tab pos="5373688" algn="l"/>
                <a:tab pos="5540375" algn="l"/>
                <a:tab pos="5715000" algn="l"/>
                <a:tab pos="5889625" algn="l"/>
              </a:tabLst>
            </a:pPr>
            <a:r>
              <a:rPr lang="en-US" altLang="ko-KR" sz="1800">
                <a:ea typeface="굴림" charset="-127"/>
              </a:rPr>
              <a:t>A </a:t>
            </a:r>
            <a:r>
              <a:rPr lang="en-US" altLang="ko-KR" sz="1800">
                <a:solidFill>
                  <a:srgbClr val="FF0033"/>
                </a:solidFill>
                <a:ea typeface="굴림" charset="-127"/>
              </a:rPr>
              <a:t>sequence recognizer</a:t>
            </a:r>
            <a:r>
              <a:rPr lang="en-US" altLang="ko-KR" sz="1800">
                <a:ea typeface="굴림" charset="-127"/>
              </a:rPr>
              <a:t> is a special kind of sequential circuit that looks for a special bit pattern in some input.</a:t>
            </a:r>
          </a:p>
          <a:p>
            <a:pPr marL="342900" indent="-342900">
              <a:tabLst>
                <a:tab pos="1825625" algn="l"/>
                <a:tab pos="2971800" algn="l"/>
                <a:tab pos="3146425" algn="l"/>
                <a:tab pos="3311525" algn="l"/>
                <a:tab pos="3486150" algn="l"/>
                <a:tab pos="3660775" algn="l"/>
                <a:tab pos="3827463" algn="l"/>
                <a:tab pos="4002088" algn="l"/>
                <a:tab pos="4168775" algn="l"/>
                <a:tab pos="4343400" algn="l"/>
                <a:tab pos="4518025" algn="l"/>
                <a:tab pos="4683125" algn="l"/>
                <a:tab pos="4859338" algn="l"/>
                <a:tab pos="5033963" algn="l"/>
                <a:tab pos="5199063" algn="l"/>
                <a:tab pos="5373688" algn="l"/>
                <a:tab pos="5540375" algn="l"/>
                <a:tab pos="5715000" algn="l"/>
                <a:tab pos="5889625" algn="l"/>
              </a:tabLst>
            </a:pPr>
            <a:r>
              <a:rPr lang="en-US" altLang="ko-KR" sz="1800">
                <a:ea typeface="굴림" charset="-127"/>
              </a:rPr>
              <a:t>The recognizer circuit has only one input, X.</a:t>
            </a:r>
          </a:p>
          <a:p>
            <a:pPr marL="742950" lvl="1" indent="-285750">
              <a:tabLst>
                <a:tab pos="1825625" algn="l"/>
                <a:tab pos="2971800" algn="l"/>
                <a:tab pos="3146425" algn="l"/>
                <a:tab pos="3311525" algn="l"/>
                <a:tab pos="3486150" algn="l"/>
                <a:tab pos="3660775" algn="l"/>
                <a:tab pos="3827463" algn="l"/>
                <a:tab pos="4002088" algn="l"/>
                <a:tab pos="4168775" algn="l"/>
                <a:tab pos="4343400" algn="l"/>
                <a:tab pos="4518025" algn="l"/>
                <a:tab pos="4683125" algn="l"/>
                <a:tab pos="4859338" algn="l"/>
                <a:tab pos="5033963" algn="l"/>
                <a:tab pos="5199063" algn="l"/>
                <a:tab pos="5373688" algn="l"/>
                <a:tab pos="5540375" algn="l"/>
                <a:tab pos="5715000" algn="l"/>
                <a:tab pos="5889625" algn="l"/>
              </a:tabLst>
            </a:pPr>
            <a:r>
              <a:rPr lang="en-US" altLang="ko-KR" sz="1600">
                <a:ea typeface="굴림" charset="-127"/>
              </a:rPr>
              <a:t>One bit of input is supplied on every clock cycle. For example, it would take 20 cycles to scan a 20-bit input.</a:t>
            </a:r>
          </a:p>
          <a:p>
            <a:pPr marL="742950" lvl="1" indent="-285750">
              <a:tabLst>
                <a:tab pos="1825625" algn="l"/>
                <a:tab pos="2971800" algn="l"/>
                <a:tab pos="3146425" algn="l"/>
                <a:tab pos="3311525" algn="l"/>
                <a:tab pos="3486150" algn="l"/>
                <a:tab pos="3660775" algn="l"/>
                <a:tab pos="3827463" algn="l"/>
                <a:tab pos="4002088" algn="l"/>
                <a:tab pos="4168775" algn="l"/>
                <a:tab pos="4343400" algn="l"/>
                <a:tab pos="4518025" algn="l"/>
                <a:tab pos="4683125" algn="l"/>
                <a:tab pos="4859338" algn="l"/>
                <a:tab pos="5033963" algn="l"/>
                <a:tab pos="5199063" algn="l"/>
                <a:tab pos="5373688" algn="l"/>
                <a:tab pos="5540375" algn="l"/>
                <a:tab pos="5715000" algn="l"/>
                <a:tab pos="5889625" algn="l"/>
              </a:tabLst>
            </a:pPr>
            <a:r>
              <a:rPr lang="en-US" altLang="ko-KR" sz="1600">
                <a:ea typeface="굴림" charset="-127"/>
              </a:rPr>
              <a:t>This is an easy way to permit arbitrarily long input sequences.</a:t>
            </a:r>
          </a:p>
          <a:p>
            <a:pPr marL="342900" indent="-342900">
              <a:tabLst>
                <a:tab pos="1825625" algn="l"/>
                <a:tab pos="2971800" algn="l"/>
                <a:tab pos="3146425" algn="l"/>
                <a:tab pos="3311525" algn="l"/>
                <a:tab pos="3486150" algn="l"/>
                <a:tab pos="3660775" algn="l"/>
                <a:tab pos="3827463" algn="l"/>
                <a:tab pos="4002088" algn="l"/>
                <a:tab pos="4168775" algn="l"/>
                <a:tab pos="4343400" algn="l"/>
                <a:tab pos="4518025" algn="l"/>
                <a:tab pos="4683125" algn="l"/>
                <a:tab pos="4859338" algn="l"/>
                <a:tab pos="5033963" algn="l"/>
                <a:tab pos="5199063" algn="l"/>
                <a:tab pos="5373688" algn="l"/>
                <a:tab pos="5540375" algn="l"/>
                <a:tab pos="5715000" algn="l"/>
                <a:tab pos="5889625" algn="l"/>
              </a:tabLst>
            </a:pPr>
            <a:r>
              <a:rPr lang="en-US" altLang="ko-KR" sz="1800">
                <a:ea typeface="굴림" charset="-127"/>
              </a:rPr>
              <a:t>There is one output, Z, which is 1 when the desired pattern is found.</a:t>
            </a:r>
          </a:p>
          <a:p>
            <a:pPr marL="342900" indent="-342900">
              <a:tabLst>
                <a:tab pos="1825625" algn="l"/>
                <a:tab pos="2971800" algn="l"/>
                <a:tab pos="3146425" algn="l"/>
                <a:tab pos="3311525" algn="l"/>
                <a:tab pos="3486150" algn="l"/>
                <a:tab pos="3660775" algn="l"/>
                <a:tab pos="3827463" algn="l"/>
                <a:tab pos="4002088" algn="l"/>
                <a:tab pos="4168775" algn="l"/>
                <a:tab pos="4343400" algn="l"/>
                <a:tab pos="4518025" algn="l"/>
                <a:tab pos="4683125" algn="l"/>
                <a:tab pos="4859338" algn="l"/>
                <a:tab pos="5033963" algn="l"/>
                <a:tab pos="5199063" algn="l"/>
                <a:tab pos="5373688" algn="l"/>
                <a:tab pos="5540375" algn="l"/>
                <a:tab pos="5715000" algn="l"/>
                <a:tab pos="5889625" algn="l"/>
              </a:tabLst>
            </a:pPr>
            <a:r>
              <a:rPr lang="en-US" altLang="ko-KR" sz="1800">
                <a:ea typeface="굴림" charset="-127"/>
              </a:rPr>
              <a:t>Our example will detect the bit pattern </a:t>
            </a:r>
            <a:r>
              <a:rPr lang="en-US" altLang="ko-KR" sz="1800">
                <a:latin typeface="Comic Sans MS"/>
                <a:ea typeface="굴림" charset="-127"/>
              </a:rPr>
              <a:t>“</a:t>
            </a:r>
            <a:r>
              <a:rPr lang="en-US" altLang="ko-KR" sz="1800">
                <a:ea typeface="굴림" charset="-127"/>
              </a:rPr>
              <a:t>1001</a:t>
            </a:r>
            <a:r>
              <a:rPr lang="en-US" altLang="ko-KR" sz="1800">
                <a:latin typeface="Comic Sans MS"/>
                <a:ea typeface="굴림" charset="-127"/>
              </a:rPr>
              <a:t>”</a:t>
            </a:r>
            <a:r>
              <a:rPr lang="en-US" altLang="ko-KR" sz="1800">
                <a:ea typeface="굴림" charset="-127"/>
              </a:rPr>
              <a:t>:</a:t>
            </a:r>
          </a:p>
          <a:p>
            <a:pPr marL="342900" indent="-342900">
              <a:spcBef>
                <a:spcPct val="80000"/>
              </a:spcBef>
              <a:buFont typeface="Wingdings" pitchFamily="2" charset="2"/>
              <a:buNone/>
              <a:tabLst>
                <a:tab pos="1825625" algn="l"/>
                <a:tab pos="2971800" algn="l"/>
                <a:tab pos="3146425" algn="l"/>
                <a:tab pos="3311525" algn="l"/>
                <a:tab pos="3486150" algn="l"/>
                <a:tab pos="3660775" algn="l"/>
                <a:tab pos="3827463" algn="l"/>
                <a:tab pos="4002088" algn="l"/>
                <a:tab pos="4168775" algn="l"/>
                <a:tab pos="4343400" algn="l"/>
                <a:tab pos="4518025" algn="l"/>
                <a:tab pos="4683125" algn="l"/>
                <a:tab pos="4859338" algn="l"/>
                <a:tab pos="5033963" algn="l"/>
                <a:tab pos="5199063" algn="l"/>
                <a:tab pos="5373688" algn="l"/>
                <a:tab pos="5540375" algn="l"/>
                <a:tab pos="5715000" algn="l"/>
                <a:tab pos="5889625" algn="l"/>
              </a:tabLst>
            </a:pPr>
            <a:r>
              <a:rPr lang="en-US" altLang="ko-KR" sz="1800">
                <a:ea typeface="굴림" charset="-127"/>
              </a:rPr>
              <a:t>		Inputs:	1	1	</a:t>
            </a:r>
            <a:r>
              <a:rPr lang="en-US" altLang="ko-KR" sz="1800">
                <a:solidFill>
                  <a:srgbClr val="3333FF"/>
                </a:solidFill>
                <a:ea typeface="굴림" charset="-127"/>
              </a:rPr>
              <a:t>1	0	0	1</a:t>
            </a:r>
            <a:r>
              <a:rPr lang="en-US" altLang="ko-KR" sz="1800">
                <a:ea typeface="굴림" charset="-127"/>
              </a:rPr>
              <a:t>	1	0	</a:t>
            </a:r>
            <a:r>
              <a:rPr lang="en-US" altLang="ko-KR" sz="1800">
                <a:solidFill>
                  <a:srgbClr val="3333FF"/>
                </a:solidFill>
                <a:ea typeface="굴림" charset="-127"/>
              </a:rPr>
              <a:t>1	0	0	1	0	0	1	</a:t>
            </a:r>
            <a:r>
              <a:rPr lang="en-US" altLang="ko-KR" sz="1800">
                <a:ea typeface="굴림" charset="-127"/>
              </a:rPr>
              <a:t>1	0	</a:t>
            </a:r>
            <a:r>
              <a:rPr lang="en-US" altLang="ko-KR" sz="1800">
                <a:latin typeface="Comic Sans MS"/>
                <a:ea typeface="굴림" charset="-127"/>
              </a:rPr>
              <a:t>…</a:t>
            </a:r>
            <a:r>
              <a:rPr lang="en-US" altLang="ko-KR" sz="1800">
                <a:ea typeface="굴림" charset="-127"/>
              </a:rPr>
              <a:t> </a:t>
            </a:r>
          </a:p>
          <a:p>
            <a:pPr marL="342900" indent="-342900">
              <a:spcAft>
                <a:spcPct val="60000"/>
              </a:spcAft>
              <a:buFont typeface="Wingdings" pitchFamily="2" charset="2"/>
              <a:buNone/>
              <a:tabLst>
                <a:tab pos="1825625" algn="l"/>
                <a:tab pos="2971800" algn="l"/>
                <a:tab pos="3146425" algn="l"/>
                <a:tab pos="3311525" algn="l"/>
                <a:tab pos="3486150" algn="l"/>
                <a:tab pos="3660775" algn="l"/>
                <a:tab pos="3827463" algn="l"/>
                <a:tab pos="4002088" algn="l"/>
                <a:tab pos="4168775" algn="l"/>
                <a:tab pos="4343400" algn="l"/>
                <a:tab pos="4518025" algn="l"/>
                <a:tab pos="4683125" algn="l"/>
                <a:tab pos="4859338" algn="l"/>
                <a:tab pos="5033963" algn="l"/>
                <a:tab pos="5199063" algn="l"/>
                <a:tab pos="5373688" algn="l"/>
                <a:tab pos="5540375" algn="l"/>
                <a:tab pos="5715000" algn="l"/>
                <a:tab pos="5889625" algn="l"/>
              </a:tabLst>
            </a:pPr>
            <a:r>
              <a:rPr lang="en-US" altLang="ko-KR" sz="1800">
                <a:ea typeface="굴림" charset="-127"/>
              </a:rPr>
              <a:t>		Outputs:	0	0	0	0	0	</a:t>
            </a:r>
            <a:r>
              <a:rPr lang="en-US" altLang="ko-KR" sz="1800">
                <a:solidFill>
                  <a:srgbClr val="3333FF"/>
                </a:solidFill>
                <a:ea typeface="굴림" charset="-127"/>
              </a:rPr>
              <a:t>1	</a:t>
            </a:r>
            <a:r>
              <a:rPr lang="en-US" altLang="ko-KR" sz="1800">
                <a:ea typeface="굴림" charset="-127"/>
              </a:rPr>
              <a:t>0	0	0	0	0	</a:t>
            </a:r>
            <a:r>
              <a:rPr lang="en-US" altLang="ko-KR" sz="1800">
                <a:solidFill>
                  <a:srgbClr val="3333FF"/>
                </a:solidFill>
                <a:ea typeface="굴림" charset="-127"/>
              </a:rPr>
              <a:t>1	</a:t>
            </a:r>
            <a:r>
              <a:rPr lang="en-US" altLang="ko-KR" sz="1800">
                <a:ea typeface="굴림" charset="-127"/>
              </a:rPr>
              <a:t>0	0	</a:t>
            </a:r>
            <a:r>
              <a:rPr lang="en-US" altLang="ko-KR" sz="1800">
                <a:solidFill>
                  <a:srgbClr val="3333FF"/>
                </a:solidFill>
                <a:ea typeface="굴림" charset="-127"/>
              </a:rPr>
              <a:t>1	</a:t>
            </a:r>
            <a:r>
              <a:rPr lang="en-US" altLang="ko-KR" sz="1800">
                <a:ea typeface="굴림" charset="-127"/>
              </a:rPr>
              <a:t>0	0	</a:t>
            </a:r>
            <a:r>
              <a:rPr lang="en-US" altLang="ko-KR" sz="1800">
                <a:latin typeface="Comic Sans MS"/>
                <a:ea typeface="굴림" charset="-127"/>
              </a:rPr>
              <a:t>…</a:t>
            </a:r>
            <a:r>
              <a:rPr lang="en-US" altLang="ko-KR" sz="1800">
                <a:ea typeface="굴림" charset="-127"/>
              </a:rPr>
              <a:t> </a:t>
            </a:r>
          </a:p>
          <a:p>
            <a:pPr marL="342900" indent="-342900">
              <a:buFont typeface="Wingdings" pitchFamily="2" charset="2"/>
              <a:buNone/>
              <a:tabLst>
                <a:tab pos="1825625" algn="l"/>
                <a:tab pos="2971800" algn="l"/>
                <a:tab pos="3146425" algn="l"/>
                <a:tab pos="3311525" algn="l"/>
                <a:tab pos="3486150" algn="l"/>
                <a:tab pos="3660775" algn="l"/>
                <a:tab pos="3827463" algn="l"/>
                <a:tab pos="4002088" algn="l"/>
                <a:tab pos="4168775" algn="l"/>
                <a:tab pos="4343400" algn="l"/>
                <a:tab pos="4518025" algn="l"/>
                <a:tab pos="4683125" algn="l"/>
                <a:tab pos="4859338" algn="l"/>
                <a:tab pos="5033963" algn="l"/>
                <a:tab pos="5199063" algn="l"/>
                <a:tab pos="5373688" algn="l"/>
                <a:tab pos="5540375" algn="l"/>
                <a:tab pos="5715000" algn="l"/>
                <a:tab pos="5889625" algn="l"/>
              </a:tabLst>
            </a:pPr>
            <a:r>
              <a:rPr lang="en-US" altLang="ko-KR" sz="1800">
                <a:ea typeface="굴림" charset="-127"/>
              </a:rPr>
              <a:t>	Here, one input and one output bit appear every clock cycle.</a:t>
            </a:r>
          </a:p>
          <a:p>
            <a:pPr marL="342900" indent="-342900">
              <a:tabLst>
                <a:tab pos="1825625" algn="l"/>
                <a:tab pos="2971800" algn="l"/>
                <a:tab pos="3146425" algn="l"/>
                <a:tab pos="3311525" algn="l"/>
                <a:tab pos="3486150" algn="l"/>
                <a:tab pos="3660775" algn="l"/>
                <a:tab pos="3827463" algn="l"/>
                <a:tab pos="4002088" algn="l"/>
                <a:tab pos="4168775" algn="l"/>
                <a:tab pos="4343400" algn="l"/>
                <a:tab pos="4518025" algn="l"/>
                <a:tab pos="4683125" algn="l"/>
                <a:tab pos="4859338" algn="l"/>
                <a:tab pos="5033963" algn="l"/>
                <a:tab pos="5199063" algn="l"/>
                <a:tab pos="5373688" algn="l"/>
                <a:tab pos="5540375" algn="l"/>
                <a:tab pos="5715000" algn="l"/>
                <a:tab pos="5889625" algn="l"/>
              </a:tabLst>
            </a:pPr>
            <a:r>
              <a:rPr lang="en-US" altLang="ko-KR" sz="1800">
                <a:ea typeface="굴림" charset="-127"/>
              </a:rPr>
              <a:t>This requires a sequential circuit because the circuit has to </a:t>
            </a:r>
            <a:r>
              <a:rPr lang="en-US" altLang="ko-KR" sz="1800">
                <a:latin typeface="Comic Sans MS"/>
                <a:ea typeface="굴림" charset="-127"/>
              </a:rPr>
              <a:t>“</a:t>
            </a:r>
            <a:r>
              <a:rPr lang="en-US" altLang="ko-KR" sz="1800">
                <a:ea typeface="굴림" charset="-127"/>
              </a:rPr>
              <a:t>remember</a:t>
            </a:r>
            <a:r>
              <a:rPr lang="en-US" altLang="ko-KR" sz="1800">
                <a:latin typeface="Comic Sans MS"/>
                <a:ea typeface="굴림" charset="-127"/>
              </a:rPr>
              <a:t>”</a:t>
            </a:r>
            <a:r>
              <a:rPr lang="en-US" altLang="ko-KR" sz="1800">
                <a:ea typeface="굴림" charset="-127"/>
              </a:rPr>
              <a:t> the inputs from previous clock cycles, in order to determine whether or not a match was found.</a:t>
            </a:r>
          </a:p>
        </p:txBody>
      </p:sp>
    </p:spTree>
    <p:extLst>
      <p:ext uri="{BB962C8B-B14F-4D97-AF65-F5344CB8AC3E}">
        <p14:creationId xmlns:p14="http://schemas.microsoft.com/office/powerpoint/2010/main" val="2459153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1A726BBC-3E78-4E93-94CA-A862AD80D914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 basic state diagram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What state do we need for the sequence recognizer?</a:t>
            </a:r>
          </a:p>
          <a:p>
            <a:pPr lvl="1"/>
            <a:r>
              <a:rPr lang="en-US" altLang="ko-KR" sz="1800">
                <a:ea typeface="굴림" charset="-127"/>
              </a:rPr>
              <a:t>We have to </a:t>
            </a:r>
            <a:r>
              <a:rPr lang="en-US" altLang="ko-KR" sz="1800">
                <a:latin typeface="Comic Sans MS"/>
                <a:ea typeface="굴림" charset="-127"/>
              </a:rPr>
              <a:t>“</a:t>
            </a:r>
            <a:r>
              <a:rPr lang="en-US" altLang="ko-KR" sz="1800">
                <a:ea typeface="굴림" charset="-127"/>
              </a:rPr>
              <a:t>remember</a:t>
            </a:r>
            <a:r>
              <a:rPr lang="en-US" altLang="ko-KR" sz="1800">
                <a:latin typeface="Comic Sans MS"/>
                <a:ea typeface="굴림" charset="-127"/>
              </a:rPr>
              <a:t>”</a:t>
            </a:r>
            <a:r>
              <a:rPr lang="en-US" altLang="ko-KR" sz="1800">
                <a:ea typeface="굴림" charset="-127"/>
              </a:rPr>
              <a:t> inputs from previous clock cycles.</a:t>
            </a:r>
          </a:p>
          <a:p>
            <a:pPr lvl="1"/>
            <a:r>
              <a:rPr lang="en-US" altLang="ko-KR" sz="1800">
                <a:ea typeface="굴림" charset="-127"/>
              </a:rPr>
              <a:t>For example, if the previous three inputs were 100 and the current input is 1, then the output should be 1.</a:t>
            </a:r>
          </a:p>
          <a:p>
            <a:pPr lvl="1"/>
            <a:r>
              <a:rPr lang="en-US" altLang="ko-KR" sz="1800">
                <a:ea typeface="굴림" charset="-127"/>
              </a:rPr>
              <a:t>In general, we will have to remember occurrences of parts of the desired pattern</a:t>
            </a:r>
            <a:r>
              <a:rPr lang="en-US" altLang="ko-KR" sz="1800">
                <a:latin typeface="Comic Sans MS"/>
                <a:ea typeface="굴림" charset="-127"/>
              </a:rPr>
              <a:t>—</a:t>
            </a:r>
            <a:r>
              <a:rPr lang="en-US" altLang="ko-KR" sz="1800">
                <a:ea typeface="굴림" charset="-127"/>
              </a:rPr>
              <a:t>in this case, 1, 10, and 100.</a:t>
            </a:r>
          </a:p>
          <a:p>
            <a:r>
              <a:rPr lang="en-US" altLang="ko-KR" sz="2000">
                <a:ea typeface="굴림" charset="-127"/>
              </a:rPr>
              <a:t>We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ll start with a basic state diagram:</a:t>
            </a:r>
          </a:p>
        </p:txBody>
      </p:sp>
      <p:grpSp>
        <p:nvGrpSpPr>
          <p:cNvPr id="483332" name="Group 4"/>
          <p:cNvGrpSpPr>
            <a:grpSpLocks/>
          </p:cNvGrpSpPr>
          <p:nvPr/>
        </p:nvGrpSpPr>
        <p:grpSpPr bwMode="auto">
          <a:xfrm>
            <a:off x="1524000" y="3670300"/>
            <a:ext cx="6019800" cy="622300"/>
            <a:chOff x="624" y="1008"/>
            <a:chExt cx="3792" cy="392"/>
          </a:xfrm>
        </p:grpSpPr>
        <p:grpSp>
          <p:nvGrpSpPr>
            <p:cNvPr id="483333" name="Group 5"/>
            <p:cNvGrpSpPr>
              <a:grpSpLocks/>
            </p:cNvGrpSpPr>
            <p:nvPr/>
          </p:nvGrpSpPr>
          <p:grpSpPr bwMode="auto">
            <a:xfrm>
              <a:off x="624" y="1056"/>
              <a:ext cx="336" cy="336"/>
              <a:chOff x="576" y="1056"/>
              <a:chExt cx="336" cy="336"/>
            </a:xfrm>
          </p:grpSpPr>
          <p:sp>
            <p:nvSpPr>
              <p:cNvPr id="483334" name="Text Box 6"/>
              <p:cNvSpPr txBox="1">
                <a:spLocks noChangeArrowheads="1"/>
              </p:cNvSpPr>
              <p:nvPr/>
            </p:nvSpPr>
            <p:spPr bwMode="auto">
              <a:xfrm>
                <a:off x="629" y="1113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483335" name="Oval 7"/>
              <p:cNvSpPr>
                <a:spLocks noChangeArrowheads="1"/>
              </p:cNvSpPr>
              <p:nvPr/>
            </p:nvSpPr>
            <p:spPr bwMode="auto">
              <a:xfrm>
                <a:off x="576" y="1056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83336" name="Group 8"/>
            <p:cNvGrpSpPr>
              <a:grpSpLocks/>
            </p:cNvGrpSpPr>
            <p:nvPr/>
          </p:nvGrpSpPr>
          <p:grpSpPr bwMode="auto">
            <a:xfrm>
              <a:off x="1776" y="1056"/>
              <a:ext cx="336" cy="344"/>
              <a:chOff x="1728" y="1056"/>
              <a:chExt cx="336" cy="344"/>
            </a:xfrm>
          </p:grpSpPr>
          <p:sp>
            <p:nvSpPr>
              <p:cNvPr id="483337" name="Text Box 9"/>
              <p:cNvSpPr txBox="1">
                <a:spLocks noChangeArrowheads="1"/>
              </p:cNvSpPr>
              <p:nvPr/>
            </p:nvSpPr>
            <p:spPr bwMode="auto">
              <a:xfrm>
                <a:off x="1789" y="1115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483338" name="Oval 10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336" cy="34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83339" name="Group 11"/>
            <p:cNvGrpSpPr>
              <a:grpSpLocks/>
            </p:cNvGrpSpPr>
            <p:nvPr/>
          </p:nvGrpSpPr>
          <p:grpSpPr bwMode="auto">
            <a:xfrm>
              <a:off x="2928" y="1056"/>
              <a:ext cx="336" cy="336"/>
              <a:chOff x="2880" y="1056"/>
              <a:chExt cx="336" cy="336"/>
            </a:xfrm>
          </p:grpSpPr>
          <p:sp>
            <p:nvSpPr>
              <p:cNvPr id="483340" name="Text Box 12"/>
              <p:cNvSpPr txBox="1">
                <a:spLocks noChangeArrowheads="1"/>
              </p:cNvSpPr>
              <p:nvPr/>
            </p:nvSpPr>
            <p:spPr bwMode="auto">
              <a:xfrm>
                <a:off x="2940" y="1113"/>
                <a:ext cx="20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483341" name="Oval 13"/>
              <p:cNvSpPr>
                <a:spLocks noChangeArrowheads="1"/>
              </p:cNvSpPr>
              <p:nvPr/>
            </p:nvSpPr>
            <p:spPr bwMode="auto">
              <a:xfrm>
                <a:off x="2880" y="1056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83342" name="Group 14"/>
            <p:cNvGrpSpPr>
              <a:grpSpLocks/>
            </p:cNvGrpSpPr>
            <p:nvPr/>
          </p:nvGrpSpPr>
          <p:grpSpPr bwMode="auto">
            <a:xfrm>
              <a:off x="4080" y="1056"/>
              <a:ext cx="336" cy="336"/>
              <a:chOff x="4224" y="1056"/>
              <a:chExt cx="336" cy="336"/>
            </a:xfrm>
          </p:grpSpPr>
          <p:sp>
            <p:nvSpPr>
              <p:cNvPr id="483343" name="Text Box 15"/>
              <p:cNvSpPr txBox="1">
                <a:spLocks noChangeArrowheads="1"/>
              </p:cNvSpPr>
              <p:nvPr/>
            </p:nvSpPr>
            <p:spPr bwMode="auto">
              <a:xfrm>
                <a:off x="4285" y="1113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latin typeface="Comic Sans MS" pitchFamily="66" charset="0"/>
                  </a:rPr>
                  <a:t>D</a:t>
                </a:r>
              </a:p>
            </p:txBody>
          </p:sp>
          <p:sp>
            <p:nvSpPr>
              <p:cNvPr id="483344" name="Oval 16"/>
              <p:cNvSpPr>
                <a:spLocks noChangeArrowheads="1"/>
              </p:cNvSpPr>
              <p:nvPr/>
            </p:nvSpPr>
            <p:spPr bwMode="auto">
              <a:xfrm>
                <a:off x="4224" y="1056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83345" name="Group 17"/>
            <p:cNvGrpSpPr>
              <a:grpSpLocks/>
            </p:cNvGrpSpPr>
            <p:nvPr/>
          </p:nvGrpSpPr>
          <p:grpSpPr bwMode="auto">
            <a:xfrm>
              <a:off x="960" y="1008"/>
              <a:ext cx="816" cy="231"/>
              <a:chOff x="960" y="1008"/>
              <a:chExt cx="816" cy="231"/>
            </a:xfrm>
          </p:grpSpPr>
          <p:sp>
            <p:nvSpPr>
              <p:cNvPr id="483346" name="Line 18"/>
              <p:cNvSpPr>
                <a:spLocks noChangeShapeType="1"/>
              </p:cNvSpPr>
              <p:nvPr/>
            </p:nvSpPr>
            <p:spPr bwMode="auto">
              <a:xfrm>
                <a:off x="960" y="1225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3347" name="Text Box 19"/>
              <p:cNvSpPr txBox="1">
                <a:spLocks noChangeArrowheads="1"/>
              </p:cNvSpPr>
              <p:nvPr/>
            </p:nvSpPr>
            <p:spPr bwMode="auto">
              <a:xfrm>
                <a:off x="1152" y="1008"/>
                <a:ext cx="34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latin typeface="Comic Sans MS" pitchFamily="66" charset="0"/>
                  </a:rPr>
                  <a:t>1/0</a:t>
                </a:r>
              </a:p>
            </p:txBody>
          </p:sp>
        </p:grpSp>
        <p:grpSp>
          <p:nvGrpSpPr>
            <p:cNvPr id="483348" name="Group 20"/>
            <p:cNvGrpSpPr>
              <a:grpSpLocks/>
            </p:cNvGrpSpPr>
            <p:nvPr/>
          </p:nvGrpSpPr>
          <p:grpSpPr bwMode="auto">
            <a:xfrm>
              <a:off x="2112" y="1008"/>
              <a:ext cx="816" cy="231"/>
              <a:chOff x="960" y="1008"/>
              <a:chExt cx="816" cy="231"/>
            </a:xfrm>
          </p:grpSpPr>
          <p:sp>
            <p:nvSpPr>
              <p:cNvPr id="483349" name="Line 21"/>
              <p:cNvSpPr>
                <a:spLocks noChangeShapeType="1"/>
              </p:cNvSpPr>
              <p:nvPr/>
            </p:nvSpPr>
            <p:spPr bwMode="auto">
              <a:xfrm>
                <a:off x="960" y="1225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3350" name="Text Box 22"/>
              <p:cNvSpPr txBox="1">
                <a:spLocks noChangeArrowheads="1"/>
              </p:cNvSpPr>
              <p:nvPr/>
            </p:nvSpPr>
            <p:spPr bwMode="auto">
              <a:xfrm>
                <a:off x="1152" y="1008"/>
                <a:ext cx="3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latin typeface="Comic Sans MS" pitchFamily="66" charset="0"/>
                  </a:rPr>
                  <a:t>0/0</a:t>
                </a:r>
              </a:p>
            </p:txBody>
          </p:sp>
        </p:grpSp>
        <p:grpSp>
          <p:nvGrpSpPr>
            <p:cNvPr id="483351" name="Group 23"/>
            <p:cNvGrpSpPr>
              <a:grpSpLocks/>
            </p:cNvGrpSpPr>
            <p:nvPr/>
          </p:nvGrpSpPr>
          <p:grpSpPr bwMode="auto">
            <a:xfrm>
              <a:off x="3264" y="1008"/>
              <a:ext cx="816" cy="231"/>
              <a:chOff x="960" y="1008"/>
              <a:chExt cx="816" cy="231"/>
            </a:xfrm>
          </p:grpSpPr>
          <p:sp>
            <p:nvSpPr>
              <p:cNvPr id="483352" name="Line 24"/>
              <p:cNvSpPr>
                <a:spLocks noChangeShapeType="1"/>
              </p:cNvSpPr>
              <p:nvPr/>
            </p:nvSpPr>
            <p:spPr bwMode="auto">
              <a:xfrm>
                <a:off x="960" y="1225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3353" name="Text Box 25"/>
              <p:cNvSpPr txBox="1">
                <a:spLocks noChangeArrowheads="1"/>
              </p:cNvSpPr>
              <p:nvPr/>
            </p:nvSpPr>
            <p:spPr bwMode="auto">
              <a:xfrm>
                <a:off x="1152" y="1008"/>
                <a:ext cx="3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latin typeface="Comic Sans MS" pitchFamily="66" charset="0"/>
                  </a:rPr>
                  <a:t>0/0</a:t>
                </a:r>
              </a:p>
            </p:txBody>
          </p:sp>
        </p:grpSp>
      </p:grpSp>
      <p:graphicFrame>
        <p:nvGraphicFramePr>
          <p:cNvPr id="483354" name="Object 26"/>
          <p:cNvGraphicFramePr>
            <a:graphicFrameLocks noChangeAspect="1"/>
          </p:cNvGraphicFramePr>
          <p:nvPr/>
        </p:nvGraphicFramePr>
        <p:xfrm>
          <a:off x="762000" y="4711700"/>
          <a:ext cx="7945438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3" imgW="7972560" imgH="1812960" progId="Word.Document.8">
                  <p:embed/>
                </p:oleObj>
              </mc:Choice>
              <mc:Fallback>
                <p:oleObj name="Document" r:id="rId3" imgW="7972560" imgH="1812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711700"/>
                        <a:ext cx="7945438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25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CD08A05C-0720-4577-A80A-BD967CFE6568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Step 1: Making a state table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The first thing you have to figure out is precisely how the use of state will help you solve the given problem.</a:t>
            </a:r>
          </a:p>
          <a:p>
            <a:pPr lvl="1"/>
            <a:r>
              <a:rPr lang="en-US" altLang="ko-KR" sz="1800">
                <a:ea typeface="굴림" charset="-127"/>
              </a:rPr>
              <a:t>Make a state table based on the problem statement. The table should show the present states, inputs, next states and outputs.</a:t>
            </a:r>
          </a:p>
          <a:p>
            <a:pPr lvl="1"/>
            <a:r>
              <a:rPr lang="en-US" altLang="ko-KR" sz="1800">
                <a:ea typeface="굴림" charset="-127"/>
              </a:rPr>
              <a:t>Sometimes it is easier to first find a state diagram and then convert that to a table.</a:t>
            </a:r>
          </a:p>
          <a:p>
            <a:r>
              <a:rPr lang="en-US" altLang="ko-KR" sz="2000">
                <a:ea typeface="굴림" charset="-127"/>
              </a:rPr>
              <a:t>This is usually the most difficult step. Once you have the state table, the rest of the design procedure is the same for all sequential circuits.</a:t>
            </a:r>
          </a:p>
          <a:p>
            <a:r>
              <a:rPr lang="en-US" altLang="ko-KR" sz="2000">
                <a:ea typeface="굴림" charset="-127"/>
              </a:rPr>
              <a:t>Sequence recognizers are especially hard! They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re the hardest example we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ll see in this class, so if you understand this you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re in good shape.</a:t>
            </a:r>
          </a:p>
        </p:txBody>
      </p:sp>
    </p:spTree>
    <p:extLst>
      <p:ext uri="{BB962C8B-B14F-4D97-AF65-F5344CB8AC3E}">
        <p14:creationId xmlns:p14="http://schemas.microsoft.com/office/powerpoint/2010/main" val="2800312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2CD2E454-1990-4D22-B1C9-B89DE0B7C11A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 basic state diagram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What state do we need for the sequence recognizer?</a:t>
            </a:r>
          </a:p>
          <a:p>
            <a:pPr lvl="1"/>
            <a:r>
              <a:rPr lang="en-US" altLang="ko-KR" sz="1800">
                <a:ea typeface="굴림" charset="-127"/>
              </a:rPr>
              <a:t>We have to </a:t>
            </a:r>
            <a:r>
              <a:rPr lang="en-US" altLang="ko-KR" sz="1800">
                <a:latin typeface="Comic Sans MS"/>
                <a:ea typeface="굴림" charset="-127"/>
              </a:rPr>
              <a:t>“</a:t>
            </a:r>
            <a:r>
              <a:rPr lang="en-US" altLang="ko-KR" sz="1800">
                <a:ea typeface="굴림" charset="-127"/>
              </a:rPr>
              <a:t>remember</a:t>
            </a:r>
            <a:r>
              <a:rPr lang="en-US" altLang="ko-KR" sz="1800">
                <a:latin typeface="Comic Sans MS"/>
                <a:ea typeface="굴림" charset="-127"/>
              </a:rPr>
              <a:t>”</a:t>
            </a:r>
            <a:r>
              <a:rPr lang="en-US" altLang="ko-KR" sz="1800">
                <a:ea typeface="굴림" charset="-127"/>
              </a:rPr>
              <a:t> inputs from previous clock cycles.</a:t>
            </a:r>
          </a:p>
          <a:p>
            <a:pPr lvl="1"/>
            <a:r>
              <a:rPr lang="en-US" altLang="ko-KR" sz="1800">
                <a:ea typeface="굴림" charset="-127"/>
              </a:rPr>
              <a:t>For example, if the previous three inputs were 100 and the current input is 1, then the output should be 1.</a:t>
            </a:r>
          </a:p>
          <a:p>
            <a:pPr lvl="1"/>
            <a:r>
              <a:rPr lang="en-US" altLang="ko-KR" sz="1800">
                <a:ea typeface="굴림" charset="-127"/>
              </a:rPr>
              <a:t>In general, we will have to remember occurrences of parts of the desired pattern</a:t>
            </a:r>
            <a:r>
              <a:rPr lang="en-US" altLang="ko-KR" sz="1800">
                <a:latin typeface="Comic Sans MS"/>
                <a:ea typeface="굴림" charset="-127"/>
              </a:rPr>
              <a:t>—</a:t>
            </a:r>
            <a:r>
              <a:rPr lang="en-US" altLang="ko-KR" sz="1800">
                <a:ea typeface="굴림" charset="-127"/>
              </a:rPr>
              <a:t>in this case, 1, 10, and 100.</a:t>
            </a:r>
          </a:p>
          <a:p>
            <a:r>
              <a:rPr lang="en-US" altLang="ko-KR" sz="2000">
                <a:ea typeface="굴림" charset="-127"/>
              </a:rPr>
              <a:t>We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ll start with a basic state diagram:</a:t>
            </a:r>
          </a:p>
        </p:txBody>
      </p:sp>
      <p:grpSp>
        <p:nvGrpSpPr>
          <p:cNvPr id="485380" name="Group 4"/>
          <p:cNvGrpSpPr>
            <a:grpSpLocks/>
          </p:cNvGrpSpPr>
          <p:nvPr/>
        </p:nvGrpSpPr>
        <p:grpSpPr bwMode="auto">
          <a:xfrm>
            <a:off x="1403350" y="3598863"/>
            <a:ext cx="6019800" cy="622300"/>
            <a:chOff x="624" y="1008"/>
            <a:chExt cx="3792" cy="392"/>
          </a:xfrm>
        </p:grpSpPr>
        <p:grpSp>
          <p:nvGrpSpPr>
            <p:cNvPr id="485381" name="Group 5"/>
            <p:cNvGrpSpPr>
              <a:grpSpLocks/>
            </p:cNvGrpSpPr>
            <p:nvPr/>
          </p:nvGrpSpPr>
          <p:grpSpPr bwMode="auto">
            <a:xfrm>
              <a:off x="624" y="1056"/>
              <a:ext cx="336" cy="336"/>
              <a:chOff x="576" y="1056"/>
              <a:chExt cx="336" cy="336"/>
            </a:xfrm>
          </p:grpSpPr>
          <p:sp>
            <p:nvSpPr>
              <p:cNvPr id="485382" name="Text Box 6"/>
              <p:cNvSpPr txBox="1">
                <a:spLocks noChangeArrowheads="1"/>
              </p:cNvSpPr>
              <p:nvPr/>
            </p:nvSpPr>
            <p:spPr bwMode="auto">
              <a:xfrm>
                <a:off x="629" y="1113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485383" name="Oval 7"/>
              <p:cNvSpPr>
                <a:spLocks noChangeArrowheads="1"/>
              </p:cNvSpPr>
              <p:nvPr/>
            </p:nvSpPr>
            <p:spPr bwMode="auto">
              <a:xfrm>
                <a:off x="576" y="1056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85384" name="Group 8"/>
            <p:cNvGrpSpPr>
              <a:grpSpLocks/>
            </p:cNvGrpSpPr>
            <p:nvPr/>
          </p:nvGrpSpPr>
          <p:grpSpPr bwMode="auto">
            <a:xfrm>
              <a:off x="1776" y="1056"/>
              <a:ext cx="336" cy="344"/>
              <a:chOff x="1728" y="1056"/>
              <a:chExt cx="336" cy="344"/>
            </a:xfrm>
          </p:grpSpPr>
          <p:sp>
            <p:nvSpPr>
              <p:cNvPr id="485385" name="Text Box 9"/>
              <p:cNvSpPr txBox="1">
                <a:spLocks noChangeArrowheads="1"/>
              </p:cNvSpPr>
              <p:nvPr/>
            </p:nvSpPr>
            <p:spPr bwMode="auto">
              <a:xfrm>
                <a:off x="1789" y="1115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485386" name="Oval 10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336" cy="34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85387" name="Group 11"/>
            <p:cNvGrpSpPr>
              <a:grpSpLocks/>
            </p:cNvGrpSpPr>
            <p:nvPr/>
          </p:nvGrpSpPr>
          <p:grpSpPr bwMode="auto">
            <a:xfrm>
              <a:off x="2928" y="1056"/>
              <a:ext cx="336" cy="336"/>
              <a:chOff x="2880" y="1056"/>
              <a:chExt cx="336" cy="336"/>
            </a:xfrm>
          </p:grpSpPr>
          <p:sp>
            <p:nvSpPr>
              <p:cNvPr id="485388" name="Text Box 12"/>
              <p:cNvSpPr txBox="1">
                <a:spLocks noChangeArrowheads="1"/>
              </p:cNvSpPr>
              <p:nvPr/>
            </p:nvSpPr>
            <p:spPr bwMode="auto">
              <a:xfrm>
                <a:off x="2940" y="1113"/>
                <a:ext cx="20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485389" name="Oval 13"/>
              <p:cNvSpPr>
                <a:spLocks noChangeArrowheads="1"/>
              </p:cNvSpPr>
              <p:nvPr/>
            </p:nvSpPr>
            <p:spPr bwMode="auto">
              <a:xfrm>
                <a:off x="2880" y="1056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85390" name="Group 14"/>
            <p:cNvGrpSpPr>
              <a:grpSpLocks/>
            </p:cNvGrpSpPr>
            <p:nvPr/>
          </p:nvGrpSpPr>
          <p:grpSpPr bwMode="auto">
            <a:xfrm>
              <a:off x="4080" y="1056"/>
              <a:ext cx="336" cy="336"/>
              <a:chOff x="4224" y="1056"/>
              <a:chExt cx="336" cy="336"/>
            </a:xfrm>
          </p:grpSpPr>
          <p:sp>
            <p:nvSpPr>
              <p:cNvPr id="485391" name="Text Box 15"/>
              <p:cNvSpPr txBox="1">
                <a:spLocks noChangeArrowheads="1"/>
              </p:cNvSpPr>
              <p:nvPr/>
            </p:nvSpPr>
            <p:spPr bwMode="auto">
              <a:xfrm>
                <a:off x="4285" y="1113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latin typeface="Comic Sans MS" pitchFamily="66" charset="0"/>
                  </a:rPr>
                  <a:t>D</a:t>
                </a:r>
              </a:p>
            </p:txBody>
          </p:sp>
          <p:sp>
            <p:nvSpPr>
              <p:cNvPr id="485392" name="Oval 16"/>
              <p:cNvSpPr>
                <a:spLocks noChangeArrowheads="1"/>
              </p:cNvSpPr>
              <p:nvPr/>
            </p:nvSpPr>
            <p:spPr bwMode="auto">
              <a:xfrm>
                <a:off x="4224" y="1056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85393" name="Group 17"/>
            <p:cNvGrpSpPr>
              <a:grpSpLocks/>
            </p:cNvGrpSpPr>
            <p:nvPr/>
          </p:nvGrpSpPr>
          <p:grpSpPr bwMode="auto">
            <a:xfrm>
              <a:off x="960" y="1008"/>
              <a:ext cx="816" cy="231"/>
              <a:chOff x="960" y="1008"/>
              <a:chExt cx="816" cy="231"/>
            </a:xfrm>
          </p:grpSpPr>
          <p:sp>
            <p:nvSpPr>
              <p:cNvPr id="485394" name="Line 18"/>
              <p:cNvSpPr>
                <a:spLocks noChangeShapeType="1"/>
              </p:cNvSpPr>
              <p:nvPr/>
            </p:nvSpPr>
            <p:spPr bwMode="auto">
              <a:xfrm>
                <a:off x="960" y="1225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5395" name="Text Box 19"/>
              <p:cNvSpPr txBox="1">
                <a:spLocks noChangeArrowheads="1"/>
              </p:cNvSpPr>
              <p:nvPr/>
            </p:nvSpPr>
            <p:spPr bwMode="auto">
              <a:xfrm>
                <a:off x="1152" y="1008"/>
                <a:ext cx="34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latin typeface="Comic Sans MS" pitchFamily="66" charset="0"/>
                  </a:rPr>
                  <a:t>1/0</a:t>
                </a:r>
              </a:p>
            </p:txBody>
          </p:sp>
        </p:grpSp>
        <p:grpSp>
          <p:nvGrpSpPr>
            <p:cNvPr id="485396" name="Group 20"/>
            <p:cNvGrpSpPr>
              <a:grpSpLocks/>
            </p:cNvGrpSpPr>
            <p:nvPr/>
          </p:nvGrpSpPr>
          <p:grpSpPr bwMode="auto">
            <a:xfrm>
              <a:off x="2112" y="1008"/>
              <a:ext cx="816" cy="231"/>
              <a:chOff x="960" y="1008"/>
              <a:chExt cx="816" cy="231"/>
            </a:xfrm>
          </p:grpSpPr>
          <p:sp>
            <p:nvSpPr>
              <p:cNvPr id="485397" name="Line 21"/>
              <p:cNvSpPr>
                <a:spLocks noChangeShapeType="1"/>
              </p:cNvSpPr>
              <p:nvPr/>
            </p:nvSpPr>
            <p:spPr bwMode="auto">
              <a:xfrm>
                <a:off x="960" y="1225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5398" name="Text Box 22"/>
              <p:cNvSpPr txBox="1">
                <a:spLocks noChangeArrowheads="1"/>
              </p:cNvSpPr>
              <p:nvPr/>
            </p:nvSpPr>
            <p:spPr bwMode="auto">
              <a:xfrm>
                <a:off x="1152" y="1008"/>
                <a:ext cx="3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latin typeface="Comic Sans MS" pitchFamily="66" charset="0"/>
                  </a:rPr>
                  <a:t>0/0</a:t>
                </a:r>
              </a:p>
            </p:txBody>
          </p:sp>
        </p:grpSp>
        <p:grpSp>
          <p:nvGrpSpPr>
            <p:cNvPr id="485399" name="Group 23"/>
            <p:cNvGrpSpPr>
              <a:grpSpLocks/>
            </p:cNvGrpSpPr>
            <p:nvPr/>
          </p:nvGrpSpPr>
          <p:grpSpPr bwMode="auto">
            <a:xfrm>
              <a:off x="3264" y="1008"/>
              <a:ext cx="816" cy="231"/>
              <a:chOff x="960" y="1008"/>
              <a:chExt cx="816" cy="231"/>
            </a:xfrm>
          </p:grpSpPr>
          <p:sp>
            <p:nvSpPr>
              <p:cNvPr id="485400" name="Line 24"/>
              <p:cNvSpPr>
                <a:spLocks noChangeShapeType="1"/>
              </p:cNvSpPr>
              <p:nvPr/>
            </p:nvSpPr>
            <p:spPr bwMode="auto">
              <a:xfrm>
                <a:off x="960" y="1225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5401" name="Text Box 25"/>
              <p:cNvSpPr txBox="1">
                <a:spLocks noChangeArrowheads="1"/>
              </p:cNvSpPr>
              <p:nvPr/>
            </p:nvSpPr>
            <p:spPr bwMode="auto">
              <a:xfrm>
                <a:off x="1152" y="1008"/>
                <a:ext cx="3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latin typeface="Comic Sans MS" pitchFamily="66" charset="0"/>
                  </a:rPr>
                  <a:t>0/0</a:t>
                </a:r>
              </a:p>
            </p:txBody>
          </p:sp>
        </p:grpSp>
      </p:grpSp>
      <p:graphicFrame>
        <p:nvGraphicFramePr>
          <p:cNvPr id="485402" name="Object 26"/>
          <p:cNvGraphicFramePr>
            <a:graphicFrameLocks noChangeAspect="1"/>
          </p:cNvGraphicFramePr>
          <p:nvPr/>
        </p:nvGraphicFramePr>
        <p:xfrm>
          <a:off x="762000" y="4856163"/>
          <a:ext cx="7945438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3" imgW="7972560" imgH="1812960" progId="Word.Document.8">
                  <p:embed/>
                </p:oleObj>
              </mc:Choice>
              <mc:Fallback>
                <p:oleObj name="Document" r:id="rId3" imgW="7972560" imgH="1812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56163"/>
                        <a:ext cx="7945438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71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61A3C4E5-AAF1-4556-BE33-27C1D74C165C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Overlapping occurrences of the pattern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What happens if we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re in state D (the last three inputs were 100), and the current input is 1?</a:t>
            </a:r>
          </a:p>
          <a:p>
            <a:pPr lvl="1"/>
            <a:r>
              <a:rPr lang="en-US" altLang="ko-KR" sz="1800">
                <a:ea typeface="굴림" charset="-127"/>
              </a:rPr>
              <a:t>The output should be a 1, because we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ve found the desired pattern.</a:t>
            </a:r>
          </a:p>
          <a:p>
            <a:pPr lvl="1"/>
            <a:r>
              <a:rPr lang="en-US" altLang="ko-KR" sz="1800">
                <a:ea typeface="굴림" charset="-127"/>
              </a:rPr>
              <a:t>But this last 1 could also be the start of another occurrence of the pattern! For example, 100</a:t>
            </a:r>
            <a:r>
              <a:rPr lang="en-US" altLang="ko-KR" sz="1800">
                <a:solidFill>
                  <a:srgbClr val="3333FF"/>
                </a:solidFill>
                <a:ea typeface="굴림" charset="-127"/>
              </a:rPr>
              <a:t>1</a:t>
            </a:r>
            <a:r>
              <a:rPr lang="en-US" altLang="ko-KR" sz="1800">
                <a:ea typeface="굴림" charset="-127"/>
              </a:rPr>
              <a:t>001 contains </a:t>
            </a:r>
            <a:r>
              <a:rPr lang="en-US" altLang="ko-KR" sz="1800" i="1">
                <a:ea typeface="굴림" charset="-127"/>
              </a:rPr>
              <a:t>two</a:t>
            </a:r>
            <a:r>
              <a:rPr lang="en-US" altLang="ko-KR" sz="1800">
                <a:ea typeface="굴림" charset="-127"/>
              </a:rPr>
              <a:t> occurrences of 1001.</a:t>
            </a:r>
          </a:p>
          <a:p>
            <a:pPr lvl="1"/>
            <a:r>
              <a:rPr lang="en-US" altLang="ko-KR" sz="1800">
                <a:ea typeface="굴림" charset="-127"/>
              </a:rPr>
              <a:t>To detect overlapping occurrences of the pattern, the next state should be</a:t>
            </a:r>
            <a:r>
              <a:rPr lang="en-US" altLang="ko-KR" sz="1800" i="1">
                <a:ea typeface="굴림" charset="-127"/>
              </a:rPr>
              <a:t> </a:t>
            </a:r>
            <a:r>
              <a:rPr lang="en-US" altLang="ko-KR" sz="1800">
                <a:ea typeface="굴림" charset="-127"/>
              </a:rPr>
              <a:t>B.</a:t>
            </a:r>
          </a:p>
        </p:txBody>
      </p:sp>
      <p:grpSp>
        <p:nvGrpSpPr>
          <p:cNvPr id="486404" name="Group 4"/>
          <p:cNvGrpSpPr>
            <a:grpSpLocks/>
          </p:cNvGrpSpPr>
          <p:nvPr/>
        </p:nvGrpSpPr>
        <p:grpSpPr bwMode="auto">
          <a:xfrm>
            <a:off x="1390650" y="3586163"/>
            <a:ext cx="6134100" cy="1066800"/>
            <a:chOff x="816" y="2016"/>
            <a:chExt cx="3864" cy="672"/>
          </a:xfrm>
        </p:grpSpPr>
        <p:grpSp>
          <p:nvGrpSpPr>
            <p:cNvPr id="486405" name="Group 5"/>
            <p:cNvGrpSpPr>
              <a:grpSpLocks/>
            </p:cNvGrpSpPr>
            <p:nvPr/>
          </p:nvGrpSpPr>
          <p:grpSpPr bwMode="auto">
            <a:xfrm>
              <a:off x="816" y="2016"/>
              <a:ext cx="3792" cy="392"/>
              <a:chOff x="624" y="1008"/>
              <a:chExt cx="3792" cy="392"/>
            </a:xfrm>
          </p:grpSpPr>
          <p:grpSp>
            <p:nvGrpSpPr>
              <p:cNvPr id="486406" name="Group 6"/>
              <p:cNvGrpSpPr>
                <a:grpSpLocks/>
              </p:cNvGrpSpPr>
              <p:nvPr/>
            </p:nvGrpSpPr>
            <p:grpSpPr bwMode="auto">
              <a:xfrm>
                <a:off x="624" y="1056"/>
                <a:ext cx="336" cy="336"/>
                <a:chOff x="576" y="1056"/>
                <a:chExt cx="336" cy="336"/>
              </a:xfrm>
            </p:grpSpPr>
            <p:sp>
              <p:nvSpPr>
                <p:cNvPr id="48640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629" y="1113"/>
                  <a:ext cx="22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800">
                      <a:latin typeface="Comic Sans MS" pitchFamily="66" charset="0"/>
                    </a:rPr>
                    <a:t>A</a:t>
                  </a:r>
                </a:p>
              </p:txBody>
            </p:sp>
            <p:sp>
              <p:nvSpPr>
                <p:cNvPr id="486408" name="Oval 8"/>
                <p:cNvSpPr>
                  <a:spLocks noChangeArrowheads="1"/>
                </p:cNvSpPr>
                <p:nvPr/>
              </p:nvSpPr>
              <p:spPr bwMode="auto">
                <a:xfrm>
                  <a:off x="576" y="1056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86409" name="Group 9"/>
              <p:cNvGrpSpPr>
                <a:grpSpLocks/>
              </p:cNvGrpSpPr>
              <p:nvPr/>
            </p:nvGrpSpPr>
            <p:grpSpPr bwMode="auto">
              <a:xfrm>
                <a:off x="1776" y="1056"/>
                <a:ext cx="336" cy="344"/>
                <a:chOff x="1728" y="1056"/>
                <a:chExt cx="336" cy="344"/>
              </a:xfrm>
            </p:grpSpPr>
            <p:sp>
              <p:nvSpPr>
                <p:cNvPr id="48641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789" y="1115"/>
                  <a:ext cx="20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800">
                      <a:latin typeface="Comic Sans MS" pitchFamily="66" charset="0"/>
                    </a:rPr>
                    <a:t>B</a:t>
                  </a:r>
                </a:p>
              </p:txBody>
            </p:sp>
            <p:sp>
              <p:nvSpPr>
                <p:cNvPr id="486411" name="Oval 11"/>
                <p:cNvSpPr>
                  <a:spLocks noChangeArrowheads="1"/>
                </p:cNvSpPr>
                <p:nvPr/>
              </p:nvSpPr>
              <p:spPr bwMode="auto">
                <a:xfrm>
                  <a:off x="1728" y="1056"/>
                  <a:ext cx="336" cy="34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86412" name="Group 12"/>
              <p:cNvGrpSpPr>
                <a:grpSpLocks/>
              </p:cNvGrpSpPr>
              <p:nvPr/>
            </p:nvGrpSpPr>
            <p:grpSpPr bwMode="auto">
              <a:xfrm>
                <a:off x="2928" y="1056"/>
                <a:ext cx="336" cy="336"/>
                <a:chOff x="2880" y="1056"/>
                <a:chExt cx="336" cy="336"/>
              </a:xfrm>
            </p:grpSpPr>
            <p:sp>
              <p:nvSpPr>
                <p:cNvPr id="48641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940" y="1113"/>
                  <a:ext cx="20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800">
                      <a:latin typeface="Comic Sans MS" pitchFamily="66" charset="0"/>
                    </a:rPr>
                    <a:t>C</a:t>
                  </a:r>
                </a:p>
              </p:txBody>
            </p:sp>
            <p:sp>
              <p:nvSpPr>
                <p:cNvPr id="486414" name="Oval 14"/>
                <p:cNvSpPr>
                  <a:spLocks noChangeArrowheads="1"/>
                </p:cNvSpPr>
                <p:nvPr/>
              </p:nvSpPr>
              <p:spPr bwMode="auto">
                <a:xfrm>
                  <a:off x="2880" y="1056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86415" name="Group 15"/>
              <p:cNvGrpSpPr>
                <a:grpSpLocks/>
              </p:cNvGrpSpPr>
              <p:nvPr/>
            </p:nvGrpSpPr>
            <p:grpSpPr bwMode="auto">
              <a:xfrm>
                <a:off x="4080" y="1056"/>
                <a:ext cx="336" cy="336"/>
                <a:chOff x="4224" y="1056"/>
                <a:chExt cx="336" cy="336"/>
              </a:xfrm>
            </p:grpSpPr>
            <p:sp>
              <p:nvSpPr>
                <p:cNvPr id="48641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285" y="1113"/>
                  <a:ext cx="22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800">
                      <a:latin typeface="Comic Sans MS" pitchFamily="66" charset="0"/>
                    </a:rPr>
                    <a:t>D</a:t>
                  </a:r>
                </a:p>
              </p:txBody>
            </p:sp>
            <p:sp>
              <p:nvSpPr>
                <p:cNvPr id="486417" name="Oval 17"/>
                <p:cNvSpPr>
                  <a:spLocks noChangeArrowheads="1"/>
                </p:cNvSpPr>
                <p:nvPr/>
              </p:nvSpPr>
              <p:spPr bwMode="auto">
                <a:xfrm>
                  <a:off x="4224" y="1056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86418" name="Group 18"/>
              <p:cNvGrpSpPr>
                <a:grpSpLocks/>
              </p:cNvGrpSpPr>
              <p:nvPr/>
            </p:nvGrpSpPr>
            <p:grpSpPr bwMode="auto">
              <a:xfrm>
                <a:off x="960" y="1008"/>
                <a:ext cx="816" cy="231"/>
                <a:chOff x="960" y="1008"/>
                <a:chExt cx="816" cy="231"/>
              </a:xfrm>
            </p:grpSpPr>
            <p:sp>
              <p:nvSpPr>
                <p:cNvPr id="486419" name="Line 19"/>
                <p:cNvSpPr>
                  <a:spLocks noChangeShapeType="1"/>
                </p:cNvSpPr>
                <p:nvPr/>
              </p:nvSpPr>
              <p:spPr bwMode="auto">
                <a:xfrm>
                  <a:off x="960" y="1225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642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152" y="1008"/>
                  <a:ext cx="34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800">
                      <a:latin typeface="Comic Sans MS" pitchFamily="66" charset="0"/>
                    </a:rPr>
                    <a:t>1/0</a:t>
                  </a:r>
                </a:p>
              </p:txBody>
            </p:sp>
          </p:grpSp>
          <p:grpSp>
            <p:nvGrpSpPr>
              <p:cNvPr id="486421" name="Group 21"/>
              <p:cNvGrpSpPr>
                <a:grpSpLocks/>
              </p:cNvGrpSpPr>
              <p:nvPr/>
            </p:nvGrpSpPr>
            <p:grpSpPr bwMode="auto">
              <a:xfrm>
                <a:off x="2112" y="1008"/>
                <a:ext cx="816" cy="231"/>
                <a:chOff x="960" y="1008"/>
                <a:chExt cx="816" cy="231"/>
              </a:xfrm>
            </p:grpSpPr>
            <p:sp>
              <p:nvSpPr>
                <p:cNvPr id="486422" name="Line 22"/>
                <p:cNvSpPr>
                  <a:spLocks noChangeShapeType="1"/>
                </p:cNvSpPr>
                <p:nvPr/>
              </p:nvSpPr>
              <p:spPr bwMode="auto">
                <a:xfrm>
                  <a:off x="960" y="1225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642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152" y="1008"/>
                  <a:ext cx="36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800">
                      <a:latin typeface="Comic Sans MS" pitchFamily="66" charset="0"/>
                    </a:rPr>
                    <a:t>0/0</a:t>
                  </a:r>
                </a:p>
              </p:txBody>
            </p:sp>
          </p:grpSp>
          <p:grpSp>
            <p:nvGrpSpPr>
              <p:cNvPr id="486424" name="Group 24"/>
              <p:cNvGrpSpPr>
                <a:grpSpLocks/>
              </p:cNvGrpSpPr>
              <p:nvPr/>
            </p:nvGrpSpPr>
            <p:grpSpPr bwMode="auto">
              <a:xfrm>
                <a:off x="3264" y="1008"/>
                <a:ext cx="816" cy="231"/>
                <a:chOff x="960" y="1008"/>
                <a:chExt cx="816" cy="231"/>
              </a:xfrm>
            </p:grpSpPr>
            <p:sp>
              <p:nvSpPr>
                <p:cNvPr id="486425" name="Line 25"/>
                <p:cNvSpPr>
                  <a:spLocks noChangeShapeType="1"/>
                </p:cNvSpPr>
                <p:nvPr/>
              </p:nvSpPr>
              <p:spPr bwMode="auto">
                <a:xfrm>
                  <a:off x="960" y="1225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642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152" y="1008"/>
                  <a:ext cx="36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800">
                      <a:latin typeface="Comic Sans MS" pitchFamily="66" charset="0"/>
                    </a:rPr>
                    <a:t>0/0</a:t>
                  </a:r>
                </a:p>
              </p:txBody>
            </p:sp>
          </p:grpSp>
        </p:grpSp>
        <p:grpSp>
          <p:nvGrpSpPr>
            <p:cNvPr id="486427" name="Group 27"/>
            <p:cNvGrpSpPr>
              <a:grpSpLocks/>
            </p:cNvGrpSpPr>
            <p:nvPr/>
          </p:nvGrpSpPr>
          <p:grpSpPr bwMode="auto">
            <a:xfrm>
              <a:off x="1944" y="2400"/>
              <a:ext cx="2736" cy="288"/>
              <a:chOff x="1944" y="2400"/>
              <a:chExt cx="2736" cy="288"/>
            </a:xfrm>
          </p:grpSpPr>
          <p:sp>
            <p:nvSpPr>
              <p:cNvPr id="486428" name="Freeform 28"/>
              <p:cNvSpPr>
                <a:spLocks/>
              </p:cNvSpPr>
              <p:nvPr/>
            </p:nvSpPr>
            <p:spPr bwMode="auto">
              <a:xfrm>
                <a:off x="1944" y="2400"/>
                <a:ext cx="2736" cy="288"/>
              </a:xfrm>
              <a:custGeom>
                <a:avLst/>
                <a:gdLst>
                  <a:gd name="T0" fmla="*/ 2520 w 2736"/>
                  <a:gd name="T1" fmla="*/ 0 h 224"/>
                  <a:gd name="T2" fmla="*/ 2376 w 2736"/>
                  <a:gd name="T3" fmla="*/ 192 h 224"/>
                  <a:gd name="T4" fmla="*/ 360 w 2736"/>
                  <a:gd name="T5" fmla="*/ 192 h 224"/>
                  <a:gd name="T6" fmla="*/ 216 w 2736"/>
                  <a:gd name="T7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36" h="224">
                    <a:moveTo>
                      <a:pt x="2520" y="0"/>
                    </a:moveTo>
                    <a:cubicBezTo>
                      <a:pt x="2628" y="80"/>
                      <a:pt x="2736" y="160"/>
                      <a:pt x="2376" y="192"/>
                    </a:cubicBezTo>
                    <a:cubicBezTo>
                      <a:pt x="2016" y="224"/>
                      <a:pt x="720" y="224"/>
                      <a:pt x="360" y="192"/>
                    </a:cubicBezTo>
                    <a:cubicBezTo>
                      <a:pt x="0" y="160"/>
                      <a:pt x="108" y="80"/>
                      <a:pt x="216" y="0"/>
                    </a:cubicBezTo>
                  </a:path>
                </a:pathLst>
              </a:custGeom>
              <a:noFill/>
              <a:ln w="38100" cap="flat" cmpd="sng">
                <a:solidFill>
                  <a:srgbClr val="3333FF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6429" name="Text Box 29"/>
              <p:cNvSpPr txBox="1">
                <a:spLocks noChangeArrowheads="1"/>
              </p:cNvSpPr>
              <p:nvPr/>
            </p:nvSpPr>
            <p:spPr bwMode="auto">
              <a:xfrm>
                <a:off x="3168" y="2448"/>
                <a:ext cx="3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solidFill>
                      <a:srgbClr val="3333FF"/>
                    </a:solidFill>
                    <a:latin typeface="Comic Sans MS" pitchFamily="66" charset="0"/>
                  </a:rPr>
                  <a:t>1/1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</p:grpSp>
      </p:grpSp>
      <p:graphicFrame>
        <p:nvGraphicFramePr>
          <p:cNvPr id="486430" name="Object 30"/>
          <p:cNvGraphicFramePr>
            <a:graphicFrameLocks noChangeAspect="1"/>
          </p:cNvGraphicFramePr>
          <p:nvPr/>
        </p:nvGraphicFramePr>
        <p:xfrm>
          <a:off x="762000" y="4856163"/>
          <a:ext cx="7945438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ocument" r:id="rId3" imgW="7972560" imgH="1812960" progId="Word.Document.8">
                  <p:embed/>
                </p:oleObj>
              </mc:Choice>
              <mc:Fallback>
                <p:oleObj name="Document" r:id="rId3" imgW="7972560" imgH="1812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56163"/>
                        <a:ext cx="7945438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663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E93837ED-6504-4C06-851F-E89F583613D9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Filling in the other arrows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>
                <a:ea typeface="굴림" charset="-127"/>
              </a:rPr>
              <a:t>Remember that we need </a:t>
            </a:r>
            <a:r>
              <a:rPr lang="en-US" altLang="ko-KR" sz="1800" i="1">
                <a:ea typeface="굴림" charset="-127"/>
              </a:rPr>
              <a:t>two</a:t>
            </a:r>
            <a:r>
              <a:rPr lang="en-US" altLang="ko-KR" sz="1800">
                <a:ea typeface="굴림" charset="-127"/>
              </a:rPr>
              <a:t> outgoing arrows for each node, to account for the possibilities of X=0 and X=1.</a:t>
            </a:r>
          </a:p>
          <a:p>
            <a:r>
              <a:rPr lang="en-US" altLang="ko-KR" sz="1800">
                <a:ea typeface="굴림" charset="-127"/>
              </a:rPr>
              <a:t>The remaining arrows we need are shown in blue. They also allow for the correct detection of overlapping occurrences of 1001.</a:t>
            </a:r>
          </a:p>
        </p:txBody>
      </p:sp>
      <p:grpSp>
        <p:nvGrpSpPr>
          <p:cNvPr id="487428" name="Group 4"/>
          <p:cNvGrpSpPr>
            <a:grpSpLocks/>
          </p:cNvGrpSpPr>
          <p:nvPr/>
        </p:nvGrpSpPr>
        <p:grpSpPr bwMode="auto">
          <a:xfrm>
            <a:off x="1295400" y="2452688"/>
            <a:ext cx="6286500" cy="2271712"/>
            <a:chOff x="816" y="1296"/>
            <a:chExt cx="3960" cy="1431"/>
          </a:xfrm>
        </p:grpSpPr>
        <p:grpSp>
          <p:nvGrpSpPr>
            <p:cNvPr id="487429" name="Group 5"/>
            <p:cNvGrpSpPr>
              <a:grpSpLocks/>
            </p:cNvGrpSpPr>
            <p:nvPr/>
          </p:nvGrpSpPr>
          <p:grpSpPr bwMode="auto">
            <a:xfrm>
              <a:off x="912" y="1872"/>
              <a:ext cx="3792" cy="392"/>
              <a:chOff x="624" y="1008"/>
              <a:chExt cx="3792" cy="392"/>
            </a:xfrm>
          </p:grpSpPr>
          <p:grpSp>
            <p:nvGrpSpPr>
              <p:cNvPr id="487430" name="Group 6"/>
              <p:cNvGrpSpPr>
                <a:grpSpLocks/>
              </p:cNvGrpSpPr>
              <p:nvPr/>
            </p:nvGrpSpPr>
            <p:grpSpPr bwMode="auto">
              <a:xfrm>
                <a:off x="624" y="1056"/>
                <a:ext cx="336" cy="336"/>
                <a:chOff x="576" y="1056"/>
                <a:chExt cx="336" cy="336"/>
              </a:xfrm>
            </p:grpSpPr>
            <p:sp>
              <p:nvSpPr>
                <p:cNvPr id="48743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629" y="1113"/>
                  <a:ext cx="22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800">
                      <a:latin typeface="Comic Sans MS" pitchFamily="66" charset="0"/>
                    </a:rPr>
                    <a:t>A</a:t>
                  </a:r>
                </a:p>
              </p:txBody>
            </p:sp>
            <p:sp>
              <p:nvSpPr>
                <p:cNvPr id="487432" name="Oval 8"/>
                <p:cNvSpPr>
                  <a:spLocks noChangeArrowheads="1"/>
                </p:cNvSpPr>
                <p:nvPr/>
              </p:nvSpPr>
              <p:spPr bwMode="auto">
                <a:xfrm>
                  <a:off x="576" y="1056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87433" name="Group 9"/>
              <p:cNvGrpSpPr>
                <a:grpSpLocks/>
              </p:cNvGrpSpPr>
              <p:nvPr/>
            </p:nvGrpSpPr>
            <p:grpSpPr bwMode="auto">
              <a:xfrm>
                <a:off x="1776" y="1056"/>
                <a:ext cx="336" cy="344"/>
                <a:chOff x="1728" y="1056"/>
                <a:chExt cx="336" cy="344"/>
              </a:xfrm>
            </p:grpSpPr>
            <p:sp>
              <p:nvSpPr>
                <p:cNvPr id="48743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789" y="1115"/>
                  <a:ext cx="20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800">
                      <a:latin typeface="Comic Sans MS" pitchFamily="66" charset="0"/>
                    </a:rPr>
                    <a:t>B</a:t>
                  </a:r>
                </a:p>
              </p:txBody>
            </p:sp>
            <p:sp>
              <p:nvSpPr>
                <p:cNvPr id="487435" name="Oval 11"/>
                <p:cNvSpPr>
                  <a:spLocks noChangeArrowheads="1"/>
                </p:cNvSpPr>
                <p:nvPr/>
              </p:nvSpPr>
              <p:spPr bwMode="auto">
                <a:xfrm>
                  <a:off x="1728" y="1056"/>
                  <a:ext cx="336" cy="34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87436" name="Group 12"/>
              <p:cNvGrpSpPr>
                <a:grpSpLocks/>
              </p:cNvGrpSpPr>
              <p:nvPr/>
            </p:nvGrpSpPr>
            <p:grpSpPr bwMode="auto">
              <a:xfrm>
                <a:off x="2928" y="1056"/>
                <a:ext cx="336" cy="336"/>
                <a:chOff x="2880" y="1056"/>
                <a:chExt cx="336" cy="336"/>
              </a:xfrm>
            </p:grpSpPr>
            <p:sp>
              <p:nvSpPr>
                <p:cNvPr id="48743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940" y="1113"/>
                  <a:ext cx="20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800">
                      <a:latin typeface="Comic Sans MS" pitchFamily="66" charset="0"/>
                    </a:rPr>
                    <a:t>C</a:t>
                  </a:r>
                </a:p>
              </p:txBody>
            </p:sp>
            <p:sp>
              <p:nvSpPr>
                <p:cNvPr id="487438" name="Oval 14"/>
                <p:cNvSpPr>
                  <a:spLocks noChangeArrowheads="1"/>
                </p:cNvSpPr>
                <p:nvPr/>
              </p:nvSpPr>
              <p:spPr bwMode="auto">
                <a:xfrm>
                  <a:off x="2880" y="1056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87439" name="Group 15"/>
              <p:cNvGrpSpPr>
                <a:grpSpLocks/>
              </p:cNvGrpSpPr>
              <p:nvPr/>
            </p:nvGrpSpPr>
            <p:grpSpPr bwMode="auto">
              <a:xfrm>
                <a:off x="4080" y="1056"/>
                <a:ext cx="336" cy="336"/>
                <a:chOff x="4224" y="1056"/>
                <a:chExt cx="336" cy="336"/>
              </a:xfrm>
            </p:grpSpPr>
            <p:sp>
              <p:nvSpPr>
                <p:cNvPr id="48744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285" y="1113"/>
                  <a:ext cx="22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800">
                      <a:latin typeface="Comic Sans MS" pitchFamily="66" charset="0"/>
                    </a:rPr>
                    <a:t>D</a:t>
                  </a:r>
                </a:p>
              </p:txBody>
            </p:sp>
            <p:sp>
              <p:nvSpPr>
                <p:cNvPr id="487441" name="Oval 17"/>
                <p:cNvSpPr>
                  <a:spLocks noChangeArrowheads="1"/>
                </p:cNvSpPr>
                <p:nvPr/>
              </p:nvSpPr>
              <p:spPr bwMode="auto">
                <a:xfrm>
                  <a:off x="4224" y="1056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87442" name="Group 18"/>
              <p:cNvGrpSpPr>
                <a:grpSpLocks/>
              </p:cNvGrpSpPr>
              <p:nvPr/>
            </p:nvGrpSpPr>
            <p:grpSpPr bwMode="auto">
              <a:xfrm>
                <a:off x="960" y="1008"/>
                <a:ext cx="816" cy="231"/>
                <a:chOff x="960" y="1008"/>
                <a:chExt cx="816" cy="231"/>
              </a:xfrm>
            </p:grpSpPr>
            <p:sp>
              <p:nvSpPr>
                <p:cNvPr id="487443" name="Line 19"/>
                <p:cNvSpPr>
                  <a:spLocks noChangeShapeType="1"/>
                </p:cNvSpPr>
                <p:nvPr/>
              </p:nvSpPr>
              <p:spPr bwMode="auto">
                <a:xfrm>
                  <a:off x="960" y="1225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744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152" y="1008"/>
                  <a:ext cx="34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800">
                      <a:latin typeface="Comic Sans MS" pitchFamily="66" charset="0"/>
                    </a:rPr>
                    <a:t>1/0</a:t>
                  </a:r>
                </a:p>
              </p:txBody>
            </p:sp>
          </p:grpSp>
          <p:grpSp>
            <p:nvGrpSpPr>
              <p:cNvPr id="487445" name="Group 21"/>
              <p:cNvGrpSpPr>
                <a:grpSpLocks/>
              </p:cNvGrpSpPr>
              <p:nvPr/>
            </p:nvGrpSpPr>
            <p:grpSpPr bwMode="auto">
              <a:xfrm>
                <a:off x="2112" y="1008"/>
                <a:ext cx="816" cy="231"/>
                <a:chOff x="960" y="1008"/>
                <a:chExt cx="816" cy="231"/>
              </a:xfrm>
            </p:grpSpPr>
            <p:sp>
              <p:nvSpPr>
                <p:cNvPr id="487446" name="Line 22"/>
                <p:cNvSpPr>
                  <a:spLocks noChangeShapeType="1"/>
                </p:cNvSpPr>
                <p:nvPr/>
              </p:nvSpPr>
              <p:spPr bwMode="auto">
                <a:xfrm>
                  <a:off x="960" y="1225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744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152" y="1008"/>
                  <a:ext cx="36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800">
                      <a:latin typeface="Comic Sans MS" pitchFamily="66" charset="0"/>
                    </a:rPr>
                    <a:t>0/0</a:t>
                  </a:r>
                </a:p>
              </p:txBody>
            </p:sp>
          </p:grpSp>
          <p:grpSp>
            <p:nvGrpSpPr>
              <p:cNvPr id="487448" name="Group 24"/>
              <p:cNvGrpSpPr>
                <a:grpSpLocks/>
              </p:cNvGrpSpPr>
              <p:nvPr/>
            </p:nvGrpSpPr>
            <p:grpSpPr bwMode="auto">
              <a:xfrm>
                <a:off x="3264" y="1008"/>
                <a:ext cx="816" cy="231"/>
                <a:chOff x="960" y="1008"/>
                <a:chExt cx="816" cy="231"/>
              </a:xfrm>
            </p:grpSpPr>
            <p:sp>
              <p:nvSpPr>
                <p:cNvPr id="487449" name="Line 25"/>
                <p:cNvSpPr>
                  <a:spLocks noChangeShapeType="1"/>
                </p:cNvSpPr>
                <p:nvPr/>
              </p:nvSpPr>
              <p:spPr bwMode="auto">
                <a:xfrm>
                  <a:off x="960" y="1225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745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152" y="1008"/>
                  <a:ext cx="36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800">
                      <a:latin typeface="Comic Sans MS" pitchFamily="66" charset="0"/>
                    </a:rPr>
                    <a:t>0/0</a:t>
                  </a:r>
                </a:p>
              </p:txBody>
            </p:sp>
          </p:grpSp>
        </p:grpSp>
        <p:grpSp>
          <p:nvGrpSpPr>
            <p:cNvPr id="487451" name="Group 27"/>
            <p:cNvGrpSpPr>
              <a:grpSpLocks/>
            </p:cNvGrpSpPr>
            <p:nvPr/>
          </p:nvGrpSpPr>
          <p:grpSpPr bwMode="auto">
            <a:xfrm>
              <a:off x="1968" y="2256"/>
              <a:ext cx="2808" cy="432"/>
              <a:chOff x="1824" y="1824"/>
              <a:chExt cx="2808" cy="432"/>
            </a:xfrm>
          </p:grpSpPr>
          <p:sp>
            <p:nvSpPr>
              <p:cNvPr id="487452" name="Freeform 28"/>
              <p:cNvSpPr>
                <a:spLocks/>
              </p:cNvSpPr>
              <p:nvPr/>
            </p:nvSpPr>
            <p:spPr bwMode="auto">
              <a:xfrm>
                <a:off x="1824" y="1824"/>
                <a:ext cx="2808" cy="432"/>
              </a:xfrm>
              <a:custGeom>
                <a:avLst/>
                <a:gdLst>
                  <a:gd name="T0" fmla="*/ 2520 w 2736"/>
                  <a:gd name="T1" fmla="*/ 0 h 224"/>
                  <a:gd name="T2" fmla="*/ 2376 w 2736"/>
                  <a:gd name="T3" fmla="*/ 192 h 224"/>
                  <a:gd name="T4" fmla="*/ 360 w 2736"/>
                  <a:gd name="T5" fmla="*/ 192 h 224"/>
                  <a:gd name="T6" fmla="*/ 216 w 2736"/>
                  <a:gd name="T7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36" h="224">
                    <a:moveTo>
                      <a:pt x="2520" y="0"/>
                    </a:moveTo>
                    <a:cubicBezTo>
                      <a:pt x="2628" y="80"/>
                      <a:pt x="2736" y="160"/>
                      <a:pt x="2376" y="192"/>
                    </a:cubicBezTo>
                    <a:cubicBezTo>
                      <a:pt x="2016" y="224"/>
                      <a:pt x="720" y="224"/>
                      <a:pt x="360" y="192"/>
                    </a:cubicBezTo>
                    <a:cubicBezTo>
                      <a:pt x="0" y="160"/>
                      <a:pt x="108" y="80"/>
                      <a:pt x="216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7453" name="Text Box 29"/>
              <p:cNvSpPr txBox="1">
                <a:spLocks noChangeArrowheads="1"/>
              </p:cNvSpPr>
              <p:nvPr/>
            </p:nvSpPr>
            <p:spPr bwMode="auto">
              <a:xfrm>
                <a:off x="3120" y="2016"/>
                <a:ext cx="3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latin typeface="Comic Sans MS" pitchFamily="66" charset="0"/>
                  </a:rPr>
                  <a:t>1/1</a:t>
                </a:r>
              </a:p>
            </p:txBody>
          </p:sp>
        </p:grpSp>
        <p:grpSp>
          <p:nvGrpSpPr>
            <p:cNvPr id="487454" name="Group 30"/>
            <p:cNvGrpSpPr>
              <a:grpSpLocks/>
            </p:cNvGrpSpPr>
            <p:nvPr/>
          </p:nvGrpSpPr>
          <p:grpSpPr bwMode="auto">
            <a:xfrm>
              <a:off x="984" y="1296"/>
              <a:ext cx="3608" cy="624"/>
              <a:chOff x="984" y="1296"/>
              <a:chExt cx="3608" cy="624"/>
            </a:xfrm>
          </p:grpSpPr>
          <p:sp>
            <p:nvSpPr>
              <p:cNvPr id="487455" name="Freeform 31"/>
              <p:cNvSpPr>
                <a:spLocks/>
              </p:cNvSpPr>
              <p:nvPr/>
            </p:nvSpPr>
            <p:spPr bwMode="auto">
              <a:xfrm>
                <a:off x="984" y="1472"/>
                <a:ext cx="3608" cy="448"/>
              </a:xfrm>
              <a:custGeom>
                <a:avLst/>
                <a:gdLst>
                  <a:gd name="T0" fmla="*/ 3576 w 3608"/>
                  <a:gd name="T1" fmla="*/ 280 h 280"/>
                  <a:gd name="T2" fmla="*/ 3096 w 3608"/>
                  <a:gd name="T3" fmla="*/ 40 h 280"/>
                  <a:gd name="T4" fmla="*/ 504 w 3608"/>
                  <a:gd name="T5" fmla="*/ 40 h 280"/>
                  <a:gd name="T6" fmla="*/ 72 w 3608"/>
                  <a:gd name="T7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08" h="280">
                    <a:moveTo>
                      <a:pt x="3576" y="280"/>
                    </a:moveTo>
                    <a:cubicBezTo>
                      <a:pt x="3592" y="180"/>
                      <a:pt x="3608" y="80"/>
                      <a:pt x="3096" y="40"/>
                    </a:cubicBezTo>
                    <a:cubicBezTo>
                      <a:pt x="2584" y="0"/>
                      <a:pt x="1008" y="0"/>
                      <a:pt x="504" y="40"/>
                    </a:cubicBezTo>
                    <a:cubicBezTo>
                      <a:pt x="0" y="80"/>
                      <a:pt x="36" y="180"/>
                      <a:pt x="72" y="280"/>
                    </a:cubicBezTo>
                  </a:path>
                </a:pathLst>
              </a:custGeom>
              <a:noFill/>
              <a:ln w="38100" cap="flat" cmpd="sng">
                <a:solidFill>
                  <a:srgbClr val="3333FF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7456" name="Text Box 32"/>
              <p:cNvSpPr txBox="1">
                <a:spLocks noChangeArrowheads="1"/>
              </p:cNvSpPr>
              <p:nvPr/>
            </p:nvSpPr>
            <p:spPr bwMode="auto">
              <a:xfrm>
                <a:off x="2640" y="1296"/>
                <a:ext cx="3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solidFill>
                      <a:srgbClr val="3333FF"/>
                    </a:solidFill>
                    <a:latin typeface="Comic Sans MS" pitchFamily="66" charset="0"/>
                  </a:rPr>
                  <a:t>0/0</a:t>
                </a:r>
              </a:p>
            </p:txBody>
          </p:sp>
        </p:grpSp>
        <p:grpSp>
          <p:nvGrpSpPr>
            <p:cNvPr id="487457" name="Group 33"/>
            <p:cNvGrpSpPr>
              <a:grpSpLocks/>
            </p:cNvGrpSpPr>
            <p:nvPr/>
          </p:nvGrpSpPr>
          <p:grpSpPr bwMode="auto">
            <a:xfrm>
              <a:off x="816" y="2208"/>
              <a:ext cx="544" cy="519"/>
              <a:chOff x="816" y="2208"/>
              <a:chExt cx="544" cy="519"/>
            </a:xfrm>
          </p:grpSpPr>
          <p:sp>
            <p:nvSpPr>
              <p:cNvPr id="487458" name="Freeform 34"/>
              <p:cNvSpPr>
                <a:spLocks/>
              </p:cNvSpPr>
              <p:nvPr/>
            </p:nvSpPr>
            <p:spPr bwMode="auto">
              <a:xfrm flipV="1">
                <a:off x="816" y="2208"/>
                <a:ext cx="544" cy="280"/>
              </a:xfrm>
              <a:custGeom>
                <a:avLst/>
                <a:gdLst>
                  <a:gd name="T0" fmla="*/ 392 w 544"/>
                  <a:gd name="T1" fmla="*/ 280 h 280"/>
                  <a:gd name="T2" fmla="*/ 488 w 544"/>
                  <a:gd name="T3" fmla="*/ 40 h 280"/>
                  <a:gd name="T4" fmla="*/ 56 w 544"/>
                  <a:gd name="T5" fmla="*/ 40 h 280"/>
                  <a:gd name="T6" fmla="*/ 152 w 544"/>
                  <a:gd name="T7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4" h="280">
                    <a:moveTo>
                      <a:pt x="392" y="280"/>
                    </a:moveTo>
                    <a:cubicBezTo>
                      <a:pt x="468" y="180"/>
                      <a:pt x="544" y="80"/>
                      <a:pt x="488" y="40"/>
                    </a:cubicBezTo>
                    <a:cubicBezTo>
                      <a:pt x="432" y="0"/>
                      <a:pt x="112" y="0"/>
                      <a:pt x="56" y="40"/>
                    </a:cubicBezTo>
                    <a:cubicBezTo>
                      <a:pt x="0" y="80"/>
                      <a:pt x="136" y="240"/>
                      <a:pt x="152" y="280"/>
                    </a:cubicBezTo>
                  </a:path>
                </a:pathLst>
              </a:custGeom>
              <a:noFill/>
              <a:ln w="38100" cap="flat" cmpd="sng">
                <a:solidFill>
                  <a:srgbClr val="3333FF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7459" name="Text Box 35"/>
              <p:cNvSpPr txBox="1">
                <a:spLocks noChangeArrowheads="1"/>
              </p:cNvSpPr>
              <p:nvPr/>
            </p:nvSpPr>
            <p:spPr bwMode="auto">
              <a:xfrm>
                <a:off x="912" y="2496"/>
                <a:ext cx="3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solidFill>
                      <a:srgbClr val="3333FF"/>
                    </a:solidFill>
                    <a:latin typeface="Comic Sans MS" pitchFamily="66" charset="0"/>
                  </a:rPr>
                  <a:t>0/0</a:t>
                </a:r>
              </a:p>
            </p:txBody>
          </p:sp>
        </p:grpSp>
        <p:grpSp>
          <p:nvGrpSpPr>
            <p:cNvPr id="487460" name="Group 36"/>
            <p:cNvGrpSpPr>
              <a:grpSpLocks/>
            </p:cNvGrpSpPr>
            <p:nvPr/>
          </p:nvGrpSpPr>
          <p:grpSpPr bwMode="auto">
            <a:xfrm>
              <a:off x="1968" y="1501"/>
              <a:ext cx="544" cy="472"/>
              <a:chOff x="1968" y="1536"/>
              <a:chExt cx="544" cy="472"/>
            </a:xfrm>
          </p:grpSpPr>
          <p:sp>
            <p:nvSpPr>
              <p:cNvPr id="487461" name="Freeform 37"/>
              <p:cNvSpPr>
                <a:spLocks/>
              </p:cNvSpPr>
              <p:nvPr/>
            </p:nvSpPr>
            <p:spPr bwMode="auto">
              <a:xfrm>
                <a:off x="1968" y="1728"/>
                <a:ext cx="544" cy="280"/>
              </a:xfrm>
              <a:custGeom>
                <a:avLst/>
                <a:gdLst>
                  <a:gd name="T0" fmla="*/ 392 w 544"/>
                  <a:gd name="T1" fmla="*/ 280 h 280"/>
                  <a:gd name="T2" fmla="*/ 488 w 544"/>
                  <a:gd name="T3" fmla="*/ 40 h 280"/>
                  <a:gd name="T4" fmla="*/ 56 w 544"/>
                  <a:gd name="T5" fmla="*/ 40 h 280"/>
                  <a:gd name="T6" fmla="*/ 152 w 544"/>
                  <a:gd name="T7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4" h="280">
                    <a:moveTo>
                      <a:pt x="392" y="280"/>
                    </a:moveTo>
                    <a:cubicBezTo>
                      <a:pt x="468" y="180"/>
                      <a:pt x="544" y="80"/>
                      <a:pt x="488" y="40"/>
                    </a:cubicBezTo>
                    <a:cubicBezTo>
                      <a:pt x="432" y="0"/>
                      <a:pt x="112" y="0"/>
                      <a:pt x="56" y="40"/>
                    </a:cubicBezTo>
                    <a:cubicBezTo>
                      <a:pt x="0" y="80"/>
                      <a:pt x="136" y="240"/>
                      <a:pt x="152" y="280"/>
                    </a:cubicBezTo>
                  </a:path>
                </a:pathLst>
              </a:custGeom>
              <a:noFill/>
              <a:ln w="38100" cap="flat" cmpd="sng">
                <a:solidFill>
                  <a:srgbClr val="3333FF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7462" name="Text Box 38"/>
              <p:cNvSpPr txBox="1">
                <a:spLocks noChangeArrowheads="1"/>
              </p:cNvSpPr>
              <p:nvPr/>
            </p:nvSpPr>
            <p:spPr bwMode="auto">
              <a:xfrm>
                <a:off x="2064" y="1536"/>
                <a:ext cx="34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solidFill>
                      <a:srgbClr val="3333FF"/>
                    </a:solidFill>
                    <a:latin typeface="Comic Sans MS" pitchFamily="66" charset="0"/>
                  </a:rPr>
                  <a:t>1/0</a:t>
                </a:r>
              </a:p>
            </p:txBody>
          </p:sp>
        </p:grpSp>
        <p:grpSp>
          <p:nvGrpSpPr>
            <p:cNvPr id="487463" name="Group 39"/>
            <p:cNvGrpSpPr>
              <a:grpSpLocks/>
            </p:cNvGrpSpPr>
            <p:nvPr/>
          </p:nvGrpSpPr>
          <p:grpSpPr bwMode="auto">
            <a:xfrm>
              <a:off x="2208" y="2208"/>
              <a:ext cx="1224" cy="231"/>
              <a:chOff x="2208" y="2208"/>
              <a:chExt cx="1224" cy="231"/>
            </a:xfrm>
          </p:grpSpPr>
          <p:sp>
            <p:nvSpPr>
              <p:cNvPr id="487464" name="Freeform 40"/>
              <p:cNvSpPr>
                <a:spLocks/>
              </p:cNvSpPr>
              <p:nvPr/>
            </p:nvSpPr>
            <p:spPr bwMode="auto">
              <a:xfrm>
                <a:off x="2208" y="2256"/>
                <a:ext cx="1224" cy="168"/>
              </a:xfrm>
              <a:custGeom>
                <a:avLst/>
                <a:gdLst>
                  <a:gd name="T0" fmla="*/ 1200 w 1224"/>
                  <a:gd name="T1" fmla="*/ 0 h 168"/>
                  <a:gd name="T2" fmla="*/ 1056 w 1224"/>
                  <a:gd name="T3" fmla="*/ 144 h 168"/>
                  <a:gd name="T4" fmla="*/ 192 w 1224"/>
                  <a:gd name="T5" fmla="*/ 144 h 168"/>
                  <a:gd name="T6" fmla="*/ 0 w 1224"/>
                  <a:gd name="T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24" h="168">
                    <a:moveTo>
                      <a:pt x="1200" y="0"/>
                    </a:moveTo>
                    <a:cubicBezTo>
                      <a:pt x="1212" y="60"/>
                      <a:pt x="1224" y="120"/>
                      <a:pt x="1056" y="144"/>
                    </a:cubicBezTo>
                    <a:cubicBezTo>
                      <a:pt x="888" y="168"/>
                      <a:pt x="368" y="168"/>
                      <a:pt x="192" y="144"/>
                    </a:cubicBezTo>
                    <a:cubicBezTo>
                      <a:pt x="16" y="120"/>
                      <a:pt x="32" y="24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rgbClr val="3333FF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7465" name="Text Box 41"/>
              <p:cNvSpPr txBox="1">
                <a:spLocks noChangeArrowheads="1"/>
              </p:cNvSpPr>
              <p:nvPr/>
            </p:nvSpPr>
            <p:spPr bwMode="auto">
              <a:xfrm>
                <a:off x="2592" y="2208"/>
                <a:ext cx="34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solidFill>
                      <a:srgbClr val="3333FF"/>
                    </a:solidFill>
                    <a:latin typeface="Comic Sans MS" pitchFamily="66" charset="0"/>
                  </a:rPr>
                  <a:t>1/0</a:t>
                </a:r>
              </a:p>
            </p:txBody>
          </p:sp>
        </p:grpSp>
      </p:grpSp>
      <p:graphicFrame>
        <p:nvGraphicFramePr>
          <p:cNvPr id="487466" name="Object 42"/>
          <p:cNvGraphicFramePr>
            <a:graphicFrameLocks noChangeAspect="1"/>
          </p:cNvGraphicFramePr>
          <p:nvPr/>
        </p:nvGraphicFramePr>
        <p:xfrm>
          <a:off x="762000" y="4856163"/>
          <a:ext cx="7945438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3" imgW="7972560" imgH="1812960" progId="Word.Document.8">
                  <p:embed/>
                </p:oleObj>
              </mc:Choice>
              <mc:Fallback>
                <p:oleObj name="Document" r:id="rId3" imgW="7972560" imgH="1812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56163"/>
                        <a:ext cx="7945438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35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509BBB93-84AE-4551-860C-4525F313AE2A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Finally, making the state table</a:t>
            </a:r>
          </a:p>
        </p:txBody>
      </p:sp>
      <p:grpSp>
        <p:nvGrpSpPr>
          <p:cNvPr id="488451" name="Group 3"/>
          <p:cNvGrpSpPr>
            <a:grpSpLocks/>
          </p:cNvGrpSpPr>
          <p:nvPr/>
        </p:nvGrpSpPr>
        <p:grpSpPr bwMode="auto">
          <a:xfrm>
            <a:off x="1447800" y="1114425"/>
            <a:ext cx="6286500" cy="2271713"/>
            <a:chOff x="912" y="528"/>
            <a:chExt cx="3960" cy="1431"/>
          </a:xfrm>
        </p:grpSpPr>
        <p:grpSp>
          <p:nvGrpSpPr>
            <p:cNvPr id="488452" name="Group 4"/>
            <p:cNvGrpSpPr>
              <a:grpSpLocks/>
            </p:cNvGrpSpPr>
            <p:nvPr/>
          </p:nvGrpSpPr>
          <p:grpSpPr bwMode="auto">
            <a:xfrm>
              <a:off x="1008" y="1104"/>
              <a:ext cx="3792" cy="392"/>
              <a:chOff x="1008" y="1104"/>
              <a:chExt cx="3792" cy="392"/>
            </a:xfrm>
          </p:grpSpPr>
          <p:grpSp>
            <p:nvGrpSpPr>
              <p:cNvPr id="488453" name="Group 5"/>
              <p:cNvGrpSpPr>
                <a:grpSpLocks/>
              </p:cNvGrpSpPr>
              <p:nvPr/>
            </p:nvGrpSpPr>
            <p:grpSpPr bwMode="auto">
              <a:xfrm>
                <a:off x="1008" y="1152"/>
                <a:ext cx="336" cy="336"/>
                <a:chOff x="576" y="1056"/>
                <a:chExt cx="336" cy="336"/>
              </a:xfrm>
            </p:grpSpPr>
            <p:sp>
              <p:nvSpPr>
                <p:cNvPr id="48845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629" y="1113"/>
                  <a:ext cx="22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800">
                      <a:latin typeface="Comic Sans MS" pitchFamily="66" charset="0"/>
                    </a:rPr>
                    <a:t>A</a:t>
                  </a:r>
                </a:p>
              </p:txBody>
            </p:sp>
            <p:sp>
              <p:nvSpPr>
                <p:cNvPr id="488455" name="Oval 7"/>
                <p:cNvSpPr>
                  <a:spLocks noChangeArrowheads="1"/>
                </p:cNvSpPr>
                <p:nvPr/>
              </p:nvSpPr>
              <p:spPr bwMode="auto">
                <a:xfrm>
                  <a:off x="576" y="1056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88456" name="Group 8"/>
              <p:cNvGrpSpPr>
                <a:grpSpLocks/>
              </p:cNvGrpSpPr>
              <p:nvPr/>
            </p:nvGrpSpPr>
            <p:grpSpPr bwMode="auto">
              <a:xfrm>
                <a:off x="2160" y="1152"/>
                <a:ext cx="336" cy="344"/>
                <a:chOff x="1728" y="1056"/>
                <a:chExt cx="336" cy="344"/>
              </a:xfrm>
            </p:grpSpPr>
            <p:sp>
              <p:nvSpPr>
                <p:cNvPr id="48845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789" y="1115"/>
                  <a:ext cx="20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800">
                      <a:latin typeface="Comic Sans MS" pitchFamily="66" charset="0"/>
                    </a:rPr>
                    <a:t>B</a:t>
                  </a:r>
                </a:p>
              </p:txBody>
            </p:sp>
            <p:sp>
              <p:nvSpPr>
                <p:cNvPr id="488458" name="Oval 10"/>
                <p:cNvSpPr>
                  <a:spLocks noChangeArrowheads="1"/>
                </p:cNvSpPr>
                <p:nvPr/>
              </p:nvSpPr>
              <p:spPr bwMode="auto">
                <a:xfrm>
                  <a:off x="1728" y="1056"/>
                  <a:ext cx="336" cy="34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88459" name="Group 11"/>
              <p:cNvGrpSpPr>
                <a:grpSpLocks/>
              </p:cNvGrpSpPr>
              <p:nvPr/>
            </p:nvGrpSpPr>
            <p:grpSpPr bwMode="auto">
              <a:xfrm>
                <a:off x="3312" y="1152"/>
                <a:ext cx="336" cy="336"/>
                <a:chOff x="2880" y="1056"/>
                <a:chExt cx="336" cy="336"/>
              </a:xfrm>
            </p:grpSpPr>
            <p:sp>
              <p:nvSpPr>
                <p:cNvPr id="48846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940" y="1113"/>
                  <a:ext cx="20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800">
                      <a:latin typeface="Comic Sans MS" pitchFamily="66" charset="0"/>
                    </a:rPr>
                    <a:t>C</a:t>
                  </a:r>
                </a:p>
              </p:txBody>
            </p:sp>
            <p:sp>
              <p:nvSpPr>
                <p:cNvPr id="488461" name="Oval 13"/>
                <p:cNvSpPr>
                  <a:spLocks noChangeArrowheads="1"/>
                </p:cNvSpPr>
                <p:nvPr/>
              </p:nvSpPr>
              <p:spPr bwMode="auto">
                <a:xfrm>
                  <a:off x="2880" y="1056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88462" name="Group 14"/>
              <p:cNvGrpSpPr>
                <a:grpSpLocks/>
              </p:cNvGrpSpPr>
              <p:nvPr/>
            </p:nvGrpSpPr>
            <p:grpSpPr bwMode="auto">
              <a:xfrm>
                <a:off x="4464" y="1152"/>
                <a:ext cx="336" cy="336"/>
                <a:chOff x="4224" y="1056"/>
                <a:chExt cx="336" cy="336"/>
              </a:xfrm>
            </p:grpSpPr>
            <p:sp>
              <p:nvSpPr>
                <p:cNvPr id="48846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285" y="1113"/>
                  <a:ext cx="22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800">
                      <a:latin typeface="Comic Sans MS" pitchFamily="66" charset="0"/>
                    </a:rPr>
                    <a:t>D</a:t>
                  </a:r>
                </a:p>
              </p:txBody>
            </p:sp>
            <p:sp>
              <p:nvSpPr>
                <p:cNvPr id="488464" name="Oval 16"/>
                <p:cNvSpPr>
                  <a:spLocks noChangeArrowheads="1"/>
                </p:cNvSpPr>
                <p:nvPr/>
              </p:nvSpPr>
              <p:spPr bwMode="auto">
                <a:xfrm>
                  <a:off x="4224" y="1056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88465" name="Group 17"/>
              <p:cNvGrpSpPr>
                <a:grpSpLocks/>
              </p:cNvGrpSpPr>
              <p:nvPr/>
            </p:nvGrpSpPr>
            <p:grpSpPr bwMode="auto">
              <a:xfrm>
                <a:off x="1344" y="1104"/>
                <a:ext cx="816" cy="231"/>
                <a:chOff x="1344" y="1104"/>
                <a:chExt cx="816" cy="231"/>
              </a:xfrm>
            </p:grpSpPr>
            <p:sp>
              <p:nvSpPr>
                <p:cNvPr id="488466" name="Line 18"/>
                <p:cNvSpPr>
                  <a:spLocks noChangeShapeType="1"/>
                </p:cNvSpPr>
                <p:nvPr/>
              </p:nvSpPr>
              <p:spPr bwMode="auto">
                <a:xfrm>
                  <a:off x="1344" y="1321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846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536" y="1104"/>
                  <a:ext cx="34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800">
                      <a:solidFill>
                        <a:srgbClr val="3333FF"/>
                      </a:solidFill>
                      <a:latin typeface="Comic Sans MS" pitchFamily="66" charset="0"/>
                    </a:rPr>
                    <a:t>1/0</a:t>
                  </a:r>
                </a:p>
              </p:txBody>
            </p:sp>
          </p:grpSp>
          <p:grpSp>
            <p:nvGrpSpPr>
              <p:cNvPr id="488468" name="Group 20"/>
              <p:cNvGrpSpPr>
                <a:grpSpLocks/>
              </p:cNvGrpSpPr>
              <p:nvPr/>
            </p:nvGrpSpPr>
            <p:grpSpPr bwMode="auto">
              <a:xfrm>
                <a:off x="2496" y="1104"/>
                <a:ext cx="816" cy="231"/>
                <a:chOff x="2496" y="1104"/>
                <a:chExt cx="816" cy="231"/>
              </a:xfrm>
            </p:grpSpPr>
            <p:sp>
              <p:nvSpPr>
                <p:cNvPr id="488469" name="Line 21"/>
                <p:cNvSpPr>
                  <a:spLocks noChangeShapeType="1"/>
                </p:cNvSpPr>
                <p:nvPr/>
              </p:nvSpPr>
              <p:spPr bwMode="auto">
                <a:xfrm>
                  <a:off x="2496" y="1321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rgbClr val="FF0033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847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688" y="1104"/>
                  <a:ext cx="36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800">
                      <a:solidFill>
                        <a:srgbClr val="FF0033"/>
                      </a:solidFill>
                      <a:latin typeface="Comic Sans MS" pitchFamily="66" charset="0"/>
                    </a:rPr>
                    <a:t>0/0</a:t>
                  </a:r>
                </a:p>
              </p:txBody>
            </p:sp>
          </p:grpSp>
          <p:grpSp>
            <p:nvGrpSpPr>
              <p:cNvPr id="488471" name="Group 23"/>
              <p:cNvGrpSpPr>
                <a:grpSpLocks/>
              </p:cNvGrpSpPr>
              <p:nvPr/>
            </p:nvGrpSpPr>
            <p:grpSpPr bwMode="auto">
              <a:xfrm>
                <a:off x="3648" y="1104"/>
                <a:ext cx="816" cy="231"/>
                <a:chOff x="3648" y="1104"/>
                <a:chExt cx="816" cy="231"/>
              </a:xfrm>
            </p:grpSpPr>
            <p:sp>
              <p:nvSpPr>
                <p:cNvPr id="488472" name="Line 24"/>
                <p:cNvSpPr>
                  <a:spLocks noChangeShapeType="1"/>
                </p:cNvSpPr>
                <p:nvPr/>
              </p:nvSpPr>
              <p:spPr bwMode="auto">
                <a:xfrm>
                  <a:off x="3648" y="1321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rgbClr val="336600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847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840" y="1104"/>
                  <a:ext cx="36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ko-KR" sz="1800">
                      <a:solidFill>
                        <a:srgbClr val="336600"/>
                      </a:solidFill>
                      <a:latin typeface="Comic Sans MS" pitchFamily="66" charset="0"/>
                    </a:rPr>
                    <a:t>0/0</a:t>
                  </a:r>
                </a:p>
              </p:txBody>
            </p:sp>
          </p:grpSp>
        </p:grpSp>
        <p:grpSp>
          <p:nvGrpSpPr>
            <p:cNvPr id="488474" name="Group 26"/>
            <p:cNvGrpSpPr>
              <a:grpSpLocks/>
            </p:cNvGrpSpPr>
            <p:nvPr/>
          </p:nvGrpSpPr>
          <p:grpSpPr bwMode="auto">
            <a:xfrm>
              <a:off x="2064" y="1488"/>
              <a:ext cx="2808" cy="432"/>
              <a:chOff x="2064" y="1488"/>
              <a:chExt cx="2808" cy="432"/>
            </a:xfrm>
          </p:grpSpPr>
          <p:sp>
            <p:nvSpPr>
              <p:cNvPr id="488475" name="Freeform 27"/>
              <p:cNvSpPr>
                <a:spLocks/>
              </p:cNvSpPr>
              <p:nvPr/>
            </p:nvSpPr>
            <p:spPr bwMode="auto">
              <a:xfrm>
                <a:off x="2064" y="1488"/>
                <a:ext cx="2808" cy="432"/>
              </a:xfrm>
              <a:custGeom>
                <a:avLst/>
                <a:gdLst>
                  <a:gd name="T0" fmla="*/ 2520 w 2736"/>
                  <a:gd name="T1" fmla="*/ 0 h 224"/>
                  <a:gd name="T2" fmla="*/ 2376 w 2736"/>
                  <a:gd name="T3" fmla="*/ 192 h 224"/>
                  <a:gd name="T4" fmla="*/ 360 w 2736"/>
                  <a:gd name="T5" fmla="*/ 192 h 224"/>
                  <a:gd name="T6" fmla="*/ 216 w 2736"/>
                  <a:gd name="T7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36" h="224">
                    <a:moveTo>
                      <a:pt x="2520" y="0"/>
                    </a:moveTo>
                    <a:cubicBezTo>
                      <a:pt x="2628" y="80"/>
                      <a:pt x="2736" y="160"/>
                      <a:pt x="2376" y="192"/>
                    </a:cubicBezTo>
                    <a:cubicBezTo>
                      <a:pt x="2016" y="224"/>
                      <a:pt x="720" y="224"/>
                      <a:pt x="360" y="192"/>
                    </a:cubicBezTo>
                    <a:cubicBezTo>
                      <a:pt x="0" y="160"/>
                      <a:pt x="108" y="80"/>
                      <a:pt x="216" y="0"/>
                    </a:cubicBezTo>
                  </a:path>
                </a:pathLst>
              </a:custGeom>
              <a:noFill/>
              <a:ln w="38100" cap="flat" cmpd="sng">
                <a:solidFill>
                  <a:srgbClr val="FF33CC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8476" name="Text Box 28"/>
              <p:cNvSpPr txBox="1">
                <a:spLocks noChangeArrowheads="1"/>
              </p:cNvSpPr>
              <p:nvPr/>
            </p:nvSpPr>
            <p:spPr bwMode="auto">
              <a:xfrm>
                <a:off x="3360" y="1680"/>
                <a:ext cx="3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solidFill>
                      <a:srgbClr val="FF33CC"/>
                    </a:solidFill>
                    <a:latin typeface="Comic Sans MS" pitchFamily="66" charset="0"/>
                  </a:rPr>
                  <a:t>1/1</a:t>
                </a:r>
              </a:p>
            </p:txBody>
          </p:sp>
        </p:grpSp>
        <p:grpSp>
          <p:nvGrpSpPr>
            <p:cNvPr id="488477" name="Group 29"/>
            <p:cNvGrpSpPr>
              <a:grpSpLocks/>
            </p:cNvGrpSpPr>
            <p:nvPr/>
          </p:nvGrpSpPr>
          <p:grpSpPr bwMode="auto">
            <a:xfrm>
              <a:off x="1080" y="528"/>
              <a:ext cx="3608" cy="624"/>
              <a:chOff x="1080" y="528"/>
              <a:chExt cx="3608" cy="624"/>
            </a:xfrm>
          </p:grpSpPr>
          <p:sp>
            <p:nvSpPr>
              <p:cNvPr id="488478" name="Freeform 30"/>
              <p:cNvSpPr>
                <a:spLocks/>
              </p:cNvSpPr>
              <p:nvPr/>
            </p:nvSpPr>
            <p:spPr bwMode="auto">
              <a:xfrm>
                <a:off x="1080" y="704"/>
                <a:ext cx="3608" cy="448"/>
              </a:xfrm>
              <a:custGeom>
                <a:avLst/>
                <a:gdLst>
                  <a:gd name="T0" fmla="*/ 3576 w 3608"/>
                  <a:gd name="T1" fmla="*/ 280 h 280"/>
                  <a:gd name="T2" fmla="*/ 3096 w 3608"/>
                  <a:gd name="T3" fmla="*/ 40 h 280"/>
                  <a:gd name="T4" fmla="*/ 504 w 3608"/>
                  <a:gd name="T5" fmla="*/ 40 h 280"/>
                  <a:gd name="T6" fmla="*/ 72 w 3608"/>
                  <a:gd name="T7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08" h="280">
                    <a:moveTo>
                      <a:pt x="3576" y="280"/>
                    </a:moveTo>
                    <a:cubicBezTo>
                      <a:pt x="3592" y="180"/>
                      <a:pt x="3608" y="80"/>
                      <a:pt x="3096" y="40"/>
                    </a:cubicBezTo>
                    <a:cubicBezTo>
                      <a:pt x="2584" y="0"/>
                      <a:pt x="1008" y="0"/>
                      <a:pt x="504" y="40"/>
                    </a:cubicBezTo>
                    <a:cubicBezTo>
                      <a:pt x="0" y="80"/>
                      <a:pt x="36" y="180"/>
                      <a:pt x="72" y="280"/>
                    </a:cubicBezTo>
                  </a:path>
                </a:pathLst>
              </a:custGeom>
              <a:noFill/>
              <a:ln w="38100" cap="flat" cmpd="sng">
                <a:solidFill>
                  <a:srgbClr val="FF33CC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8479" name="Text Box 31"/>
              <p:cNvSpPr txBox="1">
                <a:spLocks noChangeArrowheads="1"/>
              </p:cNvSpPr>
              <p:nvPr/>
            </p:nvSpPr>
            <p:spPr bwMode="auto">
              <a:xfrm>
                <a:off x="2736" y="528"/>
                <a:ext cx="3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solidFill>
                      <a:srgbClr val="FF33CC"/>
                    </a:solidFill>
                    <a:latin typeface="Comic Sans MS" pitchFamily="66" charset="0"/>
                  </a:rPr>
                  <a:t>0/0</a:t>
                </a:r>
              </a:p>
            </p:txBody>
          </p:sp>
        </p:grpSp>
        <p:grpSp>
          <p:nvGrpSpPr>
            <p:cNvPr id="488480" name="Group 32"/>
            <p:cNvGrpSpPr>
              <a:grpSpLocks/>
            </p:cNvGrpSpPr>
            <p:nvPr/>
          </p:nvGrpSpPr>
          <p:grpSpPr bwMode="auto">
            <a:xfrm>
              <a:off x="912" y="1440"/>
              <a:ext cx="544" cy="519"/>
              <a:chOff x="912" y="1440"/>
              <a:chExt cx="544" cy="519"/>
            </a:xfrm>
          </p:grpSpPr>
          <p:sp>
            <p:nvSpPr>
              <p:cNvPr id="488481" name="Freeform 33"/>
              <p:cNvSpPr>
                <a:spLocks/>
              </p:cNvSpPr>
              <p:nvPr/>
            </p:nvSpPr>
            <p:spPr bwMode="auto">
              <a:xfrm flipV="1">
                <a:off x="912" y="1440"/>
                <a:ext cx="544" cy="280"/>
              </a:xfrm>
              <a:custGeom>
                <a:avLst/>
                <a:gdLst>
                  <a:gd name="T0" fmla="*/ 392 w 544"/>
                  <a:gd name="T1" fmla="*/ 280 h 280"/>
                  <a:gd name="T2" fmla="*/ 488 w 544"/>
                  <a:gd name="T3" fmla="*/ 40 h 280"/>
                  <a:gd name="T4" fmla="*/ 56 w 544"/>
                  <a:gd name="T5" fmla="*/ 40 h 280"/>
                  <a:gd name="T6" fmla="*/ 152 w 544"/>
                  <a:gd name="T7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4" h="280">
                    <a:moveTo>
                      <a:pt x="392" y="280"/>
                    </a:moveTo>
                    <a:cubicBezTo>
                      <a:pt x="468" y="180"/>
                      <a:pt x="544" y="80"/>
                      <a:pt x="488" y="40"/>
                    </a:cubicBezTo>
                    <a:cubicBezTo>
                      <a:pt x="432" y="0"/>
                      <a:pt x="112" y="0"/>
                      <a:pt x="56" y="40"/>
                    </a:cubicBezTo>
                    <a:cubicBezTo>
                      <a:pt x="0" y="80"/>
                      <a:pt x="136" y="240"/>
                      <a:pt x="152" y="280"/>
                    </a:cubicBezTo>
                  </a:path>
                </a:pathLst>
              </a:custGeom>
              <a:noFill/>
              <a:ln w="38100" cap="flat" cmpd="sng">
                <a:solidFill>
                  <a:srgbClr val="3333FF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8482" name="Text Box 34"/>
              <p:cNvSpPr txBox="1">
                <a:spLocks noChangeArrowheads="1"/>
              </p:cNvSpPr>
              <p:nvPr/>
            </p:nvSpPr>
            <p:spPr bwMode="auto">
              <a:xfrm>
                <a:off x="1008" y="1728"/>
                <a:ext cx="3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solidFill>
                      <a:srgbClr val="3333FF"/>
                    </a:solidFill>
                    <a:latin typeface="Comic Sans MS" pitchFamily="66" charset="0"/>
                  </a:rPr>
                  <a:t>0/0</a:t>
                </a:r>
              </a:p>
            </p:txBody>
          </p:sp>
        </p:grpSp>
        <p:grpSp>
          <p:nvGrpSpPr>
            <p:cNvPr id="488483" name="Group 35"/>
            <p:cNvGrpSpPr>
              <a:grpSpLocks/>
            </p:cNvGrpSpPr>
            <p:nvPr/>
          </p:nvGrpSpPr>
          <p:grpSpPr bwMode="auto">
            <a:xfrm>
              <a:off x="2064" y="720"/>
              <a:ext cx="544" cy="472"/>
              <a:chOff x="2064" y="768"/>
              <a:chExt cx="544" cy="472"/>
            </a:xfrm>
          </p:grpSpPr>
          <p:sp>
            <p:nvSpPr>
              <p:cNvPr id="488484" name="Freeform 36"/>
              <p:cNvSpPr>
                <a:spLocks/>
              </p:cNvSpPr>
              <p:nvPr/>
            </p:nvSpPr>
            <p:spPr bwMode="auto">
              <a:xfrm>
                <a:off x="2064" y="960"/>
                <a:ext cx="544" cy="280"/>
              </a:xfrm>
              <a:custGeom>
                <a:avLst/>
                <a:gdLst>
                  <a:gd name="T0" fmla="*/ 392 w 544"/>
                  <a:gd name="T1" fmla="*/ 280 h 280"/>
                  <a:gd name="T2" fmla="*/ 488 w 544"/>
                  <a:gd name="T3" fmla="*/ 40 h 280"/>
                  <a:gd name="T4" fmla="*/ 56 w 544"/>
                  <a:gd name="T5" fmla="*/ 40 h 280"/>
                  <a:gd name="T6" fmla="*/ 152 w 544"/>
                  <a:gd name="T7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4" h="280">
                    <a:moveTo>
                      <a:pt x="392" y="280"/>
                    </a:moveTo>
                    <a:cubicBezTo>
                      <a:pt x="468" y="180"/>
                      <a:pt x="544" y="80"/>
                      <a:pt x="488" y="40"/>
                    </a:cubicBezTo>
                    <a:cubicBezTo>
                      <a:pt x="432" y="0"/>
                      <a:pt x="112" y="0"/>
                      <a:pt x="56" y="40"/>
                    </a:cubicBezTo>
                    <a:cubicBezTo>
                      <a:pt x="0" y="80"/>
                      <a:pt x="136" y="240"/>
                      <a:pt x="152" y="280"/>
                    </a:cubicBezTo>
                  </a:path>
                </a:pathLst>
              </a:custGeom>
              <a:noFill/>
              <a:ln w="38100" cap="flat" cmpd="sng">
                <a:solidFill>
                  <a:srgbClr val="FF0033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8485" name="Text Box 37"/>
              <p:cNvSpPr txBox="1">
                <a:spLocks noChangeArrowheads="1"/>
              </p:cNvSpPr>
              <p:nvPr/>
            </p:nvSpPr>
            <p:spPr bwMode="auto">
              <a:xfrm>
                <a:off x="2160" y="768"/>
                <a:ext cx="34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solidFill>
                      <a:srgbClr val="FF0033"/>
                    </a:solidFill>
                    <a:latin typeface="Comic Sans MS" pitchFamily="66" charset="0"/>
                  </a:rPr>
                  <a:t>1/0</a:t>
                </a:r>
              </a:p>
            </p:txBody>
          </p:sp>
        </p:grpSp>
        <p:grpSp>
          <p:nvGrpSpPr>
            <p:cNvPr id="488486" name="Group 38"/>
            <p:cNvGrpSpPr>
              <a:grpSpLocks/>
            </p:cNvGrpSpPr>
            <p:nvPr/>
          </p:nvGrpSpPr>
          <p:grpSpPr bwMode="auto">
            <a:xfrm>
              <a:off x="2304" y="1440"/>
              <a:ext cx="1224" cy="231"/>
              <a:chOff x="2304" y="1440"/>
              <a:chExt cx="1224" cy="231"/>
            </a:xfrm>
          </p:grpSpPr>
          <p:sp>
            <p:nvSpPr>
              <p:cNvPr id="488487" name="Freeform 39"/>
              <p:cNvSpPr>
                <a:spLocks/>
              </p:cNvSpPr>
              <p:nvPr/>
            </p:nvSpPr>
            <p:spPr bwMode="auto">
              <a:xfrm>
                <a:off x="2304" y="1488"/>
                <a:ext cx="1224" cy="168"/>
              </a:xfrm>
              <a:custGeom>
                <a:avLst/>
                <a:gdLst>
                  <a:gd name="T0" fmla="*/ 1200 w 1224"/>
                  <a:gd name="T1" fmla="*/ 0 h 168"/>
                  <a:gd name="T2" fmla="*/ 1056 w 1224"/>
                  <a:gd name="T3" fmla="*/ 144 h 168"/>
                  <a:gd name="T4" fmla="*/ 192 w 1224"/>
                  <a:gd name="T5" fmla="*/ 144 h 168"/>
                  <a:gd name="T6" fmla="*/ 0 w 1224"/>
                  <a:gd name="T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24" h="168">
                    <a:moveTo>
                      <a:pt x="1200" y="0"/>
                    </a:moveTo>
                    <a:cubicBezTo>
                      <a:pt x="1212" y="60"/>
                      <a:pt x="1224" y="120"/>
                      <a:pt x="1056" y="144"/>
                    </a:cubicBezTo>
                    <a:cubicBezTo>
                      <a:pt x="888" y="168"/>
                      <a:pt x="368" y="168"/>
                      <a:pt x="192" y="144"/>
                    </a:cubicBezTo>
                    <a:cubicBezTo>
                      <a:pt x="16" y="120"/>
                      <a:pt x="32" y="24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rgbClr val="336600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8488" name="Text Box 40"/>
              <p:cNvSpPr txBox="1">
                <a:spLocks noChangeArrowheads="1"/>
              </p:cNvSpPr>
              <p:nvPr/>
            </p:nvSpPr>
            <p:spPr bwMode="auto">
              <a:xfrm>
                <a:off x="2688" y="1440"/>
                <a:ext cx="34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solidFill>
                      <a:srgbClr val="336600"/>
                    </a:solidFill>
                    <a:latin typeface="Comic Sans MS" pitchFamily="66" charset="0"/>
                  </a:rPr>
                  <a:t>1/0</a:t>
                </a:r>
              </a:p>
            </p:txBody>
          </p:sp>
        </p:grpSp>
      </p:grpSp>
      <p:graphicFrame>
        <p:nvGraphicFramePr>
          <p:cNvPr id="488489" name="Object 41"/>
          <p:cNvGraphicFramePr>
            <a:graphicFrameLocks noChangeAspect="1"/>
          </p:cNvGraphicFramePr>
          <p:nvPr/>
        </p:nvGraphicFramePr>
        <p:xfrm>
          <a:off x="4802188" y="3500438"/>
          <a:ext cx="3783012" cy="311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Document" r:id="rId3" imgW="3788280" imgH="3114720" progId="Word.Document.8">
                  <p:embed/>
                </p:oleObj>
              </mc:Choice>
              <mc:Fallback>
                <p:oleObj name="Document" r:id="rId3" imgW="3788280" imgH="3114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188" y="3500438"/>
                        <a:ext cx="3783012" cy="311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8490" name="Group 42"/>
          <p:cNvGrpSpPr>
            <a:grpSpLocks/>
          </p:cNvGrpSpPr>
          <p:nvPr/>
        </p:nvGrpSpPr>
        <p:grpSpPr bwMode="auto">
          <a:xfrm>
            <a:off x="685800" y="5153025"/>
            <a:ext cx="3636963" cy="762000"/>
            <a:chOff x="1167" y="1056"/>
            <a:chExt cx="2291" cy="480"/>
          </a:xfrm>
        </p:grpSpPr>
        <p:grpSp>
          <p:nvGrpSpPr>
            <p:cNvPr id="488491" name="Group 43"/>
            <p:cNvGrpSpPr>
              <a:grpSpLocks/>
            </p:cNvGrpSpPr>
            <p:nvPr/>
          </p:nvGrpSpPr>
          <p:grpSpPr bwMode="auto">
            <a:xfrm>
              <a:off x="1824" y="1104"/>
              <a:ext cx="1056" cy="212"/>
              <a:chOff x="1824" y="1104"/>
              <a:chExt cx="1056" cy="212"/>
            </a:xfrm>
          </p:grpSpPr>
          <p:sp>
            <p:nvSpPr>
              <p:cNvPr id="488492" name="Line 44"/>
              <p:cNvSpPr>
                <a:spLocks noChangeShapeType="1"/>
              </p:cNvSpPr>
              <p:nvPr/>
            </p:nvSpPr>
            <p:spPr bwMode="auto">
              <a:xfrm>
                <a:off x="1824" y="1296"/>
                <a:ext cx="10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8493" name="Text Box 45"/>
              <p:cNvSpPr txBox="1">
                <a:spLocks noChangeArrowheads="1"/>
              </p:cNvSpPr>
              <p:nvPr/>
            </p:nvSpPr>
            <p:spPr bwMode="auto">
              <a:xfrm>
                <a:off x="1872" y="1104"/>
                <a:ext cx="86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input/output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</p:grpSp>
        <p:grpSp>
          <p:nvGrpSpPr>
            <p:cNvPr id="488494" name="Group 46"/>
            <p:cNvGrpSpPr>
              <a:grpSpLocks/>
            </p:cNvGrpSpPr>
            <p:nvPr/>
          </p:nvGrpSpPr>
          <p:grpSpPr bwMode="auto">
            <a:xfrm>
              <a:off x="1167" y="1056"/>
              <a:ext cx="778" cy="480"/>
              <a:chOff x="1167" y="1056"/>
              <a:chExt cx="778" cy="480"/>
            </a:xfrm>
          </p:grpSpPr>
          <p:sp>
            <p:nvSpPr>
              <p:cNvPr id="488495" name="Text Box 47"/>
              <p:cNvSpPr txBox="1">
                <a:spLocks noChangeArrowheads="1"/>
              </p:cNvSpPr>
              <p:nvPr/>
            </p:nvSpPr>
            <p:spPr bwMode="auto">
              <a:xfrm>
                <a:off x="1167" y="1114"/>
                <a:ext cx="778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Comic Sans MS" pitchFamily="66" charset="0"/>
                  </a:rPr>
                  <a:t>present state</a:t>
                </a:r>
              </a:p>
            </p:txBody>
          </p:sp>
          <p:sp>
            <p:nvSpPr>
              <p:cNvPr id="488496" name="Oval 48"/>
              <p:cNvSpPr>
                <a:spLocks noChangeArrowheads="1"/>
              </p:cNvSpPr>
              <p:nvPr/>
            </p:nvSpPr>
            <p:spPr bwMode="auto">
              <a:xfrm>
                <a:off x="1274" y="1056"/>
                <a:ext cx="550" cy="4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88497" name="Group 49"/>
            <p:cNvGrpSpPr>
              <a:grpSpLocks/>
            </p:cNvGrpSpPr>
            <p:nvPr/>
          </p:nvGrpSpPr>
          <p:grpSpPr bwMode="auto">
            <a:xfrm>
              <a:off x="2872" y="1056"/>
              <a:ext cx="586" cy="480"/>
              <a:chOff x="2872" y="1056"/>
              <a:chExt cx="586" cy="480"/>
            </a:xfrm>
          </p:grpSpPr>
          <p:sp>
            <p:nvSpPr>
              <p:cNvPr id="488498" name="Text Box 50"/>
              <p:cNvSpPr txBox="1">
                <a:spLocks noChangeArrowheads="1"/>
              </p:cNvSpPr>
              <p:nvPr/>
            </p:nvSpPr>
            <p:spPr bwMode="auto">
              <a:xfrm>
                <a:off x="2872" y="1102"/>
                <a:ext cx="586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Comic Sans MS" pitchFamily="66" charset="0"/>
                  </a:rPr>
                  <a:t>next state</a:t>
                </a:r>
              </a:p>
            </p:txBody>
          </p:sp>
          <p:sp>
            <p:nvSpPr>
              <p:cNvPr id="488499" name="Oval 51"/>
              <p:cNvSpPr>
                <a:spLocks noChangeArrowheads="1"/>
              </p:cNvSpPr>
              <p:nvPr/>
            </p:nvSpPr>
            <p:spPr bwMode="auto">
              <a:xfrm>
                <a:off x="2888" y="1056"/>
                <a:ext cx="550" cy="4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488500" name="Text Box 52"/>
          <p:cNvSpPr txBox="1">
            <a:spLocks noChangeArrowheads="1"/>
          </p:cNvSpPr>
          <p:nvPr/>
        </p:nvSpPr>
        <p:spPr bwMode="auto">
          <a:xfrm>
            <a:off x="685800" y="4010025"/>
            <a:ext cx="38258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ko-KR" sz="1800">
                <a:latin typeface="Comic Sans MS" pitchFamily="66" charset="0"/>
              </a:rPr>
              <a:t>Remember how the state diagram arrows correspond to rows of the state table:</a:t>
            </a:r>
          </a:p>
        </p:txBody>
      </p:sp>
    </p:spTree>
    <p:extLst>
      <p:ext uri="{BB962C8B-B14F-4D97-AF65-F5344CB8AC3E}">
        <p14:creationId xmlns:p14="http://schemas.microsoft.com/office/powerpoint/2010/main" val="1967782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C7CA5FF7-F9C1-42FB-BD1F-1B79B8DCDCC5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Sequential circuit design procedure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None/>
              <a:tabLst>
                <a:tab pos="341313" algn="l"/>
              </a:tabLst>
            </a:pPr>
            <a:r>
              <a:rPr lang="en-US" altLang="ko-KR" sz="1800" u="sng">
                <a:ea typeface="굴림" charset="-127"/>
              </a:rPr>
              <a:t>Step 1: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None/>
              <a:tabLst>
                <a:tab pos="341313" algn="l"/>
              </a:tabLst>
            </a:pPr>
            <a:r>
              <a:rPr lang="en-US" altLang="ko-KR" sz="1800">
                <a:ea typeface="굴림" charset="-127"/>
              </a:rPr>
              <a:t>		Make a state table based on the problem statement. The table should show the present states, inputs, next states and outputs. (It may be easier to find a state diagram first, and then convert that to a table.)</a:t>
            </a:r>
          </a:p>
          <a:p>
            <a:pPr marL="342900" indent="-342900">
              <a:buFont typeface="Wingdings" pitchFamily="2" charset="2"/>
              <a:buNone/>
              <a:tabLst>
                <a:tab pos="341313" algn="l"/>
              </a:tabLst>
            </a:pPr>
            <a:r>
              <a:rPr lang="en-US" altLang="ko-KR" sz="1800" u="sng">
                <a:ea typeface="굴림" charset="-127"/>
              </a:rPr>
              <a:t>Step 2:</a:t>
            </a:r>
            <a:endParaRPr lang="en-US" altLang="ko-KR" sz="1800">
              <a:ea typeface="굴림" charset="-127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None/>
              <a:tabLst>
                <a:tab pos="341313" algn="l"/>
              </a:tabLst>
            </a:pPr>
            <a:r>
              <a:rPr lang="en-US" altLang="ko-KR" sz="1800">
                <a:ea typeface="굴림" charset="-127"/>
              </a:rPr>
              <a:t>		Assign binary codes to the states in the state table, if you haven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t already. If you have n states, your binary codes will have at least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None/>
              <a:tabLst>
                <a:tab pos="341313" algn="l"/>
              </a:tabLst>
            </a:pPr>
            <a:r>
              <a:rPr lang="en-US" altLang="ko-KR" sz="1800">
                <a:ea typeface="굴림" charset="-127"/>
              </a:rPr>
              <a:t>		</a:t>
            </a:r>
            <a:r>
              <a:rPr lang="en-US" altLang="ko-KR" sz="1800">
                <a:ea typeface="굴림" charset="-127"/>
                <a:sym typeface="Symbol" pitchFamily="18" charset="2"/>
              </a:rPr>
              <a:t></a:t>
            </a:r>
            <a:r>
              <a:rPr lang="en-US" altLang="ko-KR" sz="1800">
                <a:ea typeface="굴림" charset="-127"/>
              </a:rPr>
              <a:t>log</a:t>
            </a:r>
            <a:r>
              <a:rPr lang="en-US" altLang="ko-KR" sz="1800" baseline="-25000">
                <a:ea typeface="굴림" charset="-127"/>
              </a:rPr>
              <a:t>2</a:t>
            </a:r>
            <a:r>
              <a:rPr lang="en-US" altLang="ko-KR" sz="1800">
                <a:ea typeface="굴림" charset="-127"/>
              </a:rPr>
              <a:t> n</a:t>
            </a:r>
            <a:r>
              <a:rPr lang="en-US" altLang="ko-KR" sz="1800">
                <a:ea typeface="굴림" charset="-127"/>
                <a:sym typeface="Symbol" pitchFamily="18" charset="2"/>
              </a:rPr>
              <a:t> digits, and your circuit will have at least </a:t>
            </a:r>
            <a:r>
              <a:rPr lang="en-US" altLang="ko-KR" sz="1800">
                <a:ea typeface="굴림" charset="-127"/>
              </a:rPr>
              <a:t>log</a:t>
            </a:r>
            <a:r>
              <a:rPr lang="en-US" altLang="ko-KR" sz="1800" baseline="-25000">
                <a:ea typeface="굴림" charset="-127"/>
              </a:rPr>
              <a:t>2 </a:t>
            </a:r>
            <a:r>
              <a:rPr lang="en-US" altLang="ko-KR" sz="1800">
                <a:ea typeface="굴림" charset="-127"/>
              </a:rPr>
              <a:t>n</a:t>
            </a:r>
            <a:r>
              <a:rPr lang="en-US" altLang="ko-KR" sz="1800">
                <a:ea typeface="굴림" charset="-127"/>
                <a:sym typeface="Symbol" pitchFamily="18" charset="2"/>
              </a:rPr>
              <a:t> flip-flops.</a:t>
            </a:r>
          </a:p>
          <a:p>
            <a:pPr marL="342900" indent="-342900">
              <a:buFont typeface="Wingdings" pitchFamily="2" charset="2"/>
              <a:buNone/>
              <a:tabLst>
                <a:tab pos="341313" algn="l"/>
              </a:tabLst>
            </a:pPr>
            <a:r>
              <a:rPr lang="en-US" altLang="ko-KR" sz="1800" u="sng">
                <a:ea typeface="굴림" charset="-127"/>
                <a:sym typeface="Symbol" pitchFamily="18" charset="2"/>
              </a:rPr>
              <a:t>Step 3:</a:t>
            </a:r>
            <a:endParaRPr lang="en-US" altLang="ko-KR" sz="1800">
              <a:ea typeface="굴림" charset="-127"/>
              <a:sym typeface="Symbol" pitchFamily="18" charset="2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None/>
              <a:tabLst>
                <a:tab pos="341313" algn="l"/>
              </a:tabLst>
            </a:pPr>
            <a:r>
              <a:rPr lang="en-US" altLang="ko-KR" sz="1800">
                <a:ea typeface="굴림" charset="-127"/>
                <a:sym typeface="Symbol" pitchFamily="18" charset="2"/>
              </a:rPr>
              <a:t>		For each flip-flop and each row of your state table, find the flip-flop input values that are needed to generate the next state from the present state. You can use flip-flop excitation tables here.</a:t>
            </a:r>
          </a:p>
          <a:p>
            <a:pPr marL="342900" indent="-342900">
              <a:buFont typeface="Wingdings" pitchFamily="2" charset="2"/>
              <a:buNone/>
              <a:tabLst>
                <a:tab pos="341313" algn="l"/>
              </a:tabLst>
            </a:pPr>
            <a:r>
              <a:rPr lang="en-US" altLang="ko-KR" sz="1800" u="sng">
                <a:ea typeface="굴림" charset="-127"/>
                <a:sym typeface="Symbol" pitchFamily="18" charset="2"/>
              </a:rPr>
              <a:t>Step 4:</a:t>
            </a:r>
            <a:endParaRPr lang="en-US" altLang="ko-KR" sz="1800">
              <a:ea typeface="굴림" charset="-127"/>
              <a:sym typeface="Symbol" pitchFamily="18" charset="2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None/>
              <a:tabLst>
                <a:tab pos="341313" algn="l"/>
              </a:tabLst>
            </a:pPr>
            <a:r>
              <a:rPr lang="en-US" altLang="ko-KR" sz="1800">
                <a:ea typeface="굴림" charset="-127"/>
                <a:sym typeface="Symbol" pitchFamily="18" charset="2"/>
              </a:rPr>
              <a:t>		Find simplified equations for the flip-flop inputs and the outputs.</a:t>
            </a:r>
          </a:p>
          <a:p>
            <a:pPr marL="342900" indent="-342900">
              <a:buFont typeface="Wingdings" pitchFamily="2" charset="2"/>
              <a:buNone/>
              <a:tabLst>
                <a:tab pos="341313" algn="l"/>
              </a:tabLst>
            </a:pPr>
            <a:r>
              <a:rPr lang="en-US" altLang="ko-KR" sz="1800" u="sng">
                <a:ea typeface="굴림" charset="-127"/>
                <a:sym typeface="Symbol" pitchFamily="18" charset="2"/>
              </a:rPr>
              <a:t>Step 5:</a:t>
            </a:r>
            <a:endParaRPr lang="en-US" altLang="ko-KR" sz="1800">
              <a:ea typeface="굴림" charset="-127"/>
              <a:sym typeface="Symbol" pitchFamily="18" charset="2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None/>
              <a:tabLst>
                <a:tab pos="341313" algn="l"/>
              </a:tabLst>
            </a:pPr>
            <a:r>
              <a:rPr lang="en-US" altLang="ko-KR" sz="1800">
                <a:ea typeface="굴림" charset="-127"/>
                <a:sym typeface="Symbol" pitchFamily="18" charset="2"/>
              </a:rPr>
              <a:t>		Build the circuit!</a:t>
            </a:r>
            <a:endParaRPr lang="en-US" altLang="ko-KR" sz="18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7205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8D93686E-87EA-4751-B17A-C044DA53CA98}" type="slidenum">
              <a:rPr lang="en-US" altLang="ko-KR"/>
              <a:pPr/>
              <a:t>18</a:t>
            </a:fld>
            <a:endParaRPr lang="en-US" altLang="ko-KR"/>
          </a:p>
        </p:txBody>
      </p:sp>
      <p:graphicFrame>
        <p:nvGraphicFramePr>
          <p:cNvPr id="490498" name="Object 2"/>
          <p:cNvGraphicFramePr>
            <a:graphicFrameLocks noChangeAspect="1"/>
          </p:cNvGraphicFramePr>
          <p:nvPr/>
        </p:nvGraphicFramePr>
        <p:xfrm>
          <a:off x="368300" y="3452813"/>
          <a:ext cx="3733800" cy="312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Document" r:id="rId3" imgW="3738240" imgH="3124080" progId="Word.Document.8">
                  <p:embed/>
                </p:oleObj>
              </mc:Choice>
              <mc:Fallback>
                <p:oleObj name="Document" r:id="rId3" imgW="3738240" imgH="3124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3452813"/>
                        <a:ext cx="3733800" cy="312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4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Step 2: Assigning binary codes to states</a:t>
            </a:r>
          </a:p>
        </p:txBody>
      </p:sp>
      <p:graphicFrame>
        <p:nvGraphicFramePr>
          <p:cNvPr id="490500" name="Object 4"/>
          <p:cNvGraphicFramePr>
            <a:graphicFrameLocks noChangeAspect="1"/>
          </p:cNvGraphicFramePr>
          <p:nvPr/>
        </p:nvGraphicFramePr>
        <p:xfrm>
          <a:off x="4800600" y="3170238"/>
          <a:ext cx="4159250" cy="342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Document" r:id="rId5" imgW="4161240" imgH="3429000" progId="Word.Document.8">
                  <p:embed/>
                </p:oleObj>
              </mc:Choice>
              <mc:Fallback>
                <p:oleObj name="Document" r:id="rId5" imgW="4161240" imgH="3429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170238"/>
                        <a:ext cx="4159250" cy="342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We have four states ABCD, so we need at least two flip-flops Q</a:t>
            </a:r>
            <a:r>
              <a:rPr lang="en-US" altLang="ko-KR" sz="2000" baseline="-25000">
                <a:ea typeface="굴림" charset="-127"/>
              </a:rPr>
              <a:t>1</a:t>
            </a:r>
            <a:r>
              <a:rPr lang="en-US" altLang="ko-KR" sz="2000">
                <a:ea typeface="굴림" charset="-127"/>
              </a:rPr>
              <a:t>Q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.</a:t>
            </a:r>
          </a:p>
          <a:p>
            <a:r>
              <a:rPr lang="en-US" altLang="ko-KR" sz="2000">
                <a:ea typeface="굴림" charset="-127"/>
              </a:rPr>
              <a:t>The easiest thing to do is represent state A with Q</a:t>
            </a:r>
            <a:r>
              <a:rPr lang="en-US" altLang="ko-KR" sz="2000" baseline="-25000">
                <a:ea typeface="굴림" charset="-127"/>
              </a:rPr>
              <a:t>1</a:t>
            </a:r>
            <a:r>
              <a:rPr lang="en-US" altLang="ko-KR" sz="2000">
                <a:ea typeface="굴림" charset="-127"/>
              </a:rPr>
              <a:t>Q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 = 00, B with 01, C with 10, and D with 11. </a:t>
            </a:r>
          </a:p>
          <a:p>
            <a:r>
              <a:rPr lang="en-US" altLang="ko-KR" sz="2000">
                <a:ea typeface="굴림" charset="-127"/>
              </a:rPr>
              <a:t>The state assignment can have a big impact on circuit complexity, but we won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t worry about that too much in this class.</a:t>
            </a:r>
          </a:p>
        </p:txBody>
      </p:sp>
      <p:sp>
        <p:nvSpPr>
          <p:cNvPr id="490502" name="AutoShape 6"/>
          <p:cNvSpPr>
            <a:spLocks noChangeArrowheads="1"/>
          </p:cNvSpPr>
          <p:nvPr/>
        </p:nvSpPr>
        <p:spPr bwMode="auto">
          <a:xfrm>
            <a:off x="4119563" y="4775200"/>
            <a:ext cx="685800" cy="533400"/>
          </a:xfrm>
          <a:prstGeom prst="rightArrow">
            <a:avLst>
              <a:gd name="adj1" fmla="val 40472"/>
              <a:gd name="adj2" fmla="val 54167"/>
            </a:avLst>
          </a:prstGeom>
          <a:gradFill rotWithShape="0">
            <a:gsLst>
              <a:gs pos="0">
                <a:schemeClr val="accent2">
                  <a:gamma/>
                  <a:tint val="3372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>
            <a:outerShdw dist="53882" dir="81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13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72A3B99A-F16C-47AF-A8EB-5A79682CF6D2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Step 3: Finding flip-flop input values</a:t>
            </a:r>
          </a:p>
        </p:txBody>
      </p:sp>
      <p:graphicFrame>
        <p:nvGraphicFramePr>
          <p:cNvPr id="491523" name="Object 3"/>
          <p:cNvGraphicFramePr>
            <a:graphicFrameLocks noChangeAspect="1"/>
          </p:cNvGraphicFramePr>
          <p:nvPr/>
        </p:nvGraphicFramePr>
        <p:xfrm>
          <a:off x="1447800" y="3290888"/>
          <a:ext cx="6457950" cy="337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3" imgW="6461280" imgH="3381480" progId="Word.Document.8">
                  <p:embed/>
                </p:oleObj>
              </mc:Choice>
              <mc:Fallback>
                <p:oleObj name="Document" r:id="rId3" imgW="6461280" imgH="3381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90888"/>
                        <a:ext cx="6457950" cy="337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>
                <a:ea typeface="굴림" charset="-127"/>
              </a:rPr>
              <a:t>Next we have to figure out how to actually make the flip-flops change from their present state into the desired next state.</a:t>
            </a:r>
          </a:p>
          <a:p>
            <a:r>
              <a:rPr lang="en-US" altLang="ko-KR" sz="1800">
                <a:ea typeface="굴림" charset="-127"/>
              </a:rPr>
              <a:t>This depends on what kind of flip-flops you use! </a:t>
            </a:r>
          </a:p>
          <a:p>
            <a:r>
              <a:rPr lang="en-US" altLang="ko-KR" sz="1800">
                <a:ea typeface="굴림" charset="-127"/>
              </a:rPr>
              <a:t>We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ll use two JKs. For each flip-flip Q</a:t>
            </a:r>
            <a:r>
              <a:rPr lang="en-US" altLang="ko-KR" sz="1800" baseline="-25000">
                <a:ea typeface="굴림" charset="-127"/>
              </a:rPr>
              <a:t>i</a:t>
            </a:r>
            <a:r>
              <a:rPr lang="en-US" altLang="ko-KR" sz="1800">
                <a:ea typeface="굴림" charset="-127"/>
              </a:rPr>
              <a:t>, look at its present and next states, and determine what the inputs J</a:t>
            </a:r>
            <a:r>
              <a:rPr lang="en-US" altLang="ko-KR" sz="1800" baseline="-25000">
                <a:ea typeface="굴림" charset="-127"/>
              </a:rPr>
              <a:t>i</a:t>
            </a:r>
            <a:r>
              <a:rPr lang="en-US" altLang="ko-KR" sz="1800">
                <a:ea typeface="굴림" charset="-127"/>
              </a:rPr>
              <a:t> and K</a:t>
            </a:r>
            <a:r>
              <a:rPr lang="en-US" altLang="ko-KR" sz="1800" baseline="-25000">
                <a:ea typeface="굴림" charset="-127"/>
              </a:rPr>
              <a:t>i</a:t>
            </a:r>
            <a:r>
              <a:rPr lang="en-US" altLang="ko-KR" sz="1800">
                <a:ea typeface="굴림" charset="-127"/>
              </a:rPr>
              <a:t> should be in order to make that state change.</a:t>
            </a:r>
          </a:p>
          <a:p>
            <a:endParaRPr lang="en-US" altLang="ko-KR" sz="18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98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65DAE30C-2C0C-46C1-AD6C-0AF9DAD6D3ED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Mealy and Moore Model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How to generate output function?</a:t>
            </a:r>
          </a:p>
          <a:p>
            <a:r>
              <a:rPr lang="en-US" altLang="ko-KR">
                <a:ea typeface="굴림" charset="-127"/>
              </a:rPr>
              <a:t>Mealy model </a:t>
            </a:r>
          </a:p>
          <a:p>
            <a:pPr lvl="1"/>
            <a:r>
              <a:rPr lang="en-US" altLang="ko-KR">
                <a:ea typeface="굴림" charset="-127"/>
              </a:rPr>
              <a:t>Output is a function of both the present state and input.</a:t>
            </a:r>
          </a:p>
          <a:p>
            <a:pPr lvl="1"/>
            <a:r>
              <a:rPr lang="en-US" altLang="ko-KR">
                <a:ea typeface="굴림" charset="-127"/>
              </a:rPr>
              <a:t>Mealy FSM (finite state machine)</a:t>
            </a:r>
          </a:p>
          <a:p>
            <a:r>
              <a:rPr lang="en-US" altLang="ko-KR">
                <a:ea typeface="굴림" charset="-127"/>
              </a:rPr>
              <a:t>Moore model</a:t>
            </a:r>
          </a:p>
          <a:p>
            <a:pPr lvl="1"/>
            <a:r>
              <a:rPr lang="en-US" altLang="ko-KR">
                <a:ea typeface="굴림" charset="-127"/>
              </a:rPr>
              <a:t>Output is a function of the present state only.</a:t>
            </a:r>
          </a:p>
          <a:p>
            <a:pPr lvl="1"/>
            <a:r>
              <a:rPr lang="en-US" altLang="ko-KR">
                <a:ea typeface="굴림" charset="-127"/>
              </a:rPr>
              <a:t>Moore FSM</a:t>
            </a:r>
          </a:p>
          <a:p>
            <a:pPr lvl="1"/>
            <a:endParaRPr lang="en-US" altLang="ko-KR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5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3AAB9C02-31BB-49EA-BF7B-33ABF4C60C55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Finding JK flip-flop input values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For JK flip-flops, this is a little tricky. Recall the characteristic table:</a:t>
            </a: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r>
              <a:rPr lang="en-US" altLang="ko-KR" sz="2000">
                <a:ea typeface="굴림" charset="-127"/>
              </a:rPr>
              <a:t>If the present state of a JK flip-flop is 0 and we want the next state to be 1, then we have </a:t>
            </a:r>
            <a:r>
              <a:rPr lang="en-US" altLang="ko-KR" sz="2000" i="1">
                <a:ea typeface="굴림" charset="-127"/>
              </a:rPr>
              <a:t>two</a:t>
            </a:r>
            <a:r>
              <a:rPr lang="en-US" altLang="ko-KR" sz="2000">
                <a:ea typeface="굴림" charset="-127"/>
              </a:rPr>
              <a:t> choices for the JK inputs:</a:t>
            </a:r>
          </a:p>
          <a:p>
            <a:pPr lvl="1"/>
            <a:r>
              <a:rPr lang="en-US" altLang="ko-KR" sz="1800">
                <a:ea typeface="굴림" charset="-127"/>
              </a:rPr>
              <a:t>We can use JK=10, to explicitly set the flip-flop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s next state to 1.</a:t>
            </a:r>
          </a:p>
          <a:p>
            <a:pPr lvl="1"/>
            <a:r>
              <a:rPr lang="en-US" altLang="ko-KR" sz="1800">
                <a:ea typeface="굴림" charset="-127"/>
              </a:rPr>
              <a:t>We can also use JK=11, to complement the current state 0.</a:t>
            </a:r>
          </a:p>
          <a:p>
            <a:r>
              <a:rPr lang="en-US" altLang="ko-KR" sz="2000">
                <a:ea typeface="굴림" charset="-127"/>
              </a:rPr>
              <a:t>So to change from 0 to 1, we must set J=1, but K could be </a:t>
            </a:r>
            <a:r>
              <a:rPr lang="en-US" altLang="ko-KR" sz="2000" i="1">
                <a:ea typeface="굴림" charset="-127"/>
              </a:rPr>
              <a:t>either</a:t>
            </a:r>
            <a:r>
              <a:rPr lang="en-US" altLang="ko-KR" sz="2000">
                <a:ea typeface="굴림" charset="-127"/>
              </a:rPr>
              <a:t> 0 or 1.</a:t>
            </a:r>
          </a:p>
          <a:p>
            <a:r>
              <a:rPr lang="en-US" altLang="ko-KR" sz="2000">
                <a:ea typeface="굴림" charset="-127"/>
              </a:rPr>
              <a:t>Similarly, the other possible state transitions can all be done in two different ways as well.</a:t>
            </a:r>
          </a:p>
          <a:p>
            <a:endParaRPr lang="en-US" altLang="ko-KR" sz="2000">
              <a:ea typeface="굴림" charset="-127"/>
            </a:endParaRPr>
          </a:p>
        </p:txBody>
      </p:sp>
      <p:graphicFrame>
        <p:nvGraphicFramePr>
          <p:cNvPr id="492548" name="Object 4"/>
          <p:cNvGraphicFramePr>
            <a:graphicFrameLocks noChangeAspect="1"/>
          </p:cNvGraphicFramePr>
          <p:nvPr/>
        </p:nvGraphicFramePr>
        <p:xfrm>
          <a:off x="2971800" y="1614488"/>
          <a:ext cx="3367088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Document" r:id="rId3" imgW="3366720" imgH="1669680" progId="Word.Document.8">
                  <p:embed/>
                </p:oleObj>
              </mc:Choice>
              <mc:Fallback>
                <p:oleObj name="Document" r:id="rId3" imgW="3366720" imgH="1669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614488"/>
                        <a:ext cx="3367088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4710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72B9672C-90C0-41AC-B116-21981DC78A0A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JK excitation table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An </a:t>
            </a:r>
            <a:r>
              <a:rPr lang="en-US" altLang="ko-KR" sz="2000">
                <a:solidFill>
                  <a:srgbClr val="FF0033"/>
                </a:solidFill>
                <a:ea typeface="굴림" charset="-127"/>
              </a:rPr>
              <a:t>excitation table</a:t>
            </a:r>
            <a:r>
              <a:rPr lang="en-US" altLang="ko-KR" sz="2000">
                <a:ea typeface="굴림" charset="-127"/>
              </a:rPr>
              <a:t> shows what flip-flop inputs are required in order to  make a desired state change.</a:t>
            </a: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r>
              <a:rPr lang="en-US" altLang="ko-KR" sz="2000">
                <a:ea typeface="굴림" charset="-127"/>
              </a:rPr>
              <a:t>This is the same information that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s given in the characteristic table, but presented </a:t>
            </a:r>
            <a:r>
              <a:rPr lang="en-US" altLang="ko-KR" sz="2000">
                <a:latin typeface="Comic Sans MS"/>
                <a:ea typeface="굴림" charset="-127"/>
              </a:rPr>
              <a:t>“</a:t>
            </a:r>
            <a:r>
              <a:rPr lang="en-US" altLang="ko-KR" sz="2000">
                <a:ea typeface="굴림" charset="-127"/>
              </a:rPr>
              <a:t>backwards.</a:t>
            </a:r>
            <a:r>
              <a:rPr lang="en-US" altLang="ko-KR" sz="2000">
                <a:latin typeface="Comic Sans MS"/>
                <a:ea typeface="굴림" charset="-127"/>
              </a:rPr>
              <a:t>”</a:t>
            </a:r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</p:txBody>
      </p:sp>
      <p:graphicFrame>
        <p:nvGraphicFramePr>
          <p:cNvPr id="493572" name="Object 4"/>
          <p:cNvGraphicFramePr>
            <a:graphicFrameLocks noChangeAspect="1"/>
          </p:cNvGraphicFramePr>
          <p:nvPr/>
        </p:nvGraphicFramePr>
        <p:xfrm>
          <a:off x="2971800" y="4422775"/>
          <a:ext cx="3367088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Document" r:id="rId3" imgW="3366720" imgH="1669680" progId="Word.Document.8">
                  <p:embed/>
                </p:oleObj>
              </mc:Choice>
              <mc:Fallback>
                <p:oleObj name="Document" r:id="rId3" imgW="3366720" imgH="1669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422775"/>
                        <a:ext cx="3367088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3" name="Object 5"/>
          <p:cNvGraphicFramePr>
            <a:graphicFrameLocks noChangeAspect="1"/>
          </p:cNvGraphicFramePr>
          <p:nvPr/>
        </p:nvGraphicFramePr>
        <p:xfrm>
          <a:off x="2209800" y="1863725"/>
          <a:ext cx="4854575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Document" r:id="rId5" imgW="4861080" imgH="1708200" progId="Word.Document.8">
                  <p:embed/>
                </p:oleObj>
              </mc:Choice>
              <mc:Fallback>
                <p:oleObj name="Document" r:id="rId5" imgW="4861080" imgH="1708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863725"/>
                        <a:ext cx="4854575" cy="170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8701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C0BCAB08-27B7-4354-B314-B20EB3234976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Excitation tables for all flip-flops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</p:txBody>
      </p:sp>
      <p:graphicFrame>
        <p:nvGraphicFramePr>
          <p:cNvPr id="494596" name="Object 4"/>
          <p:cNvGraphicFramePr>
            <a:graphicFrameLocks noChangeAspect="1"/>
          </p:cNvGraphicFramePr>
          <p:nvPr/>
        </p:nvGraphicFramePr>
        <p:xfrm>
          <a:off x="3276600" y="3095625"/>
          <a:ext cx="4854575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Document" r:id="rId3" imgW="4861080" imgH="1708200" progId="Word.Document.8">
                  <p:embed/>
                </p:oleObj>
              </mc:Choice>
              <mc:Fallback>
                <p:oleObj name="Document" r:id="rId3" imgW="4861080" imgH="1708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095625"/>
                        <a:ext cx="4854575" cy="170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597" name="Object 5"/>
          <p:cNvGraphicFramePr>
            <a:graphicFrameLocks noChangeAspect="1"/>
          </p:cNvGraphicFramePr>
          <p:nvPr/>
        </p:nvGraphicFramePr>
        <p:xfrm>
          <a:off x="3276600" y="1266825"/>
          <a:ext cx="3679825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Document" r:id="rId5" imgW="3686760" imgH="1683000" progId="Word.Document.8">
                  <p:embed/>
                </p:oleObj>
              </mc:Choice>
              <mc:Fallback>
                <p:oleObj name="Document" r:id="rId5" imgW="3686760" imgH="1683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266825"/>
                        <a:ext cx="3679825" cy="168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598" name="Object 6"/>
          <p:cNvGraphicFramePr>
            <a:graphicFrameLocks noChangeAspect="1"/>
          </p:cNvGraphicFramePr>
          <p:nvPr/>
        </p:nvGraphicFramePr>
        <p:xfrm>
          <a:off x="3276600" y="4856163"/>
          <a:ext cx="3652838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Document" r:id="rId7" imgW="3658320" imgH="1812960" progId="Word.Document.8">
                  <p:embed/>
                </p:oleObj>
              </mc:Choice>
              <mc:Fallback>
                <p:oleObj name="Document" r:id="rId7" imgW="3658320" imgH="1812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856163"/>
                        <a:ext cx="3652838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599" name="Object 7"/>
          <p:cNvGraphicFramePr>
            <a:graphicFrameLocks noChangeAspect="1"/>
          </p:cNvGraphicFramePr>
          <p:nvPr/>
        </p:nvGraphicFramePr>
        <p:xfrm>
          <a:off x="1166813" y="1435100"/>
          <a:ext cx="138112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Bitmap Image" r:id="rId9" imgW="1380952" imgH="1123810" progId="Paint.Picture">
                  <p:embed/>
                </p:oleObj>
              </mc:Choice>
              <mc:Fallback>
                <p:oleObj name="Bitmap Image" r:id="rId9" imgW="1380952" imgH="112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1435100"/>
                        <a:ext cx="138112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00" name="Object 8"/>
          <p:cNvGraphicFramePr>
            <a:graphicFrameLocks noChangeAspect="1"/>
          </p:cNvGraphicFramePr>
          <p:nvPr/>
        </p:nvGraphicFramePr>
        <p:xfrm>
          <a:off x="1143000" y="3248025"/>
          <a:ext cx="141922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Bitmap Image" r:id="rId11" imgW="1419048" imgH="1123810" progId="Paint.Picture">
                  <p:embed/>
                </p:oleObj>
              </mc:Choice>
              <mc:Fallback>
                <p:oleObj name="Bitmap Image" r:id="rId11" imgW="1419048" imgH="112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48025"/>
                        <a:ext cx="141922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01" name="Object 9"/>
          <p:cNvGraphicFramePr>
            <a:graphicFrameLocks noChangeAspect="1"/>
          </p:cNvGraphicFramePr>
          <p:nvPr/>
        </p:nvGraphicFramePr>
        <p:xfrm>
          <a:off x="1143000" y="5076825"/>
          <a:ext cx="14001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Bitmap Image" r:id="rId13" imgW="1400000" imgH="1152381" progId="Paint.Picture">
                  <p:embed/>
                </p:oleObj>
              </mc:Choice>
              <mc:Fallback>
                <p:oleObj name="Bitmap Image" r:id="rId13" imgW="1400000" imgH="11523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76825"/>
                        <a:ext cx="140017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5090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342F2AB8-ED6E-4EB3-955C-7A161BE9AF6A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Back to the example</a:t>
            </a:r>
          </a:p>
        </p:txBody>
      </p:sp>
      <p:graphicFrame>
        <p:nvGraphicFramePr>
          <p:cNvPr id="495619" name="Object 3"/>
          <p:cNvGraphicFramePr>
            <a:graphicFrameLocks noChangeAspect="1"/>
          </p:cNvGraphicFramePr>
          <p:nvPr/>
        </p:nvGraphicFramePr>
        <p:xfrm>
          <a:off x="1447800" y="3144838"/>
          <a:ext cx="6459538" cy="337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Document" r:id="rId3" imgW="6461280" imgH="3381480" progId="Word.Document.8">
                  <p:embed/>
                </p:oleObj>
              </mc:Choice>
              <mc:Fallback>
                <p:oleObj name="Document" r:id="rId3" imgW="6461280" imgH="3381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144838"/>
                        <a:ext cx="6459538" cy="337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56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12738" y="1196975"/>
            <a:ext cx="5691187" cy="5262563"/>
          </a:xfrm>
        </p:spPr>
        <p:txBody>
          <a:bodyPr/>
          <a:lstStyle/>
          <a:p>
            <a:r>
              <a:rPr lang="en-US" altLang="ko-KR" sz="2000">
                <a:ea typeface="굴림" charset="-127"/>
              </a:rPr>
              <a:t>We can now use the JK excitation table on the right to find the correct values for </a:t>
            </a:r>
            <a:r>
              <a:rPr lang="en-US" altLang="ko-KR" sz="2000" i="1">
                <a:ea typeface="굴림" charset="-127"/>
              </a:rPr>
              <a:t>each</a:t>
            </a:r>
            <a:r>
              <a:rPr lang="en-US" altLang="ko-KR" sz="2000">
                <a:ea typeface="굴림" charset="-127"/>
              </a:rPr>
              <a:t> flip-flop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s inputs, based on its present and next states.</a:t>
            </a:r>
          </a:p>
          <a:p>
            <a:endParaRPr lang="en-US" altLang="ko-KR" sz="2000">
              <a:ea typeface="굴림" charset="-127"/>
            </a:endParaRPr>
          </a:p>
        </p:txBody>
      </p:sp>
      <p:graphicFrame>
        <p:nvGraphicFramePr>
          <p:cNvPr id="495621" name="Object 5"/>
          <p:cNvGraphicFramePr>
            <a:graphicFrameLocks noChangeAspect="1"/>
          </p:cNvGraphicFramePr>
          <p:nvPr/>
        </p:nvGraphicFramePr>
        <p:xfrm>
          <a:off x="6096000" y="1196975"/>
          <a:ext cx="2832100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Document" r:id="rId5" imgW="2847240" imgH="1695600" progId="Word.Document.8">
                  <p:embed/>
                </p:oleObj>
              </mc:Choice>
              <mc:Fallback>
                <p:oleObj name="Document" r:id="rId5" imgW="2847240" imgH="1695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196975"/>
                        <a:ext cx="2832100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9189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3EE2EADD-9738-49A8-872A-79A554528A58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5254625">
              <a:tabLst>
                <a:tab pos="6746875" algn="l"/>
              </a:tabLst>
            </a:pPr>
            <a:r>
              <a:rPr lang="en-US" altLang="ko-KR" sz="2000">
                <a:ea typeface="굴림" charset="-127"/>
              </a:rPr>
              <a:t>Now you can make K-maps and find equations for each of the four flip-flop inputs, as well as for the output Z.</a:t>
            </a:r>
          </a:p>
          <a:p>
            <a:pPr marL="342900" indent="-342900" defTabSz="5254625">
              <a:tabLst>
                <a:tab pos="6746875" algn="l"/>
              </a:tabLst>
            </a:pPr>
            <a:r>
              <a:rPr lang="en-US" altLang="ko-KR" sz="2000">
                <a:ea typeface="굴림" charset="-127"/>
              </a:rPr>
              <a:t>These equations are in terms of the present state and the inputs.</a:t>
            </a:r>
          </a:p>
          <a:p>
            <a:pPr marL="342900" indent="-342900" defTabSz="5254625">
              <a:tabLst>
                <a:tab pos="6746875" algn="l"/>
              </a:tabLst>
            </a:pPr>
            <a:r>
              <a:rPr lang="en-US" altLang="ko-KR" sz="2000">
                <a:ea typeface="굴림" charset="-127"/>
              </a:rPr>
              <a:t>The advantage of using JK flip-flops is that there are many don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t care conditions, which can result in simpler MSP equations.</a:t>
            </a:r>
          </a:p>
          <a:p>
            <a:pPr marL="342900" indent="-342900" defTabSz="5254625">
              <a:buFont typeface="Wingdings" pitchFamily="2" charset="2"/>
              <a:buNone/>
              <a:tabLst>
                <a:tab pos="6746875" algn="l"/>
              </a:tabLst>
            </a:pPr>
            <a:endParaRPr lang="en-US" altLang="ko-KR" sz="2000">
              <a:ea typeface="굴림" charset="-127"/>
            </a:endParaRPr>
          </a:p>
          <a:p>
            <a:pPr marL="342900" indent="-342900" defTabSz="5254625">
              <a:buFont typeface="Wingdings" pitchFamily="2" charset="2"/>
              <a:buNone/>
              <a:tabLst>
                <a:tab pos="6746875" algn="l"/>
              </a:tabLst>
            </a:pPr>
            <a:r>
              <a:rPr lang="en-US" altLang="ko-KR" sz="2000">
                <a:ea typeface="굴림" charset="-127"/>
              </a:rPr>
              <a:t>		J</a:t>
            </a:r>
            <a:r>
              <a:rPr lang="en-US" altLang="ko-KR" sz="2000" baseline="-25000">
                <a:ea typeface="굴림" charset="-127"/>
              </a:rPr>
              <a:t>1</a:t>
            </a:r>
            <a:r>
              <a:rPr lang="en-US" altLang="ko-KR" sz="2000">
                <a:ea typeface="굴림" charset="-127"/>
              </a:rPr>
              <a:t> = X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 Q</a:t>
            </a:r>
            <a:r>
              <a:rPr lang="en-US" altLang="ko-KR" sz="2000" baseline="-25000">
                <a:ea typeface="굴림" charset="-127"/>
              </a:rPr>
              <a:t>0</a:t>
            </a:r>
            <a:endParaRPr lang="en-US" altLang="ko-KR" sz="2000">
              <a:ea typeface="굴림" charset="-127"/>
            </a:endParaRPr>
          </a:p>
          <a:p>
            <a:pPr marL="342900" indent="-342900" defTabSz="5254625">
              <a:buFont typeface="Wingdings" pitchFamily="2" charset="2"/>
              <a:buNone/>
              <a:tabLst>
                <a:tab pos="6746875" algn="l"/>
              </a:tabLst>
            </a:pPr>
            <a:r>
              <a:rPr lang="en-US" altLang="ko-KR" sz="2000">
                <a:ea typeface="굴림" charset="-127"/>
              </a:rPr>
              <a:t>		K</a:t>
            </a:r>
            <a:r>
              <a:rPr lang="en-US" altLang="ko-KR" sz="2000" baseline="-25000">
                <a:ea typeface="굴림" charset="-127"/>
              </a:rPr>
              <a:t>1</a:t>
            </a:r>
            <a:r>
              <a:rPr lang="en-US" altLang="ko-KR" sz="2000">
                <a:ea typeface="굴림" charset="-127"/>
              </a:rPr>
              <a:t> = X + Q</a:t>
            </a:r>
            <a:r>
              <a:rPr lang="en-US" altLang="ko-KR" sz="2000" baseline="-25000">
                <a:ea typeface="굴림" charset="-127"/>
              </a:rPr>
              <a:t>0</a:t>
            </a:r>
          </a:p>
          <a:p>
            <a:pPr marL="342900" indent="-342900" defTabSz="5254625">
              <a:buFont typeface="Wingdings" pitchFamily="2" charset="2"/>
              <a:buNone/>
              <a:tabLst>
                <a:tab pos="6746875" algn="l"/>
              </a:tabLst>
            </a:pPr>
            <a:endParaRPr lang="en-US" altLang="ko-KR" sz="2000">
              <a:ea typeface="굴림" charset="-127"/>
            </a:endParaRPr>
          </a:p>
          <a:p>
            <a:pPr marL="342900" indent="-342900" defTabSz="5254625">
              <a:buFont typeface="Wingdings" pitchFamily="2" charset="2"/>
              <a:buNone/>
              <a:tabLst>
                <a:tab pos="6746875" algn="l"/>
              </a:tabLst>
            </a:pPr>
            <a:r>
              <a:rPr lang="en-US" altLang="ko-KR" sz="2000">
                <a:ea typeface="굴림" charset="-127"/>
              </a:rPr>
              <a:t>		J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 = X + Q</a:t>
            </a:r>
            <a:r>
              <a:rPr lang="en-US" altLang="ko-KR" sz="2000" baseline="-25000">
                <a:ea typeface="굴림" charset="-127"/>
              </a:rPr>
              <a:t>1</a:t>
            </a:r>
            <a:endParaRPr lang="en-US" altLang="ko-KR" sz="2000">
              <a:ea typeface="굴림" charset="-127"/>
            </a:endParaRPr>
          </a:p>
          <a:p>
            <a:pPr marL="342900" indent="-342900" defTabSz="5254625">
              <a:buFont typeface="Wingdings" pitchFamily="2" charset="2"/>
              <a:buNone/>
              <a:tabLst>
                <a:tab pos="6746875" algn="l"/>
              </a:tabLst>
            </a:pPr>
            <a:r>
              <a:rPr lang="en-US" altLang="ko-KR" sz="2000">
                <a:ea typeface="굴림" charset="-127"/>
              </a:rPr>
              <a:t>		K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 = X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endParaRPr lang="en-US" altLang="ko-KR" sz="2000">
              <a:ea typeface="굴림" charset="-127"/>
            </a:endParaRPr>
          </a:p>
          <a:p>
            <a:pPr marL="342900" indent="-342900" defTabSz="5254625">
              <a:buFont typeface="Wingdings" pitchFamily="2" charset="2"/>
              <a:buNone/>
              <a:tabLst>
                <a:tab pos="6746875" algn="l"/>
              </a:tabLst>
            </a:pPr>
            <a:endParaRPr lang="en-US" altLang="ko-KR" sz="2000">
              <a:ea typeface="굴림" charset="-127"/>
            </a:endParaRPr>
          </a:p>
          <a:p>
            <a:pPr marL="342900" indent="-342900" defTabSz="5254625">
              <a:buFont typeface="Wingdings" pitchFamily="2" charset="2"/>
              <a:buNone/>
              <a:tabLst>
                <a:tab pos="6746875" algn="l"/>
              </a:tabLst>
            </a:pPr>
            <a:r>
              <a:rPr lang="en-US" altLang="ko-KR" sz="2000">
                <a:ea typeface="굴림" charset="-127"/>
              </a:rPr>
              <a:t>		Z = Q</a:t>
            </a:r>
            <a:r>
              <a:rPr lang="en-US" altLang="ko-KR" sz="2000" baseline="-25000">
                <a:ea typeface="굴림" charset="-127"/>
              </a:rPr>
              <a:t>1</a:t>
            </a:r>
            <a:r>
              <a:rPr lang="en-US" altLang="ko-KR" sz="2000">
                <a:ea typeface="굴림" charset="-127"/>
              </a:rPr>
              <a:t>Q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X</a:t>
            </a:r>
          </a:p>
          <a:p>
            <a:pPr marL="342900" indent="-342900" defTabSz="5254625">
              <a:buFont typeface="Wingdings" pitchFamily="2" charset="2"/>
              <a:buNone/>
              <a:tabLst>
                <a:tab pos="6746875" algn="l"/>
              </a:tabLst>
            </a:pPr>
            <a:endParaRPr lang="en-US" altLang="ko-KR" sz="2000">
              <a:ea typeface="굴림" charset="-127"/>
            </a:endParaRP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Step 4: Find equations for the FF inputs and output</a:t>
            </a:r>
          </a:p>
        </p:txBody>
      </p:sp>
      <p:graphicFrame>
        <p:nvGraphicFramePr>
          <p:cNvPr id="496644" name="Object 4"/>
          <p:cNvGraphicFramePr>
            <a:graphicFrameLocks noChangeAspect="1"/>
          </p:cNvGraphicFramePr>
          <p:nvPr/>
        </p:nvGraphicFramePr>
        <p:xfrm>
          <a:off x="533400" y="3146425"/>
          <a:ext cx="6459538" cy="337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Document" r:id="rId3" imgW="6461280" imgH="3381480" progId="Word.Document.8">
                  <p:embed/>
                </p:oleObj>
              </mc:Choice>
              <mc:Fallback>
                <p:oleObj name="Document" r:id="rId3" imgW="6461280" imgH="3381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146425"/>
                        <a:ext cx="6459538" cy="337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644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035519F0-A9AE-488D-ADFD-44359E285C36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Step 5: Build the circuit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363" y="1206500"/>
            <a:ext cx="7777162" cy="5132388"/>
          </a:xfrm>
        </p:spPr>
        <p:txBody>
          <a:bodyPr/>
          <a:lstStyle/>
          <a:p>
            <a:r>
              <a:rPr lang="en-US" altLang="ko-KR" sz="2000">
                <a:ea typeface="굴림" charset="-127"/>
              </a:rPr>
              <a:t>Lastly, we use these simplified equations to build the completed circuit.</a:t>
            </a:r>
          </a:p>
        </p:txBody>
      </p:sp>
      <p:graphicFrame>
        <p:nvGraphicFramePr>
          <p:cNvPr id="497668" name="Object 4"/>
          <p:cNvGraphicFramePr>
            <a:graphicFrameLocks noChangeAspect="1"/>
          </p:cNvGraphicFramePr>
          <p:nvPr/>
        </p:nvGraphicFramePr>
        <p:xfrm>
          <a:off x="3962400" y="2362200"/>
          <a:ext cx="436245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Bitmap Image" r:id="rId3" imgW="4361905" imgH="2933333" progId="Paint.Picture">
                  <p:embed/>
                </p:oleObj>
              </mc:Choice>
              <mc:Fallback>
                <p:oleObj name="Bitmap Image" r:id="rId3" imgW="4361905" imgH="29333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362200"/>
                        <a:ext cx="4362450" cy="293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669" name="Text Box 5"/>
          <p:cNvSpPr txBox="1">
            <a:spLocks noChangeArrowheads="1"/>
          </p:cNvSpPr>
          <p:nvPr/>
        </p:nvSpPr>
        <p:spPr bwMode="auto">
          <a:xfrm>
            <a:off x="1066800" y="2667000"/>
            <a:ext cx="136207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ko-KR" sz="1800">
                <a:latin typeface="Comic Sans MS" pitchFamily="66" charset="0"/>
              </a:rPr>
              <a:t>J</a:t>
            </a:r>
            <a:r>
              <a:rPr lang="en-US" altLang="ko-KR" sz="1800" baseline="-25000">
                <a:latin typeface="Comic Sans MS" pitchFamily="66" charset="0"/>
              </a:rPr>
              <a:t>1</a:t>
            </a:r>
            <a:r>
              <a:rPr lang="en-US" altLang="ko-KR" sz="1800">
                <a:latin typeface="Comic Sans MS" pitchFamily="66" charset="0"/>
              </a:rPr>
              <a:t> = X’ Q</a:t>
            </a:r>
            <a:r>
              <a:rPr lang="en-US" altLang="ko-KR" sz="1800" baseline="-25000">
                <a:latin typeface="Comic Sans MS" pitchFamily="66" charset="0"/>
              </a:rPr>
              <a:t>0</a:t>
            </a:r>
            <a:endParaRPr lang="en-US" altLang="ko-KR" sz="1800">
              <a:latin typeface="Comic Sans MS" pitchFamily="66" charset="0"/>
            </a:endParaRPr>
          </a:p>
          <a:p>
            <a:pPr algn="l" eaLnBrk="0" hangingPunct="0"/>
            <a:r>
              <a:rPr lang="en-US" altLang="ko-KR" sz="1800">
                <a:latin typeface="Comic Sans MS" pitchFamily="66" charset="0"/>
              </a:rPr>
              <a:t>K</a:t>
            </a:r>
            <a:r>
              <a:rPr lang="en-US" altLang="ko-KR" sz="1800" baseline="-25000">
                <a:latin typeface="Comic Sans MS" pitchFamily="66" charset="0"/>
              </a:rPr>
              <a:t>1</a:t>
            </a:r>
            <a:r>
              <a:rPr lang="en-US" altLang="ko-KR" sz="1800">
                <a:latin typeface="Comic Sans MS" pitchFamily="66" charset="0"/>
              </a:rPr>
              <a:t> = X + Q</a:t>
            </a:r>
            <a:r>
              <a:rPr lang="en-US" altLang="ko-KR" sz="1800" baseline="-25000">
                <a:latin typeface="Comic Sans MS" pitchFamily="66" charset="0"/>
              </a:rPr>
              <a:t>0</a:t>
            </a:r>
          </a:p>
          <a:p>
            <a:pPr algn="l" eaLnBrk="0" hangingPunct="0"/>
            <a:endParaRPr lang="en-US" altLang="ko-KR" sz="1800">
              <a:latin typeface="Comic Sans MS" pitchFamily="66" charset="0"/>
            </a:endParaRPr>
          </a:p>
          <a:p>
            <a:pPr algn="l" eaLnBrk="0" hangingPunct="0"/>
            <a:r>
              <a:rPr lang="en-US" altLang="ko-KR" sz="1800">
                <a:latin typeface="Comic Sans MS" pitchFamily="66" charset="0"/>
              </a:rPr>
              <a:t>J</a:t>
            </a:r>
            <a:r>
              <a:rPr lang="en-US" altLang="ko-KR" sz="1800" baseline="-25000">
                <a:latin typeface="Comic Sans MS" pitchFamily="66" charset="0"/>
              </a:rPr>
              <a:t>0</a:t>
            </a:r>
            <a:r>
              <a:rPr lang="en-US" altLang="ko-KR" sz="1800">
                <a:latin typeface="Comic Sans MS" pitchFamily="66" charset="0"/>
              </a:rPr>
              <a:t> = X + Q</a:t>
            </a:r>
            <a:r>
              <a:rPr lang="en-US" altLang="ko-KR" sz="1800" baseline="-25000">
                <a:latin typeface="Comic Sans MS" pitchFamily="66" charset="0"/>
              </a:rPr>
              <a:t>1</a:t>
            </a:r>
            <a:endParaRPr lang="en-US" altLang="ko-KR" sz="1800">
              <a:latin typeface="Comic Sans MS" pitchFamily="66" charset="0"/>
            </a:endParaRPr>
          </a:p>
          <a:p>
            <a:pPr algn="l" eaLnBrk="0" hangingPunct="0"/>
            <a:r>
              <a:rPr lang="en-US" altLang="ko-KR" sz="1800">
                <a:latin typeface="Comic Sans MS" pitchFamily="66" charset="0"/>
              </a:rPr>
              <a:t>K</a:t>
            </a:r>
            <a:r>
              <a:rPr lang="en-US" altLang="ko-KR" sz="1800" baseline="-25000">
                <a:latin typeface="Comic Sans MS" pitchFamily="66" charset="0"/>
              </a:rPr>
              <a:t>0</a:t>
            </a:r>
            <a:r>
              <a:rPr lang="en-US" altLang="ko-KR" sz="1800">
                <a:latin typeface="Comic Sans MS" pitchFamily="66" charset="0"/>
              </a:rPr>
              <a:t> = X’</a:t>
            </a:r>
          </a:p>
          <a:p>
            <a:pPr algn="l" eaLnBrk="0" hangingPunct="0"/>
            <a:endParaRPr lang="en-US" altLang="ko-KR" sz="1800">
              <a:latin typeface="Comic Sans MS" pitchFamily="66" charset="0"/>
            </a:endParaRPr>
          </a:p>
          <a:p>
            <a:pPr algn="l" eaLnBrk="0" hangingPunct="0"/>
            <a:r>
              <a:rPr lang="en-US" altLang="ko-KR" sz="1800">
                <a:latin typeface="Comic Sans MS" pitchFamily="66" charset="0"/>
              </a:rPr>
              <a:t>Z = Q</a:t>
            </a:r>
            <a:r>
              <a:rPr lang="en-US" altLang="ko-KR" sz="1800" baseline="-25000">
                <a:latin typeface="Comic Sans MS" pitchFamily="66" charset="0"/>
              </a:rPr>
              <a:t>1</a:t>
            </a:r>
            <a:r>
              <a:rPr lang="en-US" altLang="ko-KR" sz="1800">
                <a:latin typeface="Comic Sans MS" pitchFamily="66" charset="0"/>
              </a:rPr>
              <a:t>Q</a:t>
            </a:r>
            <a:r>
              <a:rPr lang="en-US" altLang="ko-KR" sz="1800" baseline="-25000">
                <a:latin typeface="Comic Sans MS" pitchFamily="66" charset="0"/>
              </a:rPr>
              <a:t>0</a:t>
            </a:r>
            <a:r>
              <a:rPr lang="en-US" altLang="ko-KR" sz="1800">
                <a:latin typeface="Comic Sans MS" pitchFamily="66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1734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9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39CE0D12-1CC7-46D2-9FF4-72C36C8C35FA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Timing diagram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>
                <a:ea typeface="굴림" charset="-127"/>
              </a:rPr>
              <a:t>Here is one example timing diagram for our sequence detector.</a:t>
            </a:r>
          </a:p>
          <a:p>
            <a:pPr lvl="1"/>
            <a:r>
              <a:rPr lang="en-US" altLang="ko-KR" sz="1600">
                <a:ea typeface="굴림" charset="-127"/>
              </a:rPr>
              <a:t>The flip-flops Q</a:t>
            </a:r>
            <a:r>
              <a:rPr lang="en-US" altLang="ko-KR" sz="1600" baseline="-25000">
                <a:ea typeface="굴림" charset="-127"/>
              </a:rPr>
              <a:t>1</a:t>
            </a:r>
            <a:r>
              <a:rPr lang="en-US" altLang="ko-KR" sz="1600">
                <a:ea typeface="굴림" charset="-127"/>
              </a:rPr>
              <a:t>Q</a:t>
            </a:r>
            <a:r>
              <a:rPr lang="en-US" altLang="ko-KR" sz="1600" baseline="-25000">
                <a:ea typeface="굴림" charset="-127"/>
              </a:rPr>
              <a:t>0</a:t>
            </a:r>
            <a:r>
              <a:rPr lang="en-US" altLang="ko-KR" sz="1600">
                <a:ea typeface="굴림" charset="-127"/>
              </a:rPr>
              <a:t> start in the initial state, 00.</a:t>
            </a:r>
          </a:p>
          <a:p>
            <a:pPr lvl="1"/>
            <a:r>
              <a:rPr lang="en-US" altLang="ko-KR" sz="1600">
                <a:ea typeface="굴림" charset="-127"/>
              </a:rPr>
              <a:t>On the first three positive clock edges, X is 1, 0, and 0. These inputs cause Q</a:t>
            </a:r>
            <a:r>
              <a:rPr lang="en-US" altLang="ko-KR" sz="1600" baseline="-25000">
                <a:ea typeface="굴림" charset="-127"/>
              </a:rPr>
              <a:t>1</a:t>
            </a:r>
            <a:r>
              <a:rPr lang="en-US" altLang="ko-KR" sz="1600">
                <a:ea typeface="굴림" charset="-127"/>
              </a:rPr>
              <a:t>Q</a:t>
            </a:r>
            <a:r>
              <a:rPr lang="en-US" altLang="ko-KR" sz="1600" baseline="-25000">
                <a:ea typeface="굴림" charset="-127"/>
              </a:rPr>
              <a:t>0</a:t>
            </a:r>
            <a:r>
              <a:rPr lang="en-US" altLang="ko-KR" sz="1600">
                <a:ea typeface="굴림" charset="-127"/>
              </a:rPr>
              <a:t> to change, so after the third edge Q</a:t>
            </a:r>
            <a:r>
              <a:rPr lang="en-US" altLang="ko-KR" sz="1600" baseline="-25000">
                <a:ea typeface="굴림" charset="-127"/>
              </a:rPr>
              <a:t>1</a:t>
            </a:r>
            <a:r>
              <a:rPr lang="en-US" altLang="ko-KR" sz="1600">
                <a:ea typeface="굴림" charset="-127"/>
              </a:rPr>
              <a:t>Q</a:t>
            </a:r>
            <a:r>
              <a:rPr lang="en-US" altLang="ko-KR" sz="1600" baseline="-25000">
                <a:ea typeface="굴림" charset="-127"/>
              </a:rPr>
              <a:t>0</a:t>
            </a:r>
            <a:r>
              <a:rPr lang="en-US" altLang="ko-KR" sz="1600">
                <a:ea typeface="굴림" charset="-127"/>
              </a:rPr>
              <a:t> = 11.</a:t>
            </a:r>
          </a:p>
          <a:p>
            <a:pPr lvl="1"/>
            <a:r>
              <a:rPr lang="en-US" altLang="ko-KR" sz="1600">
                <a:ea typeface="굴림" charset="-127"/>
              </a:rPr>
              <a:t>Then when X=1, Z becomes 1 also, meaning that 1001 was found.</a:t>
            </a:r>
          </a:p>
          <a:p>
            <a:r>
              <a:rPr lang="en-US" altLang="ko-KR" sz="1800">
                <a:ea typeface="굴림" charset="-127"/>
              </a:rPr>
              <a:t>The output Z does not have to change at positive clock edges. Instead, it may change whenever X changes, since Z = Q</a:t>
            </a:r>
            <a:r>
              <a:rPr lang="en-US" altLang="ko-KR" sz="1800" baseline="-25000">
                <a:ea typeface="굴림" charset="-127"/>
              </a:rPr>
              <a:t>1</a:t>
            </a:r>
            <a:r>
              <a:rPr lang="en-US" altLang="ko-KR" sz="1800">
                <a:ea typeface="굴림" charset="-127"/>
              </a:rPr>
              <a:t>Q</a:t>
            </a:r>
            <a:r>
              <a:rPr lang="en-US" altLang="ko-KR" sz="1800" baseline="-25000">
                <a:ea typeface="굴림" charset="-127"/>
              </a:rPr>
              <a:t>0</a:t>
            </a:r>
            <a:r>
              <a:rPr lang="en-US" altLang="ko-KR" sz="1800">
                <a:ea typeface="굴림" charset="-127"/>
              </a:rPr>
              <a:t>X.</a:t>
            </a:r>
          </a:p>
        </p:txBody>
      </p:sp>
      <p:grpSp>
        <p:nvGrpSpPr>
          <p:cNvPr id="498692" name="Group 4"/>
          <p:cNvGrpSpPr>
            <a:grpSpLocks/>
          </p:cNvGrpSpPr>
          <p:nvPr/>
        </p:nvGrpSpPr>
        <p:grpSpPr bwMode="auto">
          <a:xfrm>
            <a:off x="3048000" y="3341688"/>
            <a:ext cx="3141663" cy="2895600"/>
            <a:chOff x="1920" y="2064"/>
            <a:chExt cx="1979" cy="1824"/>
          </a:xfrm>
        </p:grpSpPr>
        <p:sp>
          <p:nvSpPr>
            <p:cNvPr id="498693" name="Text Box 5"/>
            <p:cNvSpPr txBox="1">
              <a:spLocks noChangeArrowheads="1"/>
            </p:cNvSpPr>
            <p:nvPr/>
          </p:nvSpPr>
          <p:spPr bwMode="auto">
            <a:xfrm>
              <a:off x="1920" y="2304"/>
              <a:ext cx="370" cy="1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sz="1800">
                  <a:latin typeface="Comic Sans MS" pitchFamily="66" charset="0"/>
                </a:rPr>
                <a:t>CLK</a:t>
              </a:r>
            </a:p>
            <a:p>
              <a:pPr eaLnBrk="0" hangingPunct="0">
                <a:lnSpc>
                  <a:spcPct val="170000"/>
                </a:lnSpc>
              </a:pPr>
              <a:r>
                <a:rPr lang="en-US" altLang="ko-KR" sz="1800">
                  <a:latin typeface="Comic Sans MS" pitchFamily="66" charset="0"/>
                </a:rPr>
                <a:t>Q</a:t>
              </a:r>
              <a:r>
                <a:rPr lang="en-US" altLang="ko-KR" sz="1800" baseline="-25000">
                  <a:latin typeface="Comic Sans MS" pitchFamily="66" charset="0"/>
                </a:rPr>
                <a:t>1</a:t>
              </a:r>
              <a:endParaRPr lang="en-US" altLang="ko-KR" sz="1800">
                <a:latin typeface="Comic Sans MS" pitchFamily="66" charset="0"/>
              </a:endParaRPr>
            </a:p>
            <a:p>
              <a:pPr eaLnBrk="0" hangingPunct="0">
                <a:lnSpc>
                  <a:spcPct val="170000"/>
                </a:lnSpc>
              </a:pPr>
              <a:r>
                <a:rPr lang="en-US" altLang="ko-KR" sz="1800">
                  <a:latin typeface="Comic Sans MS" pitchFamily="66" charset="0"/>
                </a:rPr>
                <a:t>Q</a:t>
              </a:r>
              <a:r>
                <a:rPr lang="en-US" altLang="ko-KR" sz="1800" baseline="-25000">
                  <a:latin typeface="Comic Sans MS" pitchFamily="66" charset="0"/>
                </a:rPr>
                <a:t>0</a:t>
              </a:r>
              <a:endParaRPr lang="en-US" altLang="ko-KR" sz="1800">
                <a:latin typeface="Comic Sans MS" pitchFamily="66" charset="0"/>
              </a:endParaRPr>
            </a:p>
            <a:p>
              <a:pPr eaLnBrk="0" hangingPunct="0">
                <a:lnSpc>
                  <a:spcPct val="170000"/>
                </a:lnSpc>
              </a:pPr>
              <a:r>
                <a:rPr lang="en-US" altLang="ko-KR" sz="1800">
                  <a:latin typeface="Comic Sans MS" pitchFamily="66" charset="0"/>
                </a:rPr>
                <a:t>X</a:t>
              </a:r>
            </a:p>
            <a:p>
              <a:pPr eaLnBrk="0" hangingPunct="0">
                <a:lnSpc>
                  <a:spcPct val="170000"/>
                </a:lnSpc>
              </a:pPr>
              <a:r>
                <a:rPr lang="en-US" altLang="ko-KR" sz="1800">
                  <a:latin typeface="Comic Sans MS" pitchFamily="66" charset="0"/>
                </a:rPr>
                <a:t>Z</a:t>
              </a:r>
            </a:p>
          </p:txBody>
        </p:sp>
        <p:sp>
          <p:nvSpPr>
            <p:cNvPr id="498694" name="Line 6"/>
            <p:cNvSpPr>
              <a:spLocks noChangeShapeType="1"/>
            </p:cNvSpPr>
            <p:nvPr/>
          </p:nvSpPr>
          <p:spPr bwMode="auto">
            <a:xfrm>
              <a:off x="2640" y="2256"/>
              <a:ext cx="0" cy="1584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8695" name="Line 7"/>
            <p:cNvSpPr>
              <a:spLocks noChangeShapeType="1"/>
            </p:cNvSpPr>
            <p:nvPr/>
          </p:nvSpPr>
          <p:spPr bwMode="auto">
            <a:xfrm>
              <a:off x="3024" y="2256"/>
              <a:ext cx="0" cy="1584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8696" name="Line 8"/>
            <p:cNvSpPr>
              <a:spLocks noChangeShapeType="1"/>
            </p:cNvSpPr>
            <p:nvPr/>
          </p:nvSpPr>
          <p:spPr bwMode="auto">
            <a:xfrm>
              <a:off x="3792" y="2256"/>
              <a:ext cx="0" cy="1632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8697" name="Line 9"/>
            <p:cNvSpPr>
              <a:spLocks noChangeShapeType="1"/>
            </p:cNvSpPr>
            <p:nvPr/>
          </p:nvSpPr>
          <p:spPr bwMode="auto">
            <a:xfrm>
              <a:off x="3408" y="2256"/>
              <a:ext cx="0" cy="1632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98698" name="Group 10"/>
            <p:cNvGrpSpPr>
              <a:grpSpLocks/>
            </p:cNvGrpSpPr>
            <p:nvPr/>
          </p:nvGrpSpPr>
          <p:grpSpPr bwMode="auto">
            <a:xfrm>
              <a:off x="2304" y="2400"/>
              <a:ext cx="1584" cy="144"/>
              <a:chOff x="2304" y="1200"/>
              <a:chExt cx="1584" cy="144"/>
            </a:xfrm>
          </p:grpSpPr>
          <p:sp>
            <p:nvSpPr>
              <p:cNvPr id="498699" name="Line 11"/>
              <p:cNvSpPr>
                <a:spLocks noChangeShapeType="1"/>
              </p:cNvSpPr>
              <p:nvPr/>
            </p:nvSpPr>
            <p:spPr bwMode="auto">
              <a:xfrm flipV="1">
                <a:off x="2832" y="120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8700" name="Line 12"/>
              <p:cNvSpPr>
                <a:spLocks noChangeShapeType="1"/>
              </p:cNvSpPr>
              <p:nvPr/>
            </p:nvSpPr>
            <p:spPr bwMode="auto">
              <a:xfrm flipV="1">
                <a:off x="2448" y="120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8701" name="Line 13"/>
              <p:cNvSpPr>
                <a:spLocks noChangeShapeType="1"/>
              </p:cNvSpPr>
              <p:nvPr/>
            </p:nvSpPr>
            <p:spPr bwMode="auto">
              <a:xfrm>
                <a:off x="2448" y="13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8702" name="Line 14"/>
              <p:cNvSpPr>
                <a:spLocks noChangeShapeType="1"/>
              </p:cNvSpPr>
              <p:nvPr/>
            </p:nvSpPr>
            <p:spPr bwMode="auto">
              <a:xfrm flipV="1">
                <a:off x="2640" y="120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8703" name="Line 15"/>
              <p:cNvSpPr>
                <a:spLocks noChangeShapeType="1"/>
              </p:cNvSpPr>
              <p:nvPr/>
            </p:nvSpPr>
            <p:spPr bwMode="auto">
              <a:xfrm>
                <a:off x="2640" y="1200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8704" name="Line 16"/>
              <p:cNvSpPr>
                <a:spLocks noChangeShapeType="1"/>
              </p:cNvSpPr>
              <p:nvPr/>
            </p:nvSpPr>
            <p:spPr bwMode="auto">
              <a:xfrm>
                <a:off x="2832" y="13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8705" name="Line 17"/>
              <p:cNvSpPr>
                <a:spLocks noChangeShapeType="1"/>
              </p:cNvSpPr>
              <p:nvPr/>
            </p:nvSpPr>
            <p:spPr bwMode="auto">
              <a:xfrm flipV="1">
                <a:off x="3024" y="120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8706" name="Line 18"/>
              <p:cNvSpPr>
                <a:spLocks noChangeShapeType="1"/>
              </p:cNvSpPr>
              <p:nvPr/>
            </p:nvSpPr>
            <p:spPr bwMode="auto">
              <a:xfrm>
                <a:off x="3024" y="1200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8707" name="Line 19"/>
              <p:cNvSpPr>
                <a:spLocks noChangeShapeType="1"/>
              </p:cNvSpPr>
              <p:nvPr/>
            </p:nvSpPr>
            <p:spPr bwMode="auto">
              <a:xfrm flipV="1">
                <a:off x="3216" y="120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8708" name="Line 20"/>
              <p:cNvSpPr>
                <a:spLocks noChangeShapeType="1"/>
              </p:cNvSpPr>
              <p:nvPr/>
            </p:nvSpPr>
            <p:spPr bwMode="auto">
              <a:xfrm>
                <a:off x="3216" y="13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8709" name="Line 21"/>
              <p:cNvSpPr>
                <a:spLocks noChangeShapeType="1"/>
              </p:cNvSpPr>
              <p:nvPr/>
            </p:nvSpPr>
            <p:spPr bwMode="auto">
              <a:xfrm flipV="1">
                <a:off x="3408" y="120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8710" name="Line 22"/>
              <p:cNvSpPr>
                <a:spLocks noChangeShapeType="1"/>
              </p:cNvSpPr>
              <p:nvPr/>
            </p:nvSpPr>
            <p:spPr bwMode="auto">
              <a:xfrm>
                <a:off x="3408" y="1200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8711" name="Line 23"/>
              <p:cNvSpPr>
                <a:spLocks noChangeShapeType="1"/>
              </p:cNvSpPr>
              <p:nvPr/>
            </p:nvSpPr>
            <p:spPr bwMode="auto">
              <a:xfrm flipV="1">
                <a:off x="3600" y="120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8712" name="Line 24"/>
              <p:cNvSpPr>
                <a:spLocks noChangeShapeType="1"/>
              </p:cNvSpPr>
              <p:nvPr/>
            </p:nvSpPr>
            <p:spPr bwMode="auto">
              <a:xfrm>
                <a:off x="3600" y="13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8713" name="Line 25"/>
              <p:cNvSpPr>
                <a:spLocks noChangeShapeType="1"/>
              </p:cNvSpPr>
              <p:nvPr/>
            </p:nvSpPr>
            <p:spPr bwMode="auto">
              <a:xfrm flipV="1">
                <a:off x="3792" y="120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8714" name="Line 26"/>
              <p:cNvSpPr>
                <a:spLocks noChangeShapeType="1"/>
              </p:cNvSpPr>
              <p:nvPr/>
            </p:nvSpPr>
            <p:spPr bwMode="auto">
              <a:xfrm>
                <a:off x="3792" y="1200"/>
                <a:ext cx="96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8715" name="Line 27"/>
              <p:cNvSpPr>
                <a:spLocks noChangeShapeType="1"/>
              </p:cNvSpPr>
              <p:nvPr/>
            </p:nvSpPr>
            <p:spPr bwMode="auto">
              <a:xfrm>
                <a:off x="2304" y="1200"/>
                <a:ext cx="144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98716" name="Group 28"/>
            <p:cNvGrpSpPr>
              <a:grpSpLocks/>
            </p:cNvGrpSpPr>
            <p:nvPr/>
          </p:nvGrpSpPr>
          <p:grpSpPr bwMode="auto">
            <a:xfrm>
              <a:off x="2304" y="2976"/>
              <a:ext cx="1584" cy="144"/>
              <a:chOff x="2304" y="1776"/>
              <a:chExt cx="1584" cy="144"/>
            </a:xfrm>
          </p:grpSpPr>
          <p:grpSp>
            <p:nvGrpSpPr>
              <p:cNvPr id="498717" name="Group 29"/>
              <p:cNvGrpSpPr>
                <a:grpSpLocks/>
              </p:cNvGrpSpPr>
              <p:nvPr/>
            </p:nvGrpSpPr>
            <p:grpSpPr bwMode="auto">
              <a:xfrm>
                <a:off x="2304" y="1920"/>
                <a:ext cx="384" cy="0"/>
                <a:chOff x="2256" y="2208"/>
                <a:chExt cx="384" cy="0"/>
              </a:xfrm>
            </p:grpSpPr>
            <p:sp>
              <p:nvSpPr>
                <p:cNvPr id="498718" name="Line 30"/>
                <p:cNvSpPr>
                  <a:spLocks noChangeShapeType="1"/>
                </p:cNvSpPr>
                <p:nvPr/>
              </p:nvSpPr>
              <p:spPr bwMode="auto">
                <a:xfrm>
                  <a:off x="2448" y="2208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98719" name="Line 31"/>
                <p:cNvSpPr>
                  <a:spLocks noChangeShapeType="1"/>
                </p:cNvSpPr>
                <p:nvPr/>
              </p:nvSpPr>
              <p:spPr bwMode="auto">
                <a:xfrm>
                  <a:off x="2256" y="2208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98720" name="Group 32"/>
              <p:cNvGrpSpPr>
                <a:grpSpLocks/>
              </p:cNvGrpSpPr>
              <p:nvPr/>
            </p:nvGrpSpPr>
            <p:grpSpPr bwMode="auto">
              <a:xfrm>
                <a:off x="2688" y="1776"/>
                <a:ext cx="384" cy="0"/>
                <a:chOff x="2640" y="2064"/>
                <a:chExt cx="384" cy="0"/>
              </a:xfrm>
            </p:grpSpPr>
            <p:sp>
              <p:nvSpPr>
                <p:cNvPr id="498721" name="Line 33"/>
                <p:cNvSpPr>
                  <a:spLocks noChangeShapeType="1"/>
                </p:cNvSpPr>
                <p:nvPr/>
              </p:nvSpPr>
              <p:spPr bwMode="auto">
                <a:xfrm>
                  <a:off x="2640" y="2064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98722" name="Line 34"/>
                <p:cNvSpPr>
                  <a:spLocks noChangeShapeType="1"/>
                </p:cNvSpPr>
                <p:nvPr/>
              </p:nvSpPr>
              <p:spPr bwMode="auto">
                <a:xfrm>
                  <a:off x="2832" y="2064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498723" name="Line 35"/>
              <p:cNvSpPr>
                <a:spLocks noChangeShapeType="1"/>
              </p:cNvSpPr>
              <p:nvPr/>
            </p:nvSpPr>
            <p:spPr bwMode="auto">
              <a:xfrm flipV="1">
                <a:off x="2688" y="1776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498724" name="Group 36"/>
              <p:cNvGrpSpPr>
                <a:grpSpLocks/>
              </p:cNvGrpSpPr>
              <p:nvPr/>
            </p:nvGrpSpPr>
            <p:grpSpPr bwMode="auto">
              <a:xfrm>
                <a:off x="3072" y="1920"/>
                <a:ext cx="384" cy="0"/>
                <a:chOff x="2256" y="1920"/>
                <a:chExt cx="384" cy="0"/>
              </a:xfrm>
            </p:grpSpPr>
            <p:sp>
              <p:nvSpPr>
                <p:cNvPr id="498725" name="Line 37"/>
                <p:cNvSpPr>
                  <a:spLocks noChangeShapeType="1"/>
                </p:cNvSpPr>
                <p:nvPr/>
              </p:nvSpPr>
              <p:spPr bwMode="auto">
                <a:xfrm>
                  <a:off x="2256" y="192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98726" name="Line 38"/>
                <p:cNvSpPr>
                  <a:spLocks noChangeShapeType="1"/>
                </p:cNvSpPr>
                <p:nvPr/>
              </p:nvSpPr>
              <p:spPr bwMode="auto">
                <a:xfrm>
                  <a:off x="2448" y="192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498727" name="Line 39"/>
              <p:cNvSpPr>
                <a:spLocks noChangeShapeType="1"/>
              </p:cNvSpPr>
              <p:nvPr/>
            </p:nvSpPr>
            <p:spPr bwMode="auto">
              <a:xfrm>
                <a:off x="3456" y="1776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8728" name="Line 40"/>
              <p:cNvSpPr>
                <a:spLocks noChangeShapeType="1"/>
              </p:cNvSpPr>
              <p:nvPr/>
            </p:nvSpPr>
            <p:spPr bwMode="auto">
              <a:xfrm>
                <a:off x="3648" y="1776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8729" name="Line 41"/>
              <p:cNvSpPr>
                <a:spLocks noChangeShapeType="1"/>
              </p:cNvSpPr>
              <p:nvPr/>
            </p:nvSpPr>
            <p:spPr bwMode="auto">
              <a:xfrm flipV="1">
                <a:off x="3072" y="1776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8730" name="Line 42"/>
              <p:cNvSpPr>
                <a:spLocks noChangeShapeType="1"/>
              </p:cNvSpPr>
              <p:nvPr/>
            </p:nvSpPr>
            <p:spPr bwMode="auto">
              <a:xfrm flipV="1">
                <a:off x="3456" y="1776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498731" name="Line 43"/>
            <p:cNvSpPr>
              <a:spLocks noChangeShapeType="1"/>
            </p:cNvSpPr>
            <p:nvPr/>
          </p:nvSpPr>
          <p:spPr bwMode="auto">
            <a:xfrm>
              <a:off x="2304" y="2832"/>
              <a:ext cx="7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98732" name="Group 44"/>
            <p:cNvGrpSpPr>
              <a:grpSpLocks/>
            </p:cNvGrpSpPr>
            <p:nvPr/>
          </p:nvGrpSpPr>
          <p:grpSpPr bwMode="auto">
            <a:xfrm>
              <a:off x="3072" y="2688"/>
              <a:ext cx="384" cy="0"/>
              <a:chOff x="2640" y="2064"/>
              <a:chExt cx="384" cy="0"/>
            </a:xfrm>
          </p:grpSpPr>
          <p:sp>
            <p:nvSpPr>
              <p:cNvPr id="498733" name="Line 45"/>
              <p:cNvSpPr>
                <a:spLocks noChangeShapeType="1"/>
              </p:cNvSpPr>
              <p:nvPr/>
            </p:nvSpPr>
            <p:spPr bwMode="auto">
              <a:xfrm>
                <a:off x="2640" y="2064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8734" name="Line 46"/>
              <p:cNvSpPr>
                <a:spLocks noChangeShapeType="1"/>
              </p:cNvSpPr>
              <p:nvPr/>
            </p:nvSpPr>
            <p:spPr bwMode="auto">
              <a:xfrm>
                <a:off x="2832" y="2064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498735" name="Line 47"/>
            <p:cNvSpPr>
              <a:spLocks noChangeShapeType="1"/>
            </p:cNvSpPr>
            <p:nvPr/>
          </p:nvSpPr>
          <p:spPr bwMode="auto">
            <a:xfrm>
              <a:off x="3456" y="2688"/>
              <a:ext cx="192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8736" name="Line 48"/>
            <p:cNvSpPr>
              <a:spLocks noChangeShapeType="1"/>
            </p:cNvSpPr>
            <p:nvPr/>
          </p:nvSpPr>
          <p:spPr bwMode="auto">
            <a:xfrm>
              <a:off x="3648" y="2688"/>
              <a:ext cx="240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8737" name="Line 49"/>
            <p:cNvSpPr>
              <a:spLocks noChangeShapeType="1"/>
            </p:cNvSpPr>
            <p:nvPr/>
          </p:nvSpPr>
          <p:spPr bwMode="auto">
            <a:xfrm flipV="1">
              <a:off x="3072" y="268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98738" name="Group 50"/>
            <p:cNvGrpSpPr>
              <a:grpSpLocks/>
            </p:cNvGrpSpPr>
            <p:nvPr/>
          </p:nvGrpSpPr>
          <p:grpSpPr bwMode="auto">
            <a:xfrm>
              <a:off x="2304" y="3264"/>
              <a:ext cx="1584" cy="144"/>
              <a:chOff x="2304" y="2064"/>
              <a:chExt cx="1584" cy="144"/>
            </a:xfrm>
          </p:grpSpPr>
          <p:sp>
            <p:nvSpPr>
              <p:cNvPr id="498739" name="Line 51"/>
              <p:cNvSpPr>
                <a:spLocks noChangeShapeType="1"/>
              </p:cNvSpPr>
              <p:nvPr/>
            </p:nvSpPr>
            <p:spPr bwMode="auto">
              <a:xfrm>
                <a:off x="2688" y="2064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8740" name="Line 52"/>
              <p:cNvSpPr>
                <a:spLocks noChangeShapeType="1"/>
              </p:cNvSpPr>
              <p:nvPr/>
            </p:nvSpPr>
            <p:spPr bwMode="auto">
              <a:xfrm>
                <a:off x="3408" y="2208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8741" name="Line 53"/>
              <p:cNvSpPr>
                <a:spLocks noChangeShapeType="1"/>
              </p:cNvSpPr>
              <p:nvPr/>
            </p:nvSpPr>
            <p:spPr bwMode="auto">
              <a:xfrm flipV="1">
                <a:off x="2880" y="2064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8742" name="Line 54"/>
              <p:cNvSpPr>
                <a:spLocks noChangeShapeType="1"/>
              </p:cNvSpPr>
              <p:nvPr/>
            </p:nvSpPr>
            <p:spPr bwMode="auto">
              <a:xfrm>
                <a:off x="2880" y="2208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8743" name="Line 55"/>
              <p:cNvSpPr>
                <a:spLocks noChangeShapeType="1"/>
              </p:cNvSpPr>
              <p:nvPr/>
            </p:nvSpPr>
            <p:spPr bwMode="auto">
              <a:xfrm flipV="1">
                <a:off x="3600" y="2064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8744" name="Line 56"/>
              <p:cNvSpPr>
                <a:spLocks noChangeShapeType="1"/>
              </p:cNvSpPr>
              <p:nvPr/>
            </p:nvSpPr>
            <p:spPr bwMode="auto">
              <a:xfrm>
                <a:off x="3600" y="2064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498745" name="Group 57"/>
              <p:cNvGrpSpPr>
                <a:grpSpLocks/>
              </p:cNvGrpSpPr>
              <p:nvPr/>
            </p:nvGrpSpPr>
            <p:grpSpPr bwMode="auto">
              <a:xfrm>
                <a:off x="2304" y="2064"/>
                <a:ext cx="384" cy="0"/>
                <a:chOff x="2256" y="1536"/>
                <a:chExt cx="384" cy="0"/>
              </a:xfrm>
            </p:grpSpPr>
            <p:sp>
              <p:nvSpPr>
                <p:cNvPr id="498746" name="Line 58"/>
                <p:cNvSpPr>
                  <a:spLocks noChangeShapeType="1"/>
                </p:cNvSpPr>
                <p:nvPr/>
              </p:nvSpPr>
              <p:spPr bwMode="auto">
                <a:xfrm>
                  <a:off x="2448" y="1536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98747" name="Line 59"/>
                <p:cNvSpPr>
                  <a:spLocks noChangeShapeType="1"/>
                </p:cNvSpPr>
                <p:nvPr/>
              </p:nvSpPr>
              <p:spPr bwMode="auto">
                <a:xfrm>
                  <a:off x="2256" y="1536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98748" name="Group 60"/>
              <p:cNvGrpSpPr>
                <a:grpSpLocks/>
              </p:cNvGrpSpPr>
              <p:nvPr/>
            </p:nvGrpSpPr>
            <p:grpSpPr bwMode="auto">
              <a:xfrm>
                <a:off x="3072" y="2208"/>
                <a:ext cx="384" cy="0"/>
                <a:chOff x="2640" y="1680"/>
                <a:chExt cx="384" cy="0"/>
              </a:xfrm>
            </p:grpSpPr>
            <p:sp>
              <p:nvSpPr>
                <p:cNvPr id="498749" name="Line 61"/>
                <p:cNvSpPr>
                  <a:spLocks noChangeShapeType="1"/>
                </p:cNvSpPr>
                <p:nvPr/>
              </p:nvSpPr>
              <p:spPr bwMode="auto">
                <a:xfrm>
                  <a:off x="2832" y="168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98750" name="Line 62"/>
                <p:cNvSpPr>
                  <a:spLocks noChangeShapeType="1"/>
                </p:cNvSpPr>
                <p:nvPr/>
              </p:nvSpPr>
              <p:spPr bwMode="auto">
                <a:xfrm>
                  <a:off x="2640" y="168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498751" name="Group 63"/>
            <p:cNvGrpSpPr>
              <a:grpSpLocks/>
            </p:cNvGrpSpPr>
            <p:nvPr/>
          </p:nvGrpSpPr>
          <p:grpSpPr bwMode="auto">
            <a:xfrm>
              <a:off x="2304" y="3552"/>
              <a:ext cx="1584" cy="144"/>
              <a:chOff x="2304" y="2352"/>
              <a:chExt cx="1584" cy="144"/>
            </a:xfrm>
          </p:grpSpPr>
          <p:sp>
            <p:nvSpPr>
              <p:cNvPr id="498752" name="Line 64"/>
              <p:cNvSpPr>
                <a:spLocks noChangeShapeType="1"/>
              </p:cNvSpPr>
              <p:nvPr/>
            </p:nvSpPr>
            <p:spPr bwMode="auto">
              <a:xfrm>
                <a:off x="3456" y="249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8753" name="Line 65"/>
              <p:cNvSpPr>
                <a:spLocks noChangeShapeType="1"/>
              </p:cNvSpPr>
              <p:nvPr/>
            </p:nvSpPr>
            <p:spPr bwMode="auto">
              <a:xfrm flipV="1">
                <a:off x="3696" y="235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498754" name="Group 66"/>
              <p:cNvGrpSpPr>
                <a:grpSpLocks/>
              </p:cNvGrpSpPr>
              <p:nvPr/>
            </p:nvGrpSpPr>
            <p:grpSpPr bwMode="auto">
              <a:xfrm>
                <a:off x="2304" y="2496"/>
                <a:ext cx="384" cy="0"/>
                <a:chOff x="2256" y="2208"/>
                <a:chExt cx="384" cy="0"/>
              </a:xfrm>
            </p:grpSpPr>
            <p:sp>
              <p:nvSpPr>
                <p:cNvPr id="498755" name="Line 67"/>
                <p:cNvSpPr>
                  <a:spLocks noChangeShapeType="1"/>
                </p:cNvSpPr>
                <p:nvPr/>
              </p:nvSpPr>
              <p:spPr bwMode="auto">
                <a:xfrm>
                  <a:off x="2448" y="2208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98756" name="Line 68"/>
                <p:cNvSpPr>
                  <a:spLocks noChangeShapeType="1"/>
                </p:cNvSpPr>
                <p:nvPr/>
              </p:nvSpPr>
              <p:spPr bwMode="auto">
                <a:xfrm>
                  <a:off x="2256" y="2208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98757" name="Group 69"/>
              <p:cNvGrpSpPr>
                <a:grpSpLocks/>
              </p:cNvGrpSpPr>
              <p:nvPr/>
            </p:nvGrpSpPr>
            <p:grpSpPr bwMode="auto">
              <a:xfrm>
                <a:off x="2688" y="2496"/>
                <a:ext cx="384" cy="0"/>
                <a:chOff x="2256" y="2208"/>
                <a:chExt cx="384" cy="0"/>
              </a:xfrm>
            </p:grpSpPr>
            <p:sp>
              <p:nvSpPr>
                <p:cNvPr id="498758" name="Line 70"/>
                <p:cNvSpPr>
                  <a:spLocks noChangeShapeType="1"/>
                </p:cNvSpPr>
                <p:nvPr/>
              </p:nvSpPr>
              <p:spPr bwMode="auto">
                <a:xfrm>
                  <a:off x="2448" y="2208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98759" name="Line 71"/>
                <p:cNvSpPr>
                  <a:spLocks noChangeShapeType="1"/>
                </p:cNvSpPr>
                <p:nvPr/>
              </p:nvSpPr>
              <p:spPr bwMode="auto">
                <a:xfrm>
                  <a:off x="2256" y="2208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98760" name="Group 72"/>
              <p:cNvGrpSpPr>
                <a:grpSpLocks/>
              </p:cNvGrpSpPr>
              <p:nvPr/>
            </p:nvGrpSpPr>
            <p:grpSpPr bwMode="auto">
              <a:xfrm>
                <a:off x="3072" y="2496"/>
                <a:ext cx="384" cy="0"/>
                <a:chOff x="2256" y="2208"/>
                <a:chExt cx="384" cy="0"/>
              </a:xfrm>
            </p:grpSpPr>
            <p:sp>
              <p:nvSpPr>
                <p:cNvPr id="498761" name="Line 73"/>
                <p:cNvSpPr>
                  <a:spLocks noChangeShapeType="1"/>
                </p:cNvSpPr>
                <p:nvPr/>
              </p:nvSpPr>
              <p:spPr bwMode="auto">
                <a:xfrm>
                  <a:off x="2448" y="2208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98762" name="Line 74"/>
                <p:cNvSpPr>
                  <a:spLocks noChangeShapeType="1"/>
                </p:cNvSpPr>
                <p:nvPr/>
              </p:nvSpPr>
              <p:spPr bwMode="auto">
                <a:xfrm>
                  <a:off x="2256" y="2208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498763" name="Line 75"/>
              <p:cNvSpPr>
                <a:spLocks noChangeShapeType="1"/>
              </p:cNvSpPr>
              <p:nvPr/>
            </p:nvSpPr>
            <p:spPr bwMode="auto">
              <a:xfrm>
                <a:off x="3696" y="2352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498764" name="Text Box 76"/>
            <p:cNvSpPr txBox="1">
              <a:spLocks noChangeArrowheads="1"/>
            </p:cNvSpPr>
            <p:nvPr/>
          </p:nvSpPr>
          <p:spPr bwMode="auto">
            <a:xfrm>
              <a:off x="2544" y="2064"/>
              <a:ext cx="13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latinLnBrk="1">
                <a:tabLst>
                  <a:tab pos="623888" algn="l"/>
                  <a:tab pos="1200150" algn="l"/>
                  <a:tab pos="182721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 latinLnBrk="1">
                <a:tabLst>
                  <a:tab pos="623888" algn="l"/>
                  <a:tab pos="1200150" algn="l"/>
                  <a:tab pos="182721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 latinLnBrk="1">
                <a:tabLst>
                  <a:tab pos="623888" algn="l"/>
                  <a:tab pos="1200150" algn="l"/>
                  <a:tab pos="182721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 latinLnBrk="1">
                <a:tabLst>
                  <a:tab pos="623888" algn="l"/>
                  <a:tab pos="1200150" algn="l"/>
                  <a:tab pos="182721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 latinLnBrk="1">
                <a:tabLst>
                  <a:tab pos="623888" algn="l"/>
                  <a:tab pos="1200150" algn="l"/>
                  <a:tab pos="182721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  <a:tab pos="1200150" algn="l"/>
                  <a:tab pos="182721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  <a:tab pos="1200150" algn="l"/>
                  <a:tab pos="182721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  <a:tab pos="1200150" algn="l"/>
                  <a:tab pos="182721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  <a:tab pos="1200150" algn="l"/>
                  <a:tab pos="1827213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0" latinLnBrk="0" hangingPunct="0"/>
              <a:r>
                <a:rPr kumimoji="0" lang="en-US" altLang="ko-KR" sz="1800">
                  <a:latin typeface="Comic Sans MS" pitchFamily="66" charset="0"/>
                </a:rPr>
                <a:t>1	2	3	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6559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608F7A9C-BCE5-4455-AE39-E27E4B1C588D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Building the same circuit with D flip-flops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What if you want to build the circuit using D flip-flops instead?</a:t>
            </a:r>
          </a:p>
          <a:p>
            <a:r>
              <a:rPr lang="en-US" altLang="ko-KR" sz="2000">
                <a:ea typeface="굴림" charset="-127"/>
              </a:rPr>
              <a:t>We already have the state table and state assignments, so we can just start from Step 3, finding the flip-flop input values.</a:t>
            </a:r>
          </a:p>
          <a:p>
            <a:r>
              <a:rPr lang="en-US" altLang="ko-KR" sz="2000">
                <a:ea typeface="굴림" charset="-127"/>
              </a:rPr>
              <a:t>D flip-flops have only one input, so our table only needs two columns for D</a:t>
            </a:r>
            <a:r>
              <a:rPr lang="en-US" altLang="ko-KR" sz="2000" baseline="-25000">
                <a:ea typeface="굴림" charset="-127"/>
              </a:rPr>
              <a:t>1</a:t>
            </a:r>
            <a:r>
              <a:rPr lang="en-US" altLang="ko-KR" sz="2000">
                <a:ea typeface="굴림" charset="-127"/>
              </a:rPr>
              <a:t> and D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.</a:t>
            </a:r>
          </a:p>
        </p:txBody>
      </p:sp>
      <p:graphicFrame>
        <p:nvGraphicFramePr>
          <p:cNvPr id="499716" name="Object 4"/>
          <p:cNvGraphicFramePr>
            <a:graphicFrameLocks noChangeAspect="1"/>
          </p:cNvGraphicFramePr>
          <p:nvPr/>
        </p:nvGraphicFramePr>
        <p:xfrm>
          <a:off x="2054225" y="3194050"/>
          <a:ext cx="5241925" cy="333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Document" r:id="rId3" imgW="5298480" imgH="3365640" progId="Word.Document.8">
                  <p:embed/>
                </p:oleObj>
              </mc:Choice>
              <mc:Fallback>
                <p:oleObj name="Document" r:id="rId3" imgW="5298480" imgH="3365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5" y="3194050"/>
                        <a:ext cx="5241925" cy="333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3202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39B25DC-67BC-4CE9-9B69-6853164D9ADD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 flip-flop input values (Step 3)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738" y="1196975"/>
            <a:ext cx="5059362" cy="5262563"/>
          </a:xfrm>
        </p:spPr>
        <p:txBody>
          <a:bodyPr/>
          <a:lstStyle/>
          <a:p>
            <a:pPr marL="342900" indent="-342900">
              <a:tabLst>
                <a:tab pos="1370013" algn="l"/>
              </a:tabLst>
            </a:pPr>
            <a:r>
              <a:rPr lang="en-US" altLang="ko-KR" sz="2000">
                <a:ea typeface="굴림" charset="-127"/>
              </a:rPr>
              <a:t>The D excitation table is pretty boring; set the D input to whatever the next state should be.</a:t>
            </a:r>
            <a:endParaRPr lang="en-US" altLang="ko-KR" sz="2000" baseline="-25000">
              <a:ea typeface="굴림" charset="-127"/>
            </a:endParaRPr>
          </a:p>
          <a:p>
            <a:pPr marL="342900" indent="-342900">
              <a:tabLst>
                <a:tab pos="1370013" algn="l"/>
              </a:tabLst>
            </a:pPr>
            <a:r>
              <a:rPr lang="en-US" altLang="ko-KR" sz="2000">
                <a:ea typeface="굴림" charset="-127"/>
              </a:rPr>
              <a:t>You don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t even need to show separate columns for D</a:t>
            </a:r>
            <a:r>
              <a:rPr lang="en-US" altLang="ko-KR" sz="2000" baseline="-25000">
                <a:ea typeface="굴림" charset="-127"/>
              </a:rPr>
              <a:t>1</a:t>
            </a:r>
            <a:r>
              <a:rPr lang="en-US" altLang="ko-KR" sz="2000">
                <a:ea typeface="굴림" charset="-127"/>
              </a:rPr>
              <a:t> and D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; you can just use the Next State columns.</a:t>
            </a:r>
          </a:p>
        </p:txBody>
      </p:sp>
      <p:graphicFrame>
        <p:nvGraphicFramePr>
          <p:cNvPr id="500740" name="Object 4"/>
          <p:cNvGraphicFramePr>
            <a:graphicFrameLocks noChangeAspect="1"/>
          </p:cNvGraphicFramePr>
          <p:nvPr/>
        </p:nvGraphicFramePr>
        <p:xfrm>
          <a:off x="2054225" y="3284538"/>
          <a:ext cx="5224463" cy="336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Document" r:id="rId3" imgW="5231880" imgH="3365640" progId="Word.Document.8">
                  <p:embed/>
                </p:oleObj>
              </mc:Choice>
              <mc:Fallback>
                <p:oleObj name="Document" r:id="rId3" imgW="5231880" imgH="3365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5" y="3284538"/>
                        <a:ext cx="5224463" cy="336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741" name="Object 5"/>
          <p:cNvGraphicFramePr>
            <a:graphicFrameLocks noChangeAspect="1"/>
          </p:cNvGraphicFramePr>
          <p:nvPr/>
        </p:nvGraphicFramePr>
        <p:xfrm>
          <a:off x="5356225" y="1241425"/>
          <a:ext cx="3679825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Document" r:id="rId5" imgW="3686760" imgH="1683000" progId="Word.Document.8">
                  <p:embed/>
                </p:oleObj>
              </mc:Choice>
              <mc:Fallback>
                <p:oleObj name="Document" r:id="rId5" imgW="3686760" imgH="1683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6225" y="1241425"/>
                        <a:ext cx="3679825" cy="168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2091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D4577AFF-C7F6-4DA5-A354-F3F4454B354A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Finding equations (Step 4)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tabLst>
                <a:tab pos="2740025" algn="l"/>
              </a:tabLst>
            </a:pPr>
            <a:r>
              <a:rPr lang="en-US" altLang="ko-KR" sz="2000">
                <a:ea typeface="굴림" charset="-127"/>
              </a:rPr>
              <a:t>You can do K-maps again, to find:</a:t>
            </a:r>
            <a:endParaRPr lang="en-US" altLang="ko-KR" sz="900">
              <a:ea typeface="굴림" charset="-127"/>
            </a:endParaRPr>
          </a:p>
          <a:p>
            <a:pPr marL="342900" indent="-342900">
              <a:spcBef>
                <a:spcPct val="80000"/>
              </a:spcBef>
              <a:buFont typeface="Wingdings" pitchFamily="2" charset="2"/>
              <a:buNone/>
              <a:tabLst>
                <a:tab pos="2740025" algn="l"/>
              </a:tabLst>
            </a:pPr>
            <a:r>
              <a:rPr lang="en-US" altLang="ko-KR" sz="2000">
                <a:ea typeface="굴림" charset="-127"/>
              </a:rPr>
              <a:t>		D</a:t>
            </a:r>
            <a:r>
              <a:rPr lang="en-US" altLang="ko-KR" sz="2000" baseline="-25000">
                <a:ea typeface="굴림" charset="-127"/>
              </a:rPr>
              <a:t>1</a:t>
            </a:r>
            <a:r>
              <a:rPr lang="en-US" altLang="ko-KR" sz="2000">
                <a:ea typeface="굴림" charset="-127"/>
              </a:rPr>
              <a:t> = Q</a:t>
            </a:r>
            <a:r>
              <a:rPr lang="en-US" altLang="ko-KR" sz="2000" baseline="-25000">
                <a:ea typeface="굴림" charset="-127"/>
              </a:rPr>
              <a:t>1</a:t>
            </a:r>
            <a:r>
              <a:rPr lang="en-US" altLang="ko-KR" sz="2000">
                <a:ea typeface="굴림" charset="-127"/>
              </a:rPr>
              <a:t> Q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 X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 + Q</a:t>
            </a:r>
            <a:r>
              <a:rPr lang="en-US" altLang="ko-KR" sz="2000" baseline="-25000">
                <a:ea typeface="굴림" charset="-127"/>
              </a:rPr>
              <a:t>1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 Q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 X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endParaRPr lang="en-US" altLang="ko-KR" sz="2000">
              <a:ea typeface="굴림" charset="-127"/>
            </a:endParaRPr>
          </a:p>
          <a:p>
            <a:pPr marL="342900" indent="-342900">
              <a:buFont typeface="Wingdings" pitchFamily="2" charset="2"/>
              <a:buNone/>
              <a:tabLst>
                <a:tab pos="2740025" algn="l"/>
              </a:tabLst>
            </a:pPr>
            <a:r>
              <a:rPr lang="en-US" altLang="ko-KR" sz="2000">
                <a:ea typeface="굴림" charset="-127"/>
              </a:rPr>
              <a:t>		D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 = X + Q</a:t>
            </a:r>
            <a:r>
              <a:rPr lang="en-US" altLang="ko-KR" sz="2000" baseline="-25000">
                <a:ea typeface="굴림" charset="-127"/>
              </a:rPr>
              <a:t>1</a:t>
            </a:r>
            <a:r>
              <a:rPr lang="en-US" altLang="ko-KR" sz="2000">
                <a:ea typeface="굴림" charset="-127"/>
              </a:rPr>
              <a:t> Q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endParaRPr lang="en-US" altLang="ko-KR" sz="2000">
              <a:ea typeface="굴림" charset="-127"/>
            </a:endParaRPr>
          </a:p>
          <a:p>
            <a:pPr marL="342900" indent="-342900">
              <a:buFont typeface="Wingdings" pitchFamily="2" charset="2"/>
              <a:buNone/>
              <a:tabLst>
                <a:tab pos="2740025" algn="l"/>
              </a:tabLst>
            </a:pPr>
            <a:r>
              <a:rPr lang="en-US" altLang="ko-KR" sz="2000">
                <a:ea typeface="굴림" charset="-127"/>
              </a:rPr>
              <a:t>		Z = Q</a:t>
            </a:r>
            <a:r>
              <a:rPr lang="en-US" altLang="ko-KR" sz="2000" baseline="-25000">
                <a:ea typeface="굴림" charset="-127"/>
              </a:rPr>
              <a:t>1</a:t>
            </a:r>
            <a:r>
              <a:rPr lang="en-US" altLang="ko-KR" sz="2000">
                <a:ea typeface="굴림" charset="-127"/>
              </a:rPr>
              <a:t> Q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 X</a:t>
            </a:r>
          </a:p>
        </p:txBody>
      </p:sp>
      <p:graphicFrame>
        <p:nvGraphicFramePr>
          <p:cNvPr id="501764" name="Object 4"/>
          <p:cNvGraphicFramePr>
            <a:graphicFrameLocks noChangeAspect="1"/>
          </p:cNvGraphicFramePr>
          <p:nvPr/>
        </p:nvGraphicFramePr>
        <p:xfrm>
          <a:off x="2057400" y="3144838"/>
          <a:ext cx="5335588" cy="337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Document" r:id="rId3" imgW="5346000" imgH="3379680" progId="Word.Document.8">
                  <p:embed/>
                </p:oleObj>
              </mc:Choice>
              <mc:Fallback>
                <p:oleObj name="Document" r:id="rId3" imgW="5346000" imgH="3379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144838"/>
                        <a:ext cx="5335588" cy="337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184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40C97CAD-683B-470E-AF3B-DDB3ACA2BAE4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State Reduction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Resulting in a reduction in the number of flip-flops in a sequential circuits</a:t>
            </a:r>
          </a:p>
          <a:p>
            <a:r>
              <a:rPr lang="en-US" altLang="ko-KR">
                <a:ea typeface="굴림" charset="-127"/>
              </a:rPr>
              <a:t>Keeping the external input-output requirements unchanged</a:t>
            </a:r>
          </a:p>
          <a:p>
            <a:pPr lvl="1"/>
            <a:r>
              <a:rPr lang="en-US" altLang="ko-KR">
                <a:ea typeface="굴림" charset="-127"/>
              </a:rPr>
              <a:t>Input-output sequences are important</a:t>
            </a:r>
          </a:p>
          <a:p>
            <a:r>
              <a:rPr lang="en-US" altLang="ko-KR">
                <a:ea typeface="굴림" charset="-127"/>
              </a:rPr>
              <a:t>Two states are </a:t>
            </a:r>
            <a:r>
              <a:rPr lang="en-US" altLang="ko-KR">
                <a:solidFill>
                  <a:srgbClr val="FF0000"/>
                </a:solidFill>
                <a:ea typeface="굴림" charset="-127"/>
              </a:rPr>
              <a:t>equivalent</a:t>
            </a:r>
            <a:r>
              <a:rPr lang="en-US" altLang="ko-KR">
                <a:ea typeface="굴림" charset="-127"/>
              </a:rPr>
              <a:t> if, for each member of the set of inputs, they give exactly the same output and send to the same state or equivalent state. </a:t>
            </a:r>
          </a:p>
          <a:p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2261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59B76930-6806-4FF8-8943-A8C2873B4E9F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Building the circuit (Step 5)</a:t>
            </a:r>
          </a:p>
        </p:txBody>
      </p:sp>
      <p:graphicFrame>
        <p:nvGraphicFramePr>
          <p:cNvPr id="502787" name="Object 3"/>
          <p:cNvGraphicFramePr>
            <a:graphicFrameLocks noChangeAspect="1"/>
          </p:cNvGraphicFramePr>
          <p:nvPr/>
        </p:nvGraphicFramePr>
        <p:xfrm>
          <a:off x="1676400" y="1828800"/>
          <a:ext cx="5707063" cy="288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Bitmap Image" r:id="rId3" imgW="5706272" imgH="2886478" progId="Paint.Picture">
                  <p:embed/>
                </p:oleObj>
              </mc:Choice>
              <mc:Fallback>
                <p:oleObj name="Bitmap Image" r:id="rId3" imgW="5706272" imgH="288647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0"/>
                        <a:ext cx="5707063" cy="288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0374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45F2AC1E-F024-4C71-A9E0-E1ED123EA57C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Flip-flop comparison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4688" y="1206500"/>
            <a:ext cx="6840537" cy="51323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000">
                <a:ea typeface="굴림" charset="-127"/>
              </a:rPr>
              <a:t>	JK flip-flops are good because there are many don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t care values in the flip-flop inputs, which can lead to a simpler circuit.</a:t>
            </a:r>
          </a:p>
          <a:p>
            <a:pPr>
              <a:buFont typeface="Wingdings" pitchFamily="2" charset="2"/>
              <a:buNone/>
            </a:pPr>
            <a:endParaRPr lang="en-US" altLang="ko-KR" sz="2000">
              <a:ea typeface="굴림" charset="-127"/>
            </a:endParaRPr>
          </a:p>
          <a:p>
            <a:pPr>
              <a:spcBef>
                <a:spcPct val="100000"/>
              </a:spcBef>
              <a:buFont typeface="Wingdings" pitchFamily="2" charset="2"/>
              <a:buNone/>
            </a:pPr>
            <a:r>
              <a:rPr lang="en-US" altLang="ko-KR" sz="2000">
                <a:ea typeface="굴림" charset="-127"/>
              </a:rPr>
              <a:t>	D flip-flops have the advantage that you don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t have to set up flip-flop inputs at all, since Q(t+1) = D. However, the D input equations are usually more complex than JK input equations</a:t>
            </a:r>
          </a:p>
          <a:p>
            <a:pPr>
              <a:buFont typeface="Wingdings" pitchFamily="2" charset="2"/>
              <a:buNone/>
            </a:pPr>
            <a:endParaRPr lang="en-US" altLang="ko-KR" sz="2000">
              <a:ea typeface="굴림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2000">
                <a:ea typeface="굴림" charset="-127"/>
              </a:rPr>
              <a:t>	In practice, D flip-flops are used more often.</a:t>
            </a:r>
          </a:p>
          <a:p>
            <a:pPr lvl="1"/>
            <a:r>
              <a:rPr lang="en-US" altLang="ko-KR" sz="1800">
                <a:ea typeface="굴림" charset="-127"/>
              </a:rPr>
              <a:t>There is only one input for each flip-flop, not two.</a:t>
            </a:r>
          </a:p>
          <a:p>
            <a:pPr lvl="1"/>
            <a:r>
              <a:rPr lang="en-US" altLang="ko-KR" sz="1800">
                <a:ea typeface="굴림" charset="-127"/>
              </a:rPr>
              <a:t>There are no excitation tables to worry about.</a:t>
            </a:r>
          </a:p>
          <a:p>
            <a:pPr lvl="1"/>
            <a:r>
              <a:rPr lang="en-US" altLang="ko-KR" sz="1800">
                <a:ea typeface="굴림" charset="-127"/>
              </a:rPr>
              <a:t>D flip-flops can be implemented with slightly less hardware than JK flip-flops.</a:t>
            </a:r>
          </a:p>
        </p:txBody>
      </p:sp>
      <p:graphicFrame>
        <p:nvGraphicFramePr>
          <p:cNvPr id="503812" name="Object 4"/>
          <p:cNvGraphicFramePr>
            <a:graphicFrameLocks noChangeAspect="1"/>
          </p:cNvGraphicFramePr>
          <p:nvPr/>
        </p:nvGraphicFramePr>
        <p:xfrm>
          <a:off x="419100" y="1265238"/>
          <a:ext cx="141922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Bitmap Image" r:id="rId3" imgW="1419048" imgH="1123810" progId="Paint.Picture">
                  <p:embed/>
                </p:oleObj>
              </mc:Choice>
              <mc:Fallback>
                <p:oleObj name="Bitmap Image" r:id="rId3" imgW="1419048" imgH="112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1265238"/>
                        <a:ext cx="141922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813" name="Object 5"/>
          <p:cNvGraphicFramePr>
            <a:graphicFrameLocks noChangeAspect="1"/>
          </p:cNvGraphicFramePr>
          <p:nvPr/>
        </p:nvGraphicFramePr>
        <p:xfrm>
          <a:off x="457200" y="2789238"/>
          <a:ext cx="138112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Bitmap Image" r:id="rId5" imgW="1380952" imgH="1123810" progId="Paint.Picture">
                  <p:embed/>
                </p:oleObj>
              </mc:Choice>
              <mc:Fallback>
                <p:oleObj name="Bitmap Image" r:id="rId5" imgW="1380952" imgH="112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89238"/>
                        <a:ext cx="138112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814" name="Object 6"/>
          <p:cNvGraphicFramePr>
            <a:graphicFrameLocks noChangeAspect="1"/>
          </p:cNvGraphicFramePr>
          <p:nvPr/>
        </p:nvGraphicFramePr>
        <p:xfrm>
          <a:off x="457200" y="4465638"/>
          <a:ext cx="138112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Bitmap Image" r:id="rId7" imgW="1380952" imgH="1123810" progId="Paint.Picture">
                  <p:embed/>
                </p:oleObj>
              </mc:Choice>
              <mc:Fallback>
                <p:oleObj name="Bitmap Image" r:id="rId7" imgW="1380952" imgH="112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65638"/>
                        <a:ext cx="138112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6211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7F6B64CA-4177-4CB4-9046-2D9FEC734378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Summary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The basic sequential circuit design procedure:</a:t>
            </a:r>
          </a:p>
          <a:p>
            <a:pPr lvl="1"/>
            <a:r>
              <a:rPr lang="en-US" altLang="ko-KR" sz="1800">
                <a:ea typeface="굴림" charset="-127"/>
              </a:rPr>
              <a:t>Make a state table and, if desired, a state diagram. This step is usually the hardest.</a:t>
            </a:r>
          </a:p>
          <a:p>
            <a:pPr lvl="1"/>
            <a:r>
              <a:rPr lang="en-US" altLang="ko-KR" sz="1800">
                <a:ea typeface="굴림" charset="-127"/>
              </a:rPr>
              <a:t>Assign binary codes to the states if you didn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t already.</a:t>
            </a:r>
          </a:p>
          <a:p>
            <a:pPr lvl="1"/>
            <a:r>
              <a:rPr lang="en-US" altLang="ko-KR" sz="1800">
                <a:ea typeface="굴림" charset="-127"/>
              </a:rPr>
              <a:t>Use the present states, next states, and flip-flop excitation tables to find the flip-flop input values.</a:t>
            </a:r>
          </a:p>
          <a:p>
            <a:pPr lvl="1"/>
            <a:r>
              <a:rPr lang="en-US" altLang="ko-KR" sz="1800">
                <a:ea typeface="굴림" charset="-127"/>
              </a:rPr>
              <a:t>Write simplified equations for the flip-flop inputs and outputs and build the circuit.</a:t>
            </a:r>
          </a:p>
          <a:p>
            <a:r>
              <a:rPr lang="en-US" altLang="ko-KR" sz="2000">
                <a:ea typeface="굴림" charset="-127"/>
              </a:rPr>
              <a:t>Next, we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ll look at common examples of sequential circuits, including different types of counters.</a:t>
            </a:r>
          </a:p>
        </p:txBody>
      </p:sp>
    </p:spTree>
    <p:extLst>
      <p:ext uri="{BB962C8B-B14F-4D97-AF65-F5344CB8AC3E}">
        <p14:creationId xmlns:p14="http://schemas.microsoft.com/office/powerpoint/2010/main" val="230297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3D8E44F-BB98-4C64-87B1-7C1A980CB8AC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Example of state reduction</a:t>
            </a:r>
          </a:p>
        </p:txBody>
      </p:sp>
      <p:pic>
        <p:nvPicPr>
          <p:cNvPr id="476163" name="Picture 3" descr="AACFLQQ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46388" y="1204913"/>
            <a:ext cx="2874962" cy="4518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76164" name="Text Box 4"/>
          <p:cNvSpPr txBox="1">
            <a:spLocks noChangeArrowheads="1"/>
          </p:cNvSpPr>
          <p:nvPr/>
        </p:nvSpPr>
        <p:spPr bwMode="auto">
          <a:xfrm>
            <a:off x="1403350" y="5381625"/>
            <a:ext cx="5761038" cy="1216025"/>
          </a:xfrm>
          <a:prstGeom prst="rect">
            <a:avLst/>
          </a:prstGeom>
          <a:solidFill>
            <a:schemeClr val="bg1"/>
          </a:solidFill>
          <a:ln w="28575">
            <a:solidFill>
              <a:srgbClr val="C5540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>
            <a:spAutoFit/>
          </a:bodyPr>
          <a:lstStyle/>
          <a:p>
            <a:pPr algn="l"/>
            <a:r>
              <a:rPr lang="en-US" altLang="ko-KR">
                <a:latin typeface="Arial" charset="0"/>
              </a:rPr>
              <a:t>state    a  a  b  c  d  e   f   f  g  f   g  a</a:t>
            </a:r>
          </a:p>
          <a:p>
            <a:pPr algn="l"/>
            <a:r>
              <a:rPr lang="en-US" altLang="ko-KR">
                <a:latin typeface="Arial" charset="0"/>
              </a:rPr>
              <a:t>input    0  1  0  1  0  1  1  0  1  0  0</a:t>
            </a:r>
          </a:p>
          <a:p>
            <a:pPr algn="l"/>
            <a:r>
              <a:rPr lang="en-US" altLang="ko-KR">
                <a:latin typeface="Arial" charset="0"/>
              </a:rPr>
              <a:t>output  0  0  0  0  0  1  1  0  1  0  0</a:t>
            </a:r>
          </a:p>
        </p:txBody>
      </p:sp>
    </p:spTree>
    <p:extLst>
      <p:ext uri="{BB962C8B-B14F-4D97-AF65-F5344CB8AC3E}">
        <p14:creationId xmlns:p14="http://schemas.microsoft.com/office/powerpoint/2010/main" val="107944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B26EAA92-34FE-49E2-B104-00180EC0040F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State table</a:t>
            </a:r>
          </a:p>
        </p:txBody>
      </p:sp>
      <p:pic>
        <p:nvPicPr>
          <p:cNvPr id="477187" name="Picture 3" descr="5-6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3600" y="1206500"/>
            <a:ext cx="7129463" cy="5059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77188" name="AutoShape 4"/>
          <p:cNvSpPr>
            <a:spLocks noChangeArrowheads="1"/>
          </p:cNvSpPr>
          <p:nvPr/>
        </p:nvSpPr>
        <p:spPr bwMode="auto">
          <a:xfrm>
            <a:off x="7380288" y="5229225"/>
            <a:ext cx="741362" cy="215900"/>
          </a:xfrm>
          <a:prstGeom prst="leftArrow">
            <a:avLst>
              <a:gd name="adj1" fmla="val 50000"/>
              <a:gd name="adj2" fmla="val 85846"/>
            </a:avLst>
          </a:prstGeom>
          <a:solidFill>
            <a:srgbClr val="FF0000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77189" name="AutoShape 5"/>
          <p:cNvSpPr>
            <a:spLocks noChangeArrowheads="1"/>
          </p:cNvSpPr>
          <p:nvPr/>
        </p:nvSpPr>
        <p:spPr bwMode="auto">
          <a:xfrm>
            <a:off x="7380288" y="4652963"/>
            <a:ext cx="741362" cy="215900"/>
          </a:xfrm>
          <a:prstGeom prst="leftArrow">
            <a:avLst>
              <a:gd name="adj1" fmla="val 50000"/>
              <a:gd name="adj2" fmla="val 85846"/>
            </a:avLst>
          </a:prstGeom>
          <a:solidFill>
            <a:srgbClr val="FF0000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77190" name="Rectangle 6"/>
          <p:cNvSpPr>
            <a:spLocks noChangeArrowheads="1"/>
          </p:cNvSpPr>
          <p:nvPr/>
        </p:nvSpPr>
        <p:spPr bwMode="auto">
          <a:xfrm>
            <a:off x="3708400" y="4581525"/>
            <a:ext cx="3671888" cy="360363"/>
          </a:xfrm>
          <a:prstGeom prst="rect">
            <a:avLst/>
          </a:prstGeom>
          <a:noFill/>
          <a:ln w="15875" algn="ctr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7191" name="Rectangle 7"/>
          <p:cNvSpPr>
            <a:spLocks noChangeArrowheads="1"/>
          </p:cNvSpPr>
          <p:nvPr/>
        </p:nvSpPr>
        <p:spPr bwMode="auto">
          <a:xfrm>
            <a:off x="3708400" y="5229225"/>
            <a:ext cx="3671888" cy="287338"/>
          </a:xfrm>
          <a:prstGeom prst="rect">
            <a:avLst/>
          </a:prstGeom>
          <a:noFill/>
          <a:ln w="15875" algn="ctr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2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B5D6379-5DC4-4CFD-A029-734BA0B350E7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Reducing state table</a:t>
            </a:r>
          </a:p>
        </p:txBody>
      </p:sp>
      <p:pic>
        <p:nvPicPr>
          <p:cNvPr id="478211" name="Picture 3" descr="5-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671638"/>
            <a:ext cx="7561262" cy="4357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78212" name="AutoShape 4"/>
          <p:cNvSpPr>
            <a:spLocks noChangeArrowheads="1"/>
          </p:cNvSpPr>
          <p:nvPr/>
        </p:nvSpPr>
        <p:spPr bwMode="auto">
          <a:xfrm>
            <a:off x="7862888" y="5372100"/>
            <a:ext cx="741362" cy="215900"/>
          </a:xfrm>
          <a:prstGeom prst="leftArrow">
            <a:avLst>
              <a:gd name="adj1" fmla="val 50000"/>
              <a:gd name="adj2" fmla="val 85846"/>
            </a:avLst>
          </a:prstGeom>
          <a:solidFill>
            <a:srgbClr val="FF0000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78213" name="AutoShape 5"/>
          <p:cNvSpPr>
            <a:spLocks noChangeArrowheads="1"/>
          </p:cNvSpPr>
          <p:nvPr/>
        </p:nvSpPr>
        <p:spPr bwMode="auto">
          <a:xfrm>
            <a:off x="7862888" y="4795838"/>
            <a:ext cx="741362" cy="215900"/>
          </a:xfrm>
          <a:prstGeom prst="leftArrow">
            <a:avLst>
              <a:gd name="adj1" fmla="val 50000"/>
              <a:gd name="adj2" fmla="val 85846"/>
            </a:avLst>
          </a:prstGeom>
          <a:solidFill>
            <a:srgbClr val="FF0000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78214" name="Rectangle 6"/>
          <p:cNvSpPr>
            <a:spLocks noChangeArrowheads="1"/>
          </p:cNvSpPr>
          <p:nvPr/>
        </p:nvSpPr>
        <p:spPr bwMode="auto">
          <a:xfrm>
            <a:off x="3708400" y="4724400"/>
            <a:ext cx="4154488" cy="288925"/>
          </a:xfrm>
          <a:prstGeom prst="rect">
            <a:avLst/>
          </a:prstGeom>
          <a:noFill/>
          <a:ln w="15875" algn="ctr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8215" name="Rectangle 7"/>
          <p:cNvSpPr>
            <a:spLocks noChangeArrowheads="1"/>
          </p:cNvSpPr>
          <p:nvPr/>
        </p:nvSpPr>
        <p:spPr bwMode="auto">
          <a:xfrm>
            <a:off x="3708400" y="5373688"/>
            <a:ext cx="4154488" cy="285750"/>
          </a:xfrm>
          <a:prstGeom prst="rect">
            <a:avLst/>
          </a:prstGeom>
          <a:noFill/>
          <a:ln w="15875" algn="ctr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79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FD5EC8EA-A38C-47E0-8A3B-F029209B82F4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Reduced State</a:t>
            </a:r>
          </a:p>
        </p:txBody>
      </p:sp>
      <p:pic>
        <p:nvPicPr>
          <p:cNvPr id="479235" name="Picture 3" descr="AACFLQR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75" y="1700213"/>
            <a:ext cx="3452813" cy="453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9236" name="Picture 4" descr="5-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778000"/>
            <a:ext cx="4765675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37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6C5791AD-DF82-4D22-B0D1-1A83AD739C05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State Assignment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 states </a:t>
            </a:r>
            <a:r>
              <a:rPr lang="en-US" altLang="ko-KR">
                <a:ea typeface="굴림" charset="-127"/>
                <a:sym typeface="Wingdings" pitchFamily="2" charset="2"/>
              </a:rPr>
              <a:t> </a:t>
            </a:r>
            <a:r>
              <a:rPr lang="en-US" altLang="ko-KR">
                <a:ea typeface="굴림" charset="-127"/>
                <a:sym typeface="Symbol" pitchFamily="18" charset="2"/>
              </a:rPr>
              <a:t></a:t>
            </a:r>
            <a:r>
              <a:rPr lang="en-US" altLang="ko-KR">
                <a:ea typeface="굴림" charset="-127"/>
                <a:sym typeface="Wingdings" pitchFamily="2" charset="2"/>
              </a:rPr>
              <a:t>log2 M</a:t>
            </a:r>
            <a:r>
              <a:rPr lang="en-US" altLang="ko-KR">
                <a:ea typeface="굴림" charset="-127"/>
                <a:sym typeface="Symbol" pitchFamily="18" charset="2"/>
              </a:rPr>
              <a:t></a:t>
            </a:r>
            <a:r>
              <a:rPr lang="en-US" altLang="ko-KR">
                <a:ea typeface="굴림" charset="-127"/>
                <a:sym typeface="Wingdings" pitchFamily="2" charset="2"/>
              </a:rPr>
              <a:t> bits</a:t>
            </a:r>
          </a:p>
        </p:txBody>
      </p:sp>
      <p:pic>
        <p:nvPicPr>
          <p:cNvPr id="480260" name="Picture 4" descr="5-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46263"/>
            <a:ext cx="8316913" cy="295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0261" name="Object 5"/>
          <p:cNvGraphicFramePr>
            <a:graphicFrameLocks noChangeAspect="1"/>
          </p:cNvGraphicFramePr>
          <p:nvPr/>
        </p:nvGraphicFramePr>
        <p:xfrm>
          <a:off x="323850" y="3932238"/>
          <a:ext cx="8272463" cy="265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" r:id="rId4" imgW="5015873" imgH="3060317" progId="Photoshop.Image.6">
                  <p:embed/>
                </p:oleObj>
              </mc:Choice>
              <mc:Fallback>
                <p:oleObj name="Image" r:id="rId4" imgW="5015873" imgH="3060317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932238"/>
                        <a:ext cx="8272463" cy="2659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772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A8CC507-6548-47DF-AEBC-FD0DAC26ADBA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Sequential circuit design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Now let</a:t>
            </a:r>
            <a:r>
              <a:rPr lang="en-US" altLang="ko-KR">
                <a:latin typeface="Comic Sans MS"/>
                <a:ea typeface="굴림" charset="-127"/>
              </a:rPr>
              <a:t>’</a:t>
            </a:r>
            <a:r>
              <a:rPr lang="en-US" altLang="ko-KR">
                <a:ea typeface="굴림" charset="-127"/>
              </a:rPr>
              <a:t>s reverse the process: In </a:t>
            </a:r>
            <a:r>
              <a:rPr lang="en-US" altLang="ko-KR">
                <a:solidFill>
                  <a:srgbClr val="FF0033"/>
                </a:solidFill>
                <a:ea typeface="굴림" charset="-127"/>
              </a:rPr>
              <a:t>sequential circuit design</a:t>
            </a:r>
            <a:r>
              <a:rPr lang="en-US" altLang="ko-KR">
                <a:ea typeface="굴림" charset="-127"/>
              </a:rPr>
              <a:t>, we turn some description into a working circuit.</a:t>
            </a:r>
          </a:p>
          <a:p>
            <a:pPr lvl="1"/>
            <a:r>
              <a:rPr lang="en-US" altLang="ko-KR">
                <a:ea typeface="굴림" charset="-127"/>
              </a:rPr>
              <a:t>We first make a state table or diagram to express the computation.</a:t>
            </a:r>
          </a:p>
          <a:p>
            <a:pPr lvl="1"/>
            <a:r>
              <a:rPr lang="en-US" altLang="ko-KR">
                <a:ea typeface="굴림" charset="-127"/>
              </a:rPr>
              <a:t>Then we can turn that table or diagram into a sequential circuit.</a:t>
            </a:r>
          </a:p>
          <a:p>
            <a:endParaRPr lang="en-US" altLang="ko-KR">
              <a:ea typeface="굴림" charset="-127"/>
            </a:endParaRPr>
          </a:p>
        </p:txBody>
      </p:sp>
      <p:graphicFrame>
        <p:nvGraphicFramePr>
          <p:cNvPr id="481284" name="Object 4"/>
          <p:cNvGraphicFramePr>
            <a:graphicFrameLocks noChangeAspect="1"/>
          </p:cNvGraphicFramePr>
          <p:nvPr/>
        </p:nvGraphicFramePr>
        <p:xfrm>
          <a:off x="2819400" y="3429000"/>
          <a:ext cx="3429000" cy="248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Clip" r:id="rId3" imgW="4582440" imgH="3321360" progId="MS_ClipArt_Gallery.2">
                  <p:embed/>
                </p:oleObj>
              </mc:Choice>
              <mc:Fallback>
                <p:oleObj name="Clip" r:id="rId3" imgW="4582440" imgH="33213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9000"/>
                        <a:ext cx="3429000" cy="248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7457225"/>
      </p:ext>
    </p:extLst>
  </p:cSld>
  <p:clrMapOvr>
    <a:masterClrMapping/>
  </p:clrMapOvr>
</p:sld>
</file>

<file path=ppt/theme/theme1.xml><?xml version="1.0" encoding="utf-8"?>
<a:theme xmlns:a="http://schemas.openxmlformats.org/drawingml/2006/main" name="1_Neungsoo-master">
  <a:themeElements>
    <a:clrScheme name="사용자 지정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0000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CAAD"/>
      </a:accent5>
      <a:accent6>
        <a:srgbClr val="E70000"/>
      </a:accent6>
      <a:hlink>
        <a:srgbClr val="CC3300"/>
      </a:hlink>
      <a:folHlink>
        <a:srgbClr val="996600"/>
      </a:folHlink>
    </a:clrScheme>
    <a:fontScheme name="1_Neungsoo-master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lnDef>
  </a:objectDefaults>
  <a:extraClrSchemeLst>
    <a:extraClrScheme>
      <a:clrScheme name="1_Neungsoo-master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ungsoo-master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2311</TotalTime>
  <Words>1661</Words>
  <Application>Microsoft Office PowerPoint</Application>
  <PresentationFormat>화면 슬라이드 쇼(4:3)</PresentationFormat>
  <Paragraphs>262</Paragraphs>
  <Slides>32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4</vt:i4>
      </vt:variant>
      <vt:variant>
        <vt:lpstr>슬라이드 제목</vt:lpstr>
      </vt:variant>
      <vt:variant>
        <vt:i4>32</vt:i4>
      </vt:variant>
    </vt:vector>
  </HeadingPairs>
  <TitlesOfParts>
    <vt:vector size="44" baseType="lpstr">
      <vt:lpstr>굴림</vt:lpstr>
      <vt:lpstr>Arial</vt:lpstr>
      <vt:lpstr>Arial Narrow</vt:lpstr>
      <vt:lpstr>Calibri</vt:lpstr>
      <vt:lpstr>Comic Sans MS</vt:lpstr>
      <vt:lpstr>Symbol</vt:lpstr>
      <vt:lpstr>Wingdings</vt:lpstr>
      <vt:lpstr>1_Neungsoo-master</vt:lpstr>
      <vt:lpstr>Image</vt:lpstr>
      <vt:lpstr>Clip</vt:lpstr>
      <vt:lpstr>Document</vt:lpstr>
      <vt:lpstr>Bitmap Image</vt:lpstr>
      <vt:lpstr>Chapter 5. Synchronous Sequential Logic  Part D</vt:lpstr>
      <vt:lpstr>Mealy and Moore Model</vt:lpstr>
      <vt:lpstr>State Reduction</vt:lpstr>
      <vt:lpstr>Example of state reduction</vt:lpstr>
      <vt:lpstr>State table</vt:lpstr>
      <vt:lpstr>Reducing state table</vt:lpstr>
      <vt:lpstr>Reduced State</vt:lpstr>
      <vt:lpstr>State Assignment</vt:lpstr>
      <vt:lpstr>Sequential circuit design</vt:lpstr>
      <vt:lpstr>Sequence recognizers</vt:lpstr>
      <vt:lpstr>A basic state diagram</vt:lpstr>
      <vt:lpstr>Step 1: Making a state table</vt:lpstr>
      <vt:lpstr>A basic state diagram</vt:lpstr>
      <vt:lpstr>Overlapping occurrences of the pattern</vt:lpstr>
      <vt:lpstr>Filling in the other arrows</vt:lpstr>
      <vt:lpstr>Finally, making the state table</vt:lpstr>
      <vt:lpstr>Sequential circuit design procedure</vt:lpstr>
      <vt:lpstr>Step 2: Assigning binary codes to states</vt:lpstr>
      <vt:lpstr>Step 3: Finding flip-flop input values</vt:lpstr>
      <vt:lpstr>Finding JK flip-flop input values</vt:lpstr>
      <vt:lpstr>JK excitation table</vt:lpstr>
      <vt:lpstr>Excitation tables for all flip-flops</vt:lpstr>
      <vt:lpstr>Back to the example</vt:lpstr>
      <vt:lpstr>Step 4: Find equations for the FF inputs and output</vt:lpstr>
      <vt:lpstr>Step 5: Build the circuit</vt:lpstr>
      <vt:lpstr>Timing diagram</vt:lpstr>
      <vt:lpstr>Building the same circuit with D flip-flops</vt:lpstr>
      <vt:lpstr>D flip-flop input values (Step 3)</vt:lpstr>
      <vt:lpstr>Finding equations (Step 4)</vt:lpstr>
      <vt:lpstr>Building the circuit (Step 5)</vt:lpstr>
      <vt:lpstr>Flip-flop comparison</vt:lpstr>
      <vt:lpstr>Summary</vt:lpstr>
    </vt:vector>
  </TitlesOfParts>
  <Company>건국대학교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박능수</dc:creator>
  <cp:lastModifiedBy>neungsoo</cp:lastModifiedBy>
  <cp:revision>153</cp:revision>
  <dcterms:created xsi:type="dcterms:W3CDTF">2004-03-01T13:10:54Z</dcterms:created>
  <dcterms:modified xsi:type="dcterms:W3CDTF">2016-11-07T13:15:59Z</dcterms:modified>
</cp:coreProperties>
</file>