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58" r:id="rId4"/>
    <p:sldId id="264"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B0073E-36BB-4A96-A0CC-9CACE5501985}" type="datetimeFigureOut">
              <a:rPr lang="en-IN" smtClean="0"/>
              <a:t>26-07-2024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6351C2-29DC-4228-86D6-DE20637ED760}" type="slidenum">
              <a:rPr lang="en-IN" smtClean="0"/>
              <a:t>‹#›</a:t>
            </a:fld>
            <a:endParaRPr lang="en-IN"/>
          </a:p>
        </p:txBody>
      </p:sp>
    </p:spTree>
    <p:extLst>
      <p:ext uri="{BB962C8B-B14F-4D97-AF65-F5344CB8AC3E}">
        <p14:creationId xmlns:p14="http://schemas.microsoft.com/office/powerpoint/2010/main" val="1089432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76351C2-29DC-4228-86D6-DE20637ED760}" type="slidenum">
              <a:rPr lang="en-IN" smtClean="0"/>
              <a:t>1</a:t>
            </a:fld>
            <a:endParaRPr lang="en-IN"/>
          </a:p>
        </p:txBody>
      </p:sp>
    </p:spTree>
    <p:extLst>
      <p:ext uri="{BB962C8B-B14F-4D97-AF65-F5344CB8AC3E}">
        <p14:creationId xmlns:p14="http://schemas.microsoft.com/office/powerpoint/2010/main" val="1409359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76351C2-29DC-4228-86D6-DE20637ED760}" type="slidenum">
              <a:rPr lang="en-IN" smtClean="0"/>
              <a:t>2</a:t>
            </a:fld>
            <a:endParaRPr lang="en-IN"/>
          </a:p>
        </p:txBody>
      </p:sp>
    </p:spTree>
    <p:extLst>
      <p:ext uri="{BB962C8B-B14F-4D97-AF65-F5344CB8AC3E}">
        <p14:creationId xmlns:p14="http://schemas.microsoft.com/office/powerpoint/2010/main" val="1221675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90A2328-DEF9-42F1-BF96-CC8588CA8EF9}" type="datetime1">
              <a:rPr lang="en-US" smtClean="0"/>
              <a:t>7/26/2024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C294D5-95F6-495A-A453-A2CEBB6813E6}" type="datetime1">
              <a:rPr lang="en-US" smtClean="0"/>
              <a:t>7/26/2024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AB04C1-3728-49FE-B206-DA944B8FBA9C}" type="datetime1">
              <a:rPr lang="en-US" smtClean="0"/>
              <a:t>7/26/2024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7561A22B-2509-405C-87AA-370287AD6683}" type="datetime1">
              <a:rPr lang="en-US" smtClean="0"/>
              <a:t>7/26/2024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83D5E43-8BE8-48C1-9699-591CB63682ED}" type="datetime1">
              <a:rPr lang="en-US" smtClean="0"/>
              <a:t>7/26/2024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C44A30C-56B9-4030-9AAE-34823AE681E6}" type="datetime1">
              <a:rPr lang="en-US" smtClean="0"/>
              <a:t>7/26/2024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F41CD3-E542-4AC1-98B3-88966B9C36FF}" type="datetime1">
              <a:rPr lang="en-US" smtClean="0"/>
              <a:t>7/26/2024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3DB242-3934-44F6-B65E-EAF6976372E0}" type="datetime1">
              <a:rPr lang="en-US" smtClean="0"/>
              <a:t>7/26/2024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35D444-DEC5-409A-8449-77289308DE15}" type="datetime1">
              <a:rPr lang="en-US" smtClean="0"/>
              <a:t>7/26/2024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1E709D-DFC9-4BD1-BC5E-F4620A05DE3A}" type="datetime1">
              <a:rPr lang="en-US" smtClean="0"/>
              <a:t>7/26/2024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1FC3A53-245C-43B6-B7A0-90790B82CB3C}" type="datetime1">
              <a:rPr lang="en-US" smtClean="0"/>
              <a:t>7/26/2024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C219579-FD3A-418B-A184-67DE6DB6F8E3}" type="datetime1">
              <a:rPr lang="en-US" smtClean="0"/>
              <a:t>7/26/2024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8CA507C-833B-4F48-8A46-DDB93D4AD72E}" type="datetime1">
              <a:rPr lang="en-US" smtClean="0"/>
              <a:t>7/26/2024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BD1AFC-7B3F-4433-8B98-01A347DC1E28}" type="datetime1">
              <a:rPr lang="en-US" smtClean="0"/>
              <a:t>7/26/2024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9E319D-F259-4728-AF24-457E8BD1EABE}" type="datetime1">
              <a:rPr lang="en-US" smtClean="0"/>
              <a:t>7/26/2024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690B15-BB53-47FF-9D0F-C21E849F1E5A}" type="datetime1">
              <a:rPr lang="en-US" smtClean="0"/>
              <a:t>7/26/2024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4B69900-9EF6-4167-B54F-7874523EB7B6}" type="datetime1">
              <a:rPr lang="en-US" smtClean="0"/>
              <a:t>7/26/2024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Cloud Fundamentals</a:t>
            </a:r>
            <a:endParaRPr lang="en-IN" dirty="0"/>
          </a:p>
        </p:txBody>
      </p:sp>
    </p:spTree>
    <p:extLst>
      <p:ext uri="{BB962C8B-B14F-4D97-AF65-F5344CB8AC3E}">
        <p14:creationId xmlns:p14="http://schemas.microsoft.com/office/powerpoint/2010/main" val="31834888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a:t>
            </a:r>
            <a:endParaRPr lang="en-IN" dirty="0"/>
          </a:p>
        </p:txBody>
      </p:sp>
      <p:sp>
        <p:nvSpPr>
          <p:cNvPr id="3" name="Content Placeholder 2"/>
          <p:cNvSpPr>
            <a:spLocks noGrp="1"/>
          </p:cNvSpPr>
          <p:nvPr>
            <p:ph idx="1"/>
          </p:nvPr>
        </p:nvSpPr>
        <p:spPr/>
        <p:txBody>
          <a:bodyPr/>
          <a:lstStyle/>
          <a:p>
            <a:r>
              <a:rPr lang="en-US" dirty="0" smtClean="0"/>
              <a:t>The on-demand availability of computing resources as services over the internet.</a:t>
            </a:r>
          </a:p>
          <a:p>
            <a:r>
              <a:rPr lang="en-US" dirty="0" smtClean="0"/>
              <a:t>Eliminates the need for individuals and business to self manage physical resources themselves and pay for what they use.</a:t>
            </a:r>
          </a:p>
          <a:p>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806468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models</a:t>
            </a:r>
            <a:endParaRPr lang="en-IN" dirty="0"/>
          </a:p>
        </p:txBody>
      </p:sp>
      <p:sp>
        <p:nvSpPr>
          <p:cNvPr id="3" name="Content Placeholder 2"/>
          <p:cNvSpPr>
            <a:spLocks noGrp="1"/>
          </p:cNvSpPr>
          <p:nvPr>
            <p:ph idx="1"/>
          </p:nvPr>
        </p:nvSpPr>
        <p:spPr/>
        <p:txBody>
          <a:bodyPr/>
          <a:lstStyle/>
          <a:p>
            <a:r>
              <a:rPr lang="en-US" dirty="0" err="1" smtClean="0"/>
              <a:t>IaaS</a:t>
            </a:r>
            <a:r>
              <a:rPr lang="en-US" dirty="0" smtClean="0"/>
              <a:t> – contains the basic building blocks for cloud IT and provides access to networking features and storage spaces.</a:t>
            </a:r>
          </a:p>
          <a:p>
            <a:r>
              <a:rPr lang="en-US" dirty="0" err="1" smtClean="0"/>
              <a:t>PaaS</a:t>
            </a:r>
            <a:r>
              <a:rPr lang="en-US" dirty="0" smtClean="0"/>
              <a:t> – delivers and manages hardware and software resources for developing, testing and managing cloud apps.</a:t>
            </a:r>
          </a:p>
          <a:p>
            <a:r>
              <a:rPr lang="en-US" dirty="0" err="1" smtClean="0"/>
              <a:t>SaaS</a:t>
            </a:r>
            <a:r>
              <a:rPr lang="en-US" dirty="0" smtClean="0"/>
              <a:t> – provides us with software apps that is run and managed by the vendors. Basically refers to the 3</a:t>
            </a:r>
            <a:r>
              <a:rPr lang="en-US" baseline="30000" dirty="0" smtClean="0"/>
              <a:t>rd</a:t>
            </a:r>
            <a:r>
              <a:rPr lang="en-US" dirty="0" smtClean="0"/>
              <a:t> party end user apps.</a:t>
            </a:r>
          </a:p>
          <a:p>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3653802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cloud provides</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Microsoft Azure – </a:t>
            </a:r>
          </a:p>
          <a:p>
            <a:pPr lvl="1">
              <a:buFont typeface="Wingdings" panose="05000000000000000000" pitchFamily="2" charset="2"/>
              <a:buChar char="§"/>
            </a:pPr>
            <a:r>
              <a:rPr lang="en-US" dirty="0"/>
              <a:t>Offers hundreds of servicing including AI &amp; ML, analytics, </a:t>
            </a:r>
            <a:r>
              <a:rPr lang="en-US" dirty="0" smtClean="0"/>
              <a:t>block chain.</a:t>
            </a:r>
            <a:endParaRPr lang="en-US" dirty="0"/>
          </a:p>
          <a:p>
            <a:pPr lvl="1">
              <a:buFont typeface="Wingdings" panose="05000000000000000000" pitchFamily="2" charset="2"/>
              <a:buChar char="§"/>
            </a:pPr>
            <a:r>
              <a:rPr lang="en-US" dirty="0"/>
              <a:t>Easier to move apps or frameworks without any hassle or recoding them.</a:t>
            </a:r>
          </a:p>
          <a:p>
            <a:pPr lvl="1">
              <a:buFont typeface="Wingdings" panose="05000000000000000000" pitchFamily="2" charset="2"/>
              <a:buChar char="§"/>
            </a:pPr>
            <a:r>
              <a:rPr lang="en-US" dirty="0"/>
              <a:t>It is known for its scalability, consistency, security, flexibility, and cost </a:t>
            </a:r>
            <a:r>
              <a:rPr lang="en-US" dirty="0" smtClean="0"/>
              <a:t>effectiveness</a:t>
            </a:r>
          </a:p>
          <a:p>
            <a:pPr lvl="1">
              <a:buFont typeface="Wingdings" panose="05000000000000000000" pitchFamily="2" charset="2"/>
              <a:buChar char="§"/>
            </a:pPr>
            <a:r>
              <a:rPr lang="en-US" dirty="0" smtClean="0"/>
              <a:t>Netflix, Spotify, </a:t>
            </a:r>
            <a:r>
              <a:rPr lang="en-US" dirty="0" err="1" smtClean="0"/>
              <a:t>Airbnb</a:t>
            </a:r>
            <a:endParaRPr lang="en-US" dirty="0" smtClean="0"/>
          </a:p>
          <a:p>
            <a:r>
              <a:rPr lang="en-US" dirty="0" smtClean="0"/>
              <a:t>GCP – </a:t>
            </a:r>
          </a:p>
          <a:p>
            <a:pPr lvl="1">
              <a:buFont typeface="Wingdings" panose="05000000000000000000" pitchFamily="2" charset="2"/>
              <a:buChar char="§"/>
            </a:pPr>
            <a:r>
              <a:rPr lang="en-US" dirty="0"/>
              <a:t>It is known for its scalability, consistency, security, flexibility, and </a:t>
            </a:r>
            <a:r>
              <a:rPr lang="en-US" dirty="0" smtClean="0"/>
              <a:t>stability</a:t>
            </a:r>
            <a:endParaRPr lang="en-US" dirty="0"/>
          </a:p>
          <a:p>
            <a:pPr lvl="1">
              <a:buFont typeface="Wingdings" panose="05000000000000000000" pitchFamily="2" charset="2"/>
              <a:buChar char="§"/>
            </a:pPr>
            <a:r>
              <a:rPr lang="en-US" dirty="0" smtClean="0"/>
              <a:t>Flexible payment plans</a:t>
            </a:r>
          </a:p>
          <a:p>
            <a:pPr lvl="1">
              <a:buFont typeface="Wingdings" panose="05000000000000000000" pitchFamily="2" charset="2"/>
              <a:buChar char="§"/>
            </a:pPr>
            <a:r>
              <a:rPr lang="en-US" dirty="0" smtClean="0"/>
              <a:t>Cheapest cloud service in the market.</a:t>
            </a:r>
          </a:p>
          <a:p>
            <a:pPr lvl="1">
              <a:buFont typeface="Wingdings" panose="05000000000000000000" pitchFamily="2" charset="2"/>
              <a:buChar char="§"/>
            </a:pPr>
            <a:r>
              <a:rPr lang="en-US" dirty="0" smtClean="0"/>
              <a:t>ML and use of API is very easy.</a:t>
            </a:r>
          </a:p>
          <a:p>
            <a:pPr lvl="1">
              <a:buFont typeface="Wingdings" panose="05000000000000000000" pitchFamily="2" charset="2"/>
              <a:buChar char="§"/>
            </a:pPr>
            <a:r>
              <a:rPr lang="en-US" dirty="0" smtClean="0"/>
              <a:t>LinkedIn, twitch, Facebook</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5612647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Basics</a:t>
            </a:r>
            <a:endParaRPr lang="en-IN" dirty="0"/>
          </a:p>
        </p:txBody>
      </p:sp>
      <p:sp>
        <p:nvSpPr>
          <p:cNvPr id="3" name="Content Placeholder 2"/>
          <p:cNvSpPr>
            <a:spLocks noGrp="1"/>
          </p:cNvSpPr>
          <p:nvPr>
            <p:ph idx="1"/>
          </p:nvPr>
        </p:nvSpPr>
        <p:spPr/>
        <p:txBody>
          <a:bodyPr>
            <a:normAutofit fontScale="92500"/>
          </a:bodyPr>
          <a:lstStyle/>
          <a:p>
            <a:r>
              <a:rPr lang="en-US" dirty="0" smtClean="0"/>
              <a:t>Expanded cloud computing platform provided by amazon.</a:t>
            </a:r>
          </a:p>
          <a:p>
            <a:r>
              <a:rPr lang="en-US" dirty="0" smtClean="0"/>
              <a:t>Comes up with its own network infrastructure on establishing datacenters in different regions </a:t>
            </a:r>
          </a:p>
          <a:p>
            <a:r>
              <a:rPr lang="en-US" dirty="0" smtClean="0"/>
              <a:t>Architecture ensures high availability, fault tolerance making AWS as a versatile.</a:t>
            </a:r>
          </a:p>
          <a:p>
            <a:r>
              <a:rPr lang="en-US" dirty="0" smtClean="0"/>
              <a:t>Advantages:-</a:t>
            </a:r>
          </a:p>
          <a:p>
            <a:pPr lvl="1">
              <a:buFont typeface="Wingdings" panose="05000000000000000000" pitchFamily="2" charset="2"/>
              <a:buChar char="Ø"/>
            </a:pPr>
            <a:r>
              <a:rPr lang="en-US" dirty="0" smtClean="0"/>
              <a:t>Allows to easily scale resources as we need helping to save cost.</a:t>
            </a:r>
          </a:p>
          <a:p>
            <a:pPr lvl="1">
              <a:buFont typeface="Wingdings" panose="05000000000000000000" pitchFamily="2" charset="2"/>
              <a:buChar char="Ø"/>
            </a:pPr>
            <a:r>
              <a:rPr lang="en-US" dirty="0" smtClean="0"/>
              <a:t>Provides high reliable and secure infrastructure with multiple datacenters </a:t>
            </a:r>
          </a:p>
          <a:p>
            <a:pPr lvl="1">
              <a:buFont typeface="Wingdings" panose="05000000000000000000" pitchFamily="2" charset="2"/>
              <a:buChar char="Ø"/>
            </a:pPr>
            <a:r>
              <a:rPr lang="en-US" dirty="0" smtClean="0"/>
              <a:t>Offers wide range of services and tools that can easily be combined to build and deploy variety of apps. </a:t>
            </a:r>
          </a:p>
          <a:p>
            <a:pPr lvl="1">
              <a:buFont typeface="Wingdings" panose="05000000000000000000" pitchFamily="2" charset="2"/>
              <a:buChar char="Ø"/>
            </a:pPr>
            <a:r>
              <a:rPr lang="en-US" dirty="0" smtClean="0"/>
              <a:t>Offers pay-as-you-go-pricing model, which avoids upfront costs and long term commitments.</a:t>
            </a: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8855030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services</a:t>
            </a:r>
            <a:endParaRPr lang="en-IN" dirty="0"/>
          </a:p>
        </p:txBody>
      </p:sp>
      <p:sp>
        <p:nvSpPr>
          <p:cNvPr id="3" name="Content Placeholder 2"/>
          <p:cNvSpPr>
            <a:spLocks noGrp="1"/>
          </p:cNvSpPr>
          <p:nvPr>
            <p:ph idx="1"/>
          </p:nvPr>
        </p:nvSpPr>
        <p:spPr/>
        <p:txBody>
          <a:bodyPr/>
          <a:lstStyle/>
          <a:p>
            <a:r>
              <a:rPr lang="en-US" dirty="0" smtClean="0"/>
              <a:t>Amazon EC2 – Fastest cloud computing service provided by </a:t>
            </a:r>
            <a:r>
              <a:rPr lang="en-US" dirty="0" err="1" smtClean="0"/>
              <a:t>aws</a:t>
            </a:r>
            <a:r>
              <a:rPr lang="en-US" dirty="0" smtClean="0"/>
              <a:t>. It offers virtual, secure, reliable, servers for any workload.</a:t>
            </a:r>
          </a:p>
          <a:p>
            <a:r>
              <a:rPr lang="en-US" dirty="0" smtClean="0"/>
              <a:t>Amazon S3 – One of the best services provided by </a:t>
            </a:r>
            <a:r>
              <a:rPr lang="en-US" dirty="0" err="1" smtClean="0"/>
              <a:t>aws</a:t>
            </a:r>
            <a:r>
              <a:rPr lang="en-US" dirty="0" smtClean="0"/>
              <a:t>. It is an object storage service offering scalability, availability, security and high performing.</a:t>
            </a:r>
          </a:p>
          <a:p>
            <a:r>
              <a:rPr lang="en-US" dirty="0" smtClean="0"/>
              <a:t>Amazon IAM – allows users to securely access and mange resources. It gives the right to have control over who has authorization and authentication access to resources.</a:t>
            </a: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7674458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architecture best </a:t>
            </a:r>
            <a:r>
              <a:rPr lang="en-US" dirty="0" err="1" smtClean="0"/>
              <a:t>practises</a:t>
            </a:r>
            <a:endParaRPr lang="en-IN" dirty="0"/>
          </a:p>
        </p:txBody>
      </p:sp>
      <p:sp>
        <p:nvSpPr>
          <p:cNvPr id="3" name="Content Placeholder 2"/>
          <p:cNvSpPr>
            <a:spLocks noGrp="1"/>
          </p:cNvSpPr>
          <p:nvPr>
            <p:ph idx="1"/>
          </p:nvPr>
        </p:nvSpPr>
        <p:spPr/>
        <p:txBody>
          <a:bodyPr/>
          <a:lstStyle/>
          <a:p>
            <a:r>
              <a:rPr lang="en-US" dirty="0" smtClean="0"/>
              <a:t>Operational excellence – involves monitoring systems and continuously improving the cloud architecture as well as internal processes around it.</a:t>
            </a:r>
          </a:p>
          <a:p>
            <a:r>
              <a:rPr lang="en-US" dirty="0" smtClean="0"/>
              <a:t>Cost optimization – By incorporating the right cloud optimization strategies, you can greatly reduce overall cloud spending.</a:t>
            </a:r>
          </a:p>
          <a:p>
            <a:r>
              <a:rPr lang="en-US" dirty="0" smtClean="0"/>
              <a:t>Performance efficiency – Designing you cloud arch. with right cloud service provider in the right way significantly improves performance efficiency.</a:t>
            </a:r>
          </a:p>
          <a:p>
            <a:r>
              <a:rPr lang="en-US" dirty="0" smtClean="0"/>
              <a:t>Reliability – The goal is to ensure your workloads are performing exactly how they are supposed to be.</a:t>
            </a:r>
          </a:p>
          <a:p>
            <a:r>
              <a:rPr lang="en-US" dirty="0" smtClean="0"/>
              <a:t>Security – One of major factors to keep in mind. The focus is on maintaining the integrity of data, detecting security breaches and managing user permissions.</a:t>
            </a: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39460380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 and Logging </a:t>
            </a:r>
            <a:endParaRPr lang="en-IN" dirty="0"/>
          </a:p>
        </p:txBody>
      </p:sp>
      <p:sp>
        <p:nvSpPr>
          <p:cNvPr id="3" name="Content Placeholder 2"/>
          <p:cNvSpPr>
            <a:spLocks noGrp="1"/>
          </p:cNvSpPr>
          <p:nvPr>
            <p:ph idx="1"/>
          </p:nvPr>
        </p:nvSpPr>
        <p:spPr/>
        <p:txBody>
          <a:bodyPr/>
          <a:lstStyle/>
          <a:p>
            <a:r>
              <a:rPr lang="en-US" dirty="0" smtClean="0"/>
              <a:t>Monitoring – provides visibility into performance, uptime, and overall health of the cloud apps. It collects metrics, events, and metadata from cloud services and different common app components.</a:t>
            </a:r>
          </a:p>
          <a:p>
            <a:r>
              <a:rPr lang="en-US" dirty="0" smtClean="0"/>
              <a:t>Logging – is a fully managed service that performs at scale and can ingest apps and platform log data as well as custom log data and other services that are inside and outside of the cloud.</a:t>
            </a:r>
          </a:p>
          <a:p>
            <a:r>
              <a:rPr lang="en-US" dirty="0" smtClean="0"/>
              <a:t>Prometheus, </a:t>
            </a:r>
            <a:r>
              <a:rPr lang="en-US" dirty="0" err="1" smtClean="0"/>
              <a:t>datadog</a:t>
            </a:r>
            <a:r>
              <a:rPr lang="en-US" dirty="0" smtClean="0"/>
              <a:t>, </a:t>
            </a:r>
            <a:r>
              <a:rPr lang="en-US" dirty="0" err="1" smtClean="0"/>
              <a:t>grafana</a:t>
            </a:r>
            <a:r>
              <a:rPr lang="en-US" dirty="0" smtClean="0"/>
              <a:t>.</a:t>
            </a: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8875313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6309" y="2444960"/>
            <a:ext cx="5604869" cy="2031626"/>
          </a:xfrm>
        </p:spPr>
        <p:txBody>
          <a:bodyPr>
            <a:noAutofit/>
          </a:bodyPr>
          <a:lstStyle/>
          <a:p>
            <a:r>
              <a:rPr lang="en-US" sz="7200" dirty="0" smtClean="0"/>
              <a:t>Thank You</a:t>
            </a:r>
            <a:endParaRPr lang="en-IN" sz="72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408892241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109</TotalTime>
  <Words>578</Words>
  <Application>Microsoft Office PowerPoint</Application>
  <PresentationFormat>Widescreen</PresentationFormat>
  <Paragraphs>54</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Gothic</vt:lpstr>
      <vt:lpstr>Wingdings</vt:lpstr>
      <vt:lpstr>Wingdings 3</vt:lpstr>
      <vt:lpstr>Wisp</vt:lpstr>
      <vt:lpstr>Cloud Fundamentals</vt:lpstr>
      <vt:lpstr>Cloud computing</vt:lpstr>
      <vt:lpstr>Service models</vt:lpstr>
      <vt:lpstr>Major cloud provides</vt:lpstr>
      <vt:lpstr>AWS Basics</vt:lpstr>
      <vt:lpstr>AWS services</vt:lpstr>
      <vt:lpstr>Cloud architecture best practises</vt:lpstr>
      <vt:lpstr>Monitoring and Logging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Fundamentals</dc:title>
  <dc:creator>Microsoft account</dc:creator>
  <cp:lastModifiedBy>Microsoft account</cp:lastModifiedBy>
  <cp:revision>9</cp:revision>
  <dcterms:created xsi:type="dcterms:W3CDTF">2024-07-26T09:40:44Z</dcterms:created>
  <dcterms:modified xsi:type="dcterms:W3CDTF">2024-07-26T11:30:10Z</dcterms:modified>
</cp:coreProperties>
</file>