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07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6319599" y="244018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0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Serverless IoT Data Processing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6319599" y="4439841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 this part you will continue building your project. Learn how to process and store data with IBM Cloud Functions and Cloud Object Storage.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6319599" y="541722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4"/>
          <p:cNvSpPr/>
          <p:nvPr/>
        </p:nvSpPr>
        <p:spPr>
          <a:xfrm>
            <a:off x="6786086" y="5400556"/>
            <a:ext cx="335482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1624"/>
          </a:xfrm>
          <a:prstGeom prst="rect">
            <a:avLst/>
          </a:prstGeom>
          <a:solidFill>
            <a:srgbClr val="FFFFFF">
              <a:alpha val="75000"/>
            </a:srgbClr>
          </a:solidFill>
          <a:ln w="11192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3281958" y="496133"/>
            <a:ext cx="5477708" cy="5638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40"/>
              </a:lnSpc>
              <a:buNone/>
            </a:pPr>
            <a:r>
              <a:rPr lang="en-US" sz="3552" b="1" kern="0" spc="-71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Processing Data in Real-Time</a:t>
            </a:r>
            <a:endParaRPr lang="en-US" sz="3552" dirty="0"/>
          </a:p>
        </p:txBody>
      </p:sp>
      <p:sp>
        <p:nvSpPr>
          <p:cNvPr id="5" name="Shape 2"/>
          <p:cNvSpPr/>
          <p:nvPr/>
        </p:nvSpPr>
        <p:spPr>
          <a:xfrm>
            <a:off x="3534608" y="1420773"/>
            <a:ext cx="36076" cy="6314718"/>
          </a:xfrm>
          <a:prstGeom prst="rect">
            <a:avLst/>
          </a:prstGeom>
          <a:solidFill>
            <a:srgbClr val="E1A9E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3755529" y="1746468"/>
            <a:ext cx="631508" cy="36076"/>
          </a:xfrm>
          <a:prstGeom prst="rect">
            <a:avLst/>
          </a:prstGeom>
          <a:solidFill>
            <a:srgbClr val="E1A9E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4"/>
          <p:cNvSpPr/>
          <p:nvPr/>
        </p:nvSpPr>
        <p:spPr>
          <a:xfrm>
            <a:off x="3349645" y="1561624"/>
            <a:ext cx="405884" cy="405884"/>
          </a:xfrm>
          <a:prstGeom prst="roundRect">
            <a:avLst>
              <a:gd name="adj" fmla="val 20004"/>
            </a:avLst>
          </a:prstGeom>
          <a:solidFill>
            <a:srgbClr val="F0D4F7"/>
          </a:solidFill>
          <a:ln w="11192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3479066" y="1595438"/>
            <a:ext cx="147042" cy="338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4"/>
              </a:lnSpc>
              <a:buNone/>
            </a:pPr>
            <a:r>
              <a:rPr lang="en-US" sz="2131" b="1" kern="0" spc="-43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131" dirty="0"/>
          </a:p>
        </p:txBody>
      </p:sp>
      <p:sp>
        <p:nvSpPr>
          <p:cNvPr id="9" name="Text 6"/>
          <p:cNvSpPr/>
          <p:nvPr/>
        </p:nvSpPr>
        <p:spPr>
          <a:xfrm>
            <a:off x="4544854" y="1601153"/>
            <a:ext cx="1964174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776" b="1" kern="0" spc="-3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Connect Your Device</a:t>
            </a:r>
            <a:endParaRPr lang="en-US" sz="1776" dirty="0"/>
          </a:p>
        </p:txBody>
      </p:sp>
      <p:sp>
        <p:nvSpPr>
          <p:cNvPr id="10" name="Text 7"/>
          <p:cNvSpPr/>
          <p:nvPr/>
        </p:nvSpPr>
        <p:spPr>
          <a:xfrm>
            <a:off x="4544854" y="2063353"/>
            <a:ext cx="6803469" cy="288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73"/>
              </a:lnSpc>
              <a:buNone/>
            </a:pPr>
            <a:r>
              <a:rPr lang="en-US" sz="1421" kern="0" spc="-2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Connect your device to IBM Cloud to start streaming data directly to IBM Cloud Functions.</a:t>
            </a:r>
            <a:endParaRPr lang="en-US" sz="1421" dirty="0"/>
          </a:p>
        </p:txBody>
      </p:sp>
      <p:sp>
        <p:nvSpPr>
          <p:cNvPr id="11" name="Shape 8"/>
          <p:cNvSpPr/>
          <p:nvPr/>
        </p:nvSpPr>
        <p:spPr>
          <a:xfrm>
            <a:off x="3755529" y="3370243"/>
            <a:ext cx="631508" cy="36076"/>
          </a:xfrm>
          <a:prstGeom prst="rect">
            <a:avLst/>
          </a:prstGeom>
          <a:solidFill>
            <a:srgbClr val="E1A9E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9"/>
          <p:cNvSpPr/>
          <p:nvPr/>
        </p:nvSpPr>
        <p:spPr>
          <a:xfrm>
            <a:off x="3349645" y="3185398"/>
            <a:ext cx="405884" cy="405884"/>
          </a:xfrm>
          <a:prstGeom prst="roundRect">
            <a:avLst>
              <a:gd name="adj" fmla="val 20004"/>
            </a:avLst>
          </a:prstGeom>
          <a:solidFill>
            <a:srgbClr val="F0D4F7"/>
          </a:solidFill>
          <a:ln w="11192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3479066" y="3219212"/>
            <a:ext cx="147042" cy="338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4"/>
              </a:lnSpc>
              <a:buNone/>
            </a:pPr>
            <a:r>
              <a:rPr lang="en-US" sz="2131" b="1" kern="0" spc="-43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131" dirty="0"/>
          </a:p>
        </p:txBody>
      </p:sp>
      <p:sp>
        <p:nvSpPr>
          <p:cNvPr id="14" name="Text 11"/>
          <p:cNvSpPr/>
          <p:nvPr/>
        </p:nvSpPr>
        <p:spPr>
          <a:xfrm>
            <a:off x="4544854" y="3224927"/>
            <a:ext cx="1804273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776" b="1" kern="0" spc="-3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Apply Functions</a:t>
            </a:r>
            <a:endParaRPr lang="en-US" sz="1776" dirty="0"/>
          </a:p>
        </p:txBody>
      </p:sp>
      <p:sp>
        <p:nvSpPr>
          <p:cNvPr id="15" name="Text 12"/>
          <p:cNvSpPr/>
          <p:nvPr/>
        </p:nvSpPr>
        <p:spPr>
          <a:xfrm>
            <a:off x="4544854" y="3687128"/>
            <a:ext cx="6803469" cy="5772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73"/>
              </a:lnSpc>
              <a:buNone/>
            </a:pPr>
            <a:r>
              <a:rPr lang="en-US" sz="1421" kern="0" spc="-2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pre-built functions to transform incoming data, filter out noise, and make calculations automatically.</a:t>
            </a:r>
            <a:endParaRPr lang="en-US" sz="1421" dirty="0"/>
          </a:p>
        </p:txBody>
      </p:sp>
      <p:sp>
        <p:nvSpPr>
          <p:cNvPr id="16" name="Shape 13"/>
          <p:cNvSpPr/>
          <p:nvPr/>
        </p:nvSpPr>
        <p:spPr>
          <a:xfrm>
            <a:off x="3755529" y="4994017"/>
            <a:ext cx="631508" cy="36076"/>
          </a:xfrm>
          <a:prstGeom prst="rect">
            <a:avLst/>
          </a:prstGeom>
          <a:solidFill>
            <a:srgbClr val="E1A9E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4"/>
          <p:cNvSpPr/>
          <p:nvPr/>
        </p:nvSpPr>
        <p:spPr>
          <a:xfrm>
            <a:off x="3349645" y="4809173"/>
            <a:ext cx="405884" cy="405884"/>
          </a:xfrm>
          <a:prstGeom prst="roundRect">
            <a:avLst>
              <a:gd name="adj" fmla="val 20004"/>
            </a:avLst>
          </a:prstGeom>
          <a:solidFill>
            <a:srgbClr val="F0D4F7"/>
          </a:solidFill>
          <a:ln w="11192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5"/>
          <p:cNvSpPr/>
          <p:nvPr/>
        </p:nvSpPr>
        <p:spPr>
          <a:xfrm>
            <a:off x="3479066" y="4842986"/>
            <a:ext cx="147042" cy="338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4"/>
              </a:lnSpc>
              <a:buNone/>
            </a:pPr>
            <a:r>
              <a:rPr lang="en-US" sz="2131" b="1" kern="0" spc="-43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131" dirty="0"/>
          </a:p>
        </p:txBody>
      </p:sp>
      <p:sp>
        <p:nvSpPr>
          <p:cNvPr id="19" name="Text 16"/>
          <p:cNvSpPr/>
          <p:nvPr/>
        </p:nvSpPr>
        <p:spPr>
          <a:xfrm>
            <a:off x="4544854" y="4848701"/>
            <a:ext cx="1804273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776" b="1" kern="0" spc="-3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Trigger Routines</a:t>
            </a:r>
            <a:endParaRPr lang="en-US" sz="1776" dirty="0"/>
          </a:p>
        </p:txBody>
      </p:sp>
      <p:sp>
        <p:nvSpPr>
          <p:cNvPr id="20" name="Text 17"/>
          <p:cNvSpPr/>
          <p:nvPr/>
        </p:nvSpPr>
        <p:spPr>
          <a:xfrm>
            <a:off x="4544854" y="5310902"/>
            <a:ext cx="6803469" cy="5772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73"/>
              </a:lnSpc>
              <a:buNone/>
            </a:pPr>
            <a:r>
              <a:rPr lang="en-US" sz="1421" kern="0" spc="-2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Create automated routines to alert you when thresholds are reached, trends are identified, or patterns are recognized.</a:t>
            </a:r>
            <a:endParaRPr lang="en-US" sz="1421" dirty="0"/>
          </a:p>
        </p:txBody>
      </p:sp>
      <p:sp>
        <p:nvSpPr>
          <p:cNvPr id="21" name="Shape 18"/>
          <p:cNvSpPr/>
          <p:nvPr/>
        </p:nvSpPr>
        <p:spPr>
          <a:xfrm>
            <a:off x="3755529" y="6617791"/>
            <a:ext cx="631508" cy="36076"/>
          </a:xfrm>
          <a:prstGeom prst="rect">
            <a:avLst/>
          </a:prstGeom>
          <a:solidFill>
            <a:srgbClr val="E1A9E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2" name="Shape 19"/>
          <p:cNvSpPr/>
          <p:nvPr/>
        </p:nvSpPr>
        <p:spPr>
          <a:xfrm>
            <a:off x="3349645" y="6432947"/>
            <a:ext cx="405884" cy="405884"/>
          </a:xfrm>
          <a:prstGeom prst="roundRect">
            <a:avLst>
              <a:gd name="adj" fmla="val 20004"/>
            </a:avLst>
          </a:prstGeom>
          <a:solidFill>
            <a:srgbClr val="F0D4F7"/>
          </a:solidFill>
          <a:ln w="11192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3" name="Text 20"/>
          <p:cNvSpPr/>
          <p:nvPr/>
        </p:nvSpPr>
        <p:spPr>
          <a:xfrm>
            <a:off x="3479066" y="6466761"/>
            <a:ext cx="147042" cy="338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4"/>
              </a:lnSpc>
              <a:buNone/>
            </a:pPr>
            <a:r>
              <a:rPr lang="en-US" sz="2131" b="1" kern="0" spc="-43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4</a:t>
            </a:r>
            <a:endParaRPr lang="en-US" sz="2131" dirty="0"/>
          </a:p>
        </p:txBody>
      </p:sp>
      <p:sp>
        <p:nvSpPr>
          <p:cNvPr id="24" name="Text 21"/>
          <p:cNvSpPr/>
          <p:nvPr/>
        </p:nvSpPr>
        <p:spPr>
          <a:xfrm>
            <a:off x="4544854" y="6472476"/>
            <a:ext cx="1804273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776" b="1" kern="0" spc="-3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Real-Time Insights</a:t>
            </a:r>
            <a:endParaRPr lang="en-US" sz="1776" dirty="0"/>
          </a:p>
        </p:txBody>
      </p:sp>
      <p:sp>
        <p:nvSpPr>
          <p:cNvPr id="25" name="Text 22"/>
          <p:cNvSpPr/>
          <p:nvPr/>
        </p:nvSpPr>
        <p:spPr>
          <a:xfrm>
            <a:off x="4544854" y="6934676"/>
            <a:ext cx="6803469" cy="288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73"/>
              </a:lnSpc>
              <a:buNone/>
            </a:pPr>
            <a:r>
              <a:rPr lang="en-US" sz="1421" kern="0" spc="-2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Enable real-time insights and visualize results with the IBM Cloud platform.</a:t>
            </a:r>
            <a:endParaRPr lang="en-US" sz="142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1682234"/>
            <a:ext cx="593264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Automation for Efficiency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8" y="2820947"/>
            <a:ext cx="4966811" cy="1847871"/>
          </a:xfrm>
          <a:prstGeom prst="roundRect">
            <a:avLst>
              <a:gd name="adj" fmla="val 5707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584371" y="3056930"/>
            <a:ext cx="230802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Automate Processes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84371" y="3626287"/>
            <a:ext cx="438376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automation to streamline processes and save time, increasing efficiency and effectiveness.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820948"/>
            <a:ext cx="4855726" cy="1752124"/>
          </a:xfrm>
          <a:prstGeom prst="roundRect">
            <a:avLst>
              <a:gd name="adj" fmla="val 5707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7662267" y="305693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Eliminate Errors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62267" y="3626287"/>
            <a:ext cx="438376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Reduce manual input and eliminate human error by automating routine tasks.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348389" y="4795242"/>
            <a:ext cx="4855726" cy="1752124"/>
          </a:xfrm>
          <a:prstGeom prst="roundRect">
            <a:avLst>
              <a:gd name="adj" fmla="val 5707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2584371" y="503122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Improve Quality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584371" y="5600581"/>
            <a:ext cx="438376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Improve quality of results by leveraging pre-built automation tools and templates.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795242"/>
            <a:ext cx="4855726" cy="1752124"/>
          </a:xfrm>
          <a:prstGeom prst="roundRect">
            <a:avLst>
              <a:gd name="adj" fmla="val 5707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 12"/>
          <p:cNvSpPr/>
          <p:nvPr/>
        </p:nvSpPr>
        <p:spPr>
          <a:xfrm>
            <a:off x="7662267" y="503122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Empower Teams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62267" y="5600581"/>
            <a:ext cx="438376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Empower teams with the ability to focus on high-value tasks and innovation.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1456492"/>
            <a:ext cx="955309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Storage and Analysis with Object Storage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2595205"/>
            <a:ext cx="3088958" cy="190904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348389" y="478190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Secure Storage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348389" y="5351264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Store your data securely in IBM Cloud Object Storage, providing encrypted, redundant, and scalable storage.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602" y="2595205"/>
            <a:ext cx="3088958" cy="190904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70602" y="478190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Flexible Access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770602" y="5351264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Access your data in IBM Cloud Object Storage from anywhere, anytime from multiple devices and applications.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2816" y="2595205"/>
            <a:ext cx="3089077" cy="190916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92816" y="478202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Analysis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192816" y="5351383"/>
            <a:ext cx="308907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Analyze your data in-place with querying and transformational services, unlocking insights and intelligence in your data.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833199" y="73652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Benefits of Serverless IoT Data Processing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26321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991195" y="2673787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1555313" y="270843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Efficient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555313" y="327779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Optimize your processes and increase your efficiency with automated routines and data processing.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833199" y="438435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7"/>
          <p:cNvSpPr/>
          <p:nvPr/>
        </p:nvSpPr>
        <p:spPr>
          <a:xfrm>
            <a:off x="991195" y="4426029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1555313" y="446067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Scalable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1555313" y="5030033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Scale your solution according to your needs to process as much data as you need, when you need it.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833199" y="613660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991195" y="6178272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1555313" y="621291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Cost-effective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1555313" y="6782276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Easily adjust your processing capacities based on data volumes, avoiding overprovisioning and overpaying.</a:t>
            </a:r>
            <a:endParaRPr lang="en-US" sz="1750" dirty="0"/>
          </a:p>
        </p:txBody>
      </p:sp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1007150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Real-Life Applications of Serverless IoT Data Processing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292935" y="2840236"/>
            <a:ext cx="44410" cy="4382095"/>
          </a:xfrm>
          <a:prstGeom prst="rect">
            <a:avLst/>
          </a:prstGeom>
          <a:solidFill>
            <a:srgbClr val="E1A9E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7565053" y="3241536"/>
            <a:ext cx="777597" cy="44410"/>
          </a:xfrm>
          <a:prstGeom prst="rect">
            <a:avLst/>
          </a:prstGeom>
          <a:solidFill>
            <a:srgbClr val="E1A9E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4"/>
          <p:cNvSpPr/>
          <p:nvPr/>
        </p:nvSpPr>
        <p:spPr>
          <a:xfrm>
            <a:off x="7065109" y="301382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7223105" y="3055501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8537138" y="3062407"/>
            <a:ext cx="227957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Smart City Planning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537138" y="3631763"/>
            <a:ext cx="374475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smart sensors and automated data processing to optimize traffic flow and parking in your city.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512" y="4352389"/>
            <a:ext cx="777597" cy="44410"/>
          </a:xfrm>
          <a:prstGeom prst="rect">
            <a:avLst/>
          </a:prstGeom>
          <a:solidFill>
            <a:srgbClr val="E1A9E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9"/>
          <p:cNvSpPr/>
          <p:nvPr/>
        </p:nvSpPr>
        <p:spPr>
          <a:xfrm>
            <a:off x="7065109" y="412468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7223105" y="4166354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3063954" y="4173260"/>
            <a:ext cx="302906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Environmental Monitoring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2348389" y="4742617"/>
            <a:ext cx="374463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connected devices and data processing to monitor air quality, pollution, and waste management.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565053" y="5543610"/>
            <a:ext cx="777597" cy="44410"/>
          </a:xfrm>
          <a:prstGeom prst="rect">
            <a:avLst/>
          </a:prstGeom>
          <a:solidFill>
            <a:srgbClr val="E1A9E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4"/>
          <p:cNvSpPr/>
          <p:nvPr/>
        </p:nvSpPr>
        <p:spPr>
          <a:xfrm>
            <a:off x="7065109" y="531590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5"/>
          <p:cNvSpPr/>
          <p:nvPr/>
        </p:nvSpPr>
        <p:spPr>
          <a:xfrm>
            <a:off x="7223105" y="5357574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537138" y="5364480"/>
            <a:ext cx="323123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Manufacturing Optimization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537138" y="5933837"/>
            <a:ext cx="374475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IoT data processing to optimize your manufacturing processes and improve the quality of your products.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2"/>
          <p:cNvSpPr/>
          <p:nvPr/>
        </p:nvSpPr>
        <p:spPr>
          <a:xfrm>
            <a:off x="2348389" y="2191822"/>
            <a:ext cx="708445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Challenges and Considerations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348389" y="3219450"/>
            <a:ext cx="3163014" cy="2818328"/>
          </a:xfrm>
          <a:prstGeom prst="roundRect">
            <a:avLst>
              <a:gd name="adj" fmla="val 3548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4"/>
          <p:cNvSpPr/>
          <p:nvPr/>
        </p:nvSpPr>
        <p:spPr>
          <a:xfrm>
            <a:off x="2584371" y="34554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Privacy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584371" y="4024789"/>
            <a:ext cx="269105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Ensure compliance with data privacy regulations and protect your data at every step of the data processing cycle.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733574" y="3219450"/>
            <a:ext cx="3163014" cy="2818328"/>
          </a:xfrm>
          <a:prstGeom prst="roundRect">
            <a:avLst>
              <a:gd name="adj" fmla="val 3548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7"/>
          <p:cNvSpPr/>
          <p:nvPr/>
        </p:nvSpPr>
        <p:spPr>
          <a:xfrm>
            <a:off x="5969556" y="34554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Quality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5969556" y="4024789"/>
            <a:ext cx="269105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Configure your system to handle and filter out noisy data, ensuring the accuracy and usefulness of your results.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9118759" y="3219450"/>
            <a:ext cx="3163014" cy="2818328"/>
          </a:xfrm>
          <a:prstGeom prst="roundRect">
            <a:avLst>
              <a:gd name="adj" fmla="val 3548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0"/>
          <p:cNvSpPr/>
          <p:nvPr/>
        </p:nvSpPr>
        <p:spPr>
          <a:xfrm>
            <a:off x="9354741" y="34554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System Integration</a:t>
            </a:r>
            <a:endParaRPr lang="en-US" sz="2187" dirty="0"/>
          </a:p>
        </p:txBody>
      </p:sp>
      <p:sp>
        <p:nvSpPr>
          <p:cNvPr id="15" name="Text 11"/>
          <p:cNvSpPr/>
          <p:nvPr/>
        </p:nvSpPr>
        <p:spPr>
          <a:xfrm>
            <a:off x="9354741" y="4024789"/>
            <a:ext cx="269105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Integrate your IoT devices, automation, and storage seamlessly for a robust and comprehensive solution.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145649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Conclusion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2595205"/>
            <a:ext cx="3088958" cy="190904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348389" y="4781907"/>
            <a:ext cx="278308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Unleash Your Innovation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348389" y="5351264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Take advantage of the latest serverless and IoT technologies to drive innovation and growth in your business.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602" y="2595205"/>
            <a:ext cx="3088958" cy="190904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70602" y="478190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Unlock Insights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770602" y="5351264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Unlock deep insights into your data with real-time processing and analysis, empowering you to make informed decisions.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2816" y="2595205"/>
            <a:ext cx="3089077" cy="190916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92816" y="4782026"/>
            <a:ext cx="245137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Collaborate and Scale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192816" y="5351383"/>
            <a:ext cx="308907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Collaborate effectively and scale easily with IBM Cloud's serverless and IoT solutions, no matter your level of expertise.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510</Words>
  <Application>Microsoft Office PowerPoint</Application>
  <PresentationFormat>Custom</PresentationFormat>
  <Paragraphs>73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adonis-web</vt:lpstr>
      <vt:lpstr>Arial</vt:lpstr>
      <vt:lpstr>Calibri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DivyaSri Mathiyalagan</cp:lastModifiedBy>
  <cp:revision>2</cp:revision>
  <dcterms:created xsi:type="dcterms:W3CDTF">2023-10-26T16:08:14Z</dcterms:created>
  <dcterms:modified xsi:type="dcterms:W3CDTF">2023-10-26T04:09:33Z</dcterms:modified>
</cp:coreProperties>
</file>