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7a14ec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7a14ec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7a14ec7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7a14ec7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7a14ec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7a14ec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7a14ec7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7a14ec7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57a14ec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57a14ec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7a14ec77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7a14ec77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7a14ec77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7a14ec77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7dafa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57dafa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80a9514f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80a9514f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80a9514f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80a9514f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7a14ec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7a14ec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7dafa9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7dafa9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57a14ec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57a14ec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7dafa9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7dafa9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57dafa9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57dafa9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80a951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80a951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80a9514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580a9514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580a9514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580a9514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80a9514f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80a9514f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5ae3ce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5ae3ce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ae3cee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5ae3cee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7a14ec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7a14ec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57a14ec77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57a14ec7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7a14ec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7a14ec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7a14ec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7a14ec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57a14ec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57a14ec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7a14ec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7a14ec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7a14ec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7a14ec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3" y="744575"/>
            <a:ext cx="53238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 Presentation</a:t>
            </a:r>
            <a:endParaRPr/>
          </a:p>
        </p:txBody>
      </p:sp>
      <p:sp>
        <p:nvSpPr>
          <p:cNvPr id="55" name="Google Shape;55;p13"/>
          <p:cNvSpPr txBox="1"/>
          <p:nvPr>
            <p:ph idx="1" type="subTitle"/>
          </p:nvPr>
        </p:nvSpPr>
        <p:spPr>
          <a:xfrm>
            <a:off x="311700" y="2834125"/>
            <a:ext cx="5323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HexBoyz - Dungeon Jump</a:t>
            </a:r>
            <a:endParaRPr/>
          </a:p>
        </p:txBody>
      </p:sp>
      <p:pic>
        <p:nvPicPr>
          <p:cNvPr id="56" name="Google Shape;56;p13"/>
          <p:cNvPicPr preferRelativeResize="0"/>
          <p:nvPr/>
        </p:nvPicPr>
        <p:blipFill>
          <a:blip r:embed="rId3">
            <a:alphaModFix/>
          </a:blip>
          <a:stretch>
            <a:fillRect/>
          </a:stretch>
        </p:blipFill>
        <p:spPr>
          <a:xfrm>
            <a:off x="5506250" y="744563"/>
            <a:ext cx="3369375" cy="336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endParaRPr/>
          </a:p>
        </p:txBody>
      </p:sp>
      <p:sp>
        <p:nvSpPr>
          <p:cNvPr id="122" name="Google Shape;122;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Finding the walnut, the player returns to the monkey and gives them the walnut, </a:t>
            </a:r>
            <a:r>
              <a:rPr lang="en"/>
              <a:t>receiving</a:t>
            </a:r>
            <a:r>
              <a:rPr lang="en"/>
              <a:t> an item and parting the waterfall to the next area. The player ventures into the area </a:t>
            </a:r>
            <a:r>
              <a:rPr lang="en"/>
              <a:t>and</a:t>
            </a:r>
            <a:r>
              <a:rPr lang="en"/>
              <a:t> </a:t>
            </a:r>
            <a:r>
              <a:rPr lang="en"/>
              <a:t>receives</a:t>
            </a:r>
            <a:r>
              <a:rPr lang="en"/>
              <a:t> </a:t>
            </a:r>
            <a:r>
              <a:rPr lang="en"/>
              <a:t>another</a:t>
            </a:r>
            <a:r>
              <a:rPr lang="en"/>
              <a:t> quest from a monkey.</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“Eeeeek oohooohooh uuugh eeek!”</a:t>
            </a:r>
            <a:endParaRPr/>
          </a:p>
          <a:p>
            <a:pPr indent="0" lvl="0" marL="0" rtl="0" algn="l">
              <a:spcBef>
                <a:spcPts val="1200"/>
              </a:spcBef>
              <a:spcAft>
                <a:spcPts val="1200"/>
              </a:spcAft>
              <a:buNone/>
            </a:pPr>
            <a:r>
              <a:rPr lang="en"/>
              <a:t>“At least a glowing rock is more interesting than a walnut.”</a:t>
            </a:r>
            <a:endParaRPr/>
          </a:p>
        </p:txBody>
      </p:sp>
      <p:pic>
        <p:nvPicPr>
          <p:cNvPr id="123" name="Google Shape;123;p22"/>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24" name="Google Shape;124;p22"/>
          <p:cNvPicPr preferRelativeResize="0"/>
          <p:nvPr/>
        </p:nvPicPr>
        <p:blipFill>
          <a:blip r:embed="rId4">
            <a:alphaModFix/>
          </a:blip>
          <a:stretch>
            <a:fillRect/>
          </a:stretch>
        </p:blipFill>
        <p:spPr>
          <a:xfrm>
            <a:off x="4572000" y="1758500"/>
            <a:ext cx="4419599" cy="2204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a:t>
            </a:r>
            <a:endParaRPr/>
          </a:p>
        </p:txBody>
      </p:sp>
      <p:sp>
        <p:nvSpPr>
          <p:cNvPr id="130" name="Google Shape;130;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progresses in a similar fashion with the retrieval of the glowing rock, a new area opening up, and another item retrieval quest is given. But after completing this fourth quest, the player is given no direction.</a:t>
            </a:r>
            <a:endParaRPr/>
          </a:p>
          <a:p>
            <a:pPr indent="0" lvl="0" marL="0" rtl="0" algn="l">
              <a:spcBef>
                <a:spcPts val="1200"/>
              </a:spcBef>
              <a:spcAft>
                <a:spcPts val="0"/>
              </a:spcAft>
              <a:buNone/>
            </a:pPr>
            <a:r>
              <a:rPr lang="en" u="sng"/>
              <a:t>Action:</a:t>
            </a:r>
            <a:endParaRPr u="sng"/>
          </a:p>
          <a:p>
            <a:pPr indent="0" lvl="0" marL="0" rtl="0" algn="l">
              <a:spcBef>
                <a:spcPts val="1200"/>
              </a:spcBef>
              <a:spcAft>
                <a:spcPts val="1200"/>
              </a:spcAft>
              <a:buNone/>
            </a:pPr>
            <a:r>
              <a:rPr lang="en"/>
              <a:t>Explore the world and find out if anything’s changed. </a:t>
            </a:r>
            <a:endParaRPr/>
          </a:p>
        </p:txBody>
      </p:sp>
      <p:pic>
        <p:nvPicPr>
          <p:cNvPr id="131" name="Google Shape;131;p23"/>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32" name="Google Shape;132;p23"/>
          <p:cNvPicPr preferRelativeResize="0"/>
          <p:nvPr/>
        </p:nvPicPr>
        <p:blipFill>
          <a:blip r:embed="rId4">
            <a:alphaModFix/>
          </a:blip>
          <a:stretch>
            <a:fillRect/>
          </a:stretch>
        </p:blipFill>
        <p:spPr>
          <a:xfrm>
            <a:off x="4572000" y="1566525"/>
            <a:ext cx="4419599" cy="25883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a:t>
            </a:r>
            <a:endParaRPr/>
          </a:p>
        </p:txBody>
      </p:sp>
      <p:sp>
        <p:nvSpPr>
          <p:cNvPr id="138" name="Google Shape;138;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player stumbles upon a building. Going in, all they see is black until the lights come on and confetti fills the air. It’s a party! All the enemies and friends the player’s made along the way are celebrating and its revealed that what the player just went through was a “right of passage”. </a:t>
            </a:r>
            <a:endParaRPr/>
          </a:p>
          <a:p>
            <a:pPr indent="0" lvl="0" marL="0" rtl="0" algn="l">
              <a:spcBef>
                <a:spcPts val="1200"/>
              </a:spcBef>
              <a:spcAft>
                <a:spcPts val="0"/>
              </a:spcAft>
              <a:buNone/>
            </a:pPr>
            <a:r>
              <a:rPr lang="en" u="sng"/>
              <a:t>Dialogue:</a:t>
            </a:r>
            <a:endParaRPr u="sng"/>
          </a:p>
          <a:p>
            <a:pPr indent="0" lvl="0" marL="0" rtl="0" algn="l">
              <a:spcBef>
                <a:spcPts val="1200"/>
              </a:spcBef>
              <a:spcAft>
                <a:spcPts val="1200"/>
              </a:spcAft>
              <a:buNone/>
            </a:pPr>
            <a:r>
              <a:rPr lang="en"/>
              <a:t>“You’re one of us now.”</a:t>
            </a:r>
            <a:endParaRPr/>
          </a:p>
        </p:txBody>
      </p:sp>
      <p:pic>
        <p:nvPicPr>
          <p:cNvPr id="139" name="Google Shape;139;p24"/>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40" name="Google Shape;140;p24"/>
          <p:cNvPicPr preferRelativeResize="0"/>
          <p:nvPr/>
        </p:nvPicPr>
        <p:blipFill>
          <a:blip r:embed="rId4">
            <a:alphaModFix/>
          </a:blip>
          <a:stretch>
            <a:fillRect/>
          </a:stretch>
        </p:blipFill>
        <p:spPr>
          <a:xfrm>
            <a:off x="4572000" y="1558038"/>
            <a:ext cx="4419599" cy="20274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Context Diagram</a:t>
            </a:r>
            <a:endParaRPr/>
          </a:p>
        </p:txBody>
      </p:sp>
      <p:pic>
        <p:nvPicPr>
          <p:cNvPr id="146" name="Google Shape;146;p25"/>
          <p:cNvPicPr preferRelativeResize="0"/>
          <p:nvPr/>
        </p:nvPicPr>
        <p:blipFill>
          <a:blip r:embed="rId3">
            <a:alphaModFix/>
          </a:blip>
          <a:stretch>
            <a:fillRect/>
          </a:stretch>
        </p:blipFill>
        <p:spPr>
          <a:xfrm>
            <a:off x="152400" y="1170125"/>
            <a:ext cx="8839199" cy="2848856"/>
          </a:xfrm>
          <a:prstGeom prst="rect">
            <a:avLst/>
          </a:prstGeom>
          <a:noFill/>
          <a:ln>
            <a:noFill/>
          </a:ln>
        </p:spPr>
      </p:pic>
      <p:pic>
        <p:nvPicPr>
          <p:cNvPr id="147" name="Google Shape;147;p25"/>
          <p:cNvPicPr preferRelativeResize="0"/>
          <p:nvPr/>
        </p:nvPicPr>
        <p:blipFill>
          <a:blip r:embed="rId4">
            <a:alphaModFix/>
          </a:blip>
          <a:stretch>
            <a:fillRect/>
          </a:stretch>
        </p:blipFill>
        <p:spPr>
          <a:xfrm>
            <a:off x="7749150" y="0"/>
            <a:ext cx="1394850" cy="139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035575" y="446937"/>
            <a:ext cx="7072849" cy="4696574"/>
          </a:xfrm>
          <a:prstGeom prst="rect">
            <a:avLst/>
          </a:prstGeom>
          <a:noFill/>
          <a:ln>
            <a:noFill/>
          </a:ln>
        </p:spPr>
      </p:pic>
      <p:pic>
        <p:nvPicPr>
          <p:cNvPr id="153" name="Google Shape;153;p26"/>
          <p:cNvPicPr preferRelativeResize="0"/>
          <p:nvPr/>
        </p:nvPicPr>
        <p:blipFill>
          <a:blip r:embed="rId4">
            <a:alphaModFix/>
          </a:blip>
          <a:stretch>
            <a:fillRect/>
          </a:stretch>
        </p:blipFill>
        <p:spPr>
          <a:xfrm>
            <a:off x="8103850" y="0"/>
            <a:ext cx="1016526" cy="1016526"/>
          </a:xfrm>
          <a:prstGeom prst="rect">
            <a:avLst/>
          </a:prstGeom>
          <a:noFill/>
          <a:ln>
            <a:noFill/>
          </a:ln>
        </p:spPr>
      </p:pic>
      <p:sp>
        <p:nvSpPr>
          <p:cNvPr id="154" name="Google Shape;154;p26"/>
          <p:cNvSpPr txBox="1"/>
          <p:nvPr>
            <p:ph type="title"/>
          </p:nvPr>
        </p:nvSpPr>
        <p:spPr>
          <a:xfrm>
            <a:off x="311700" y="82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Flow Diagram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Global Use Case</a:t>
            </a:r>
            <a:endParaRPr/>
          </a:p>
        </p:txBody>
      </p:sp>
      <p:pic>
        <p:nvPicPr>
          <p:cNvPr id="160" name="Google Shape;160;p27"/>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66" name="Google Shape;166;p28"/>
          <p:cNvPicPr preferRelativeResize="0"/>
          <p:nvPr/>
        </p:nvPicPr>
        <p:blipFill>
          <a:blip r:embed="rId4">
            <a:alphaModFix/>
          </a:blip>
          <a:stretch>
            <a:fillRect/>
          </a:stretch>
        </p:blipFill>
        <p:spPr>
          <a:xfrm>
            <a:off x="1624450" y="152400"/>
            <a:ext cx="5895096"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Individual Features</a:t>
            </a:r>
            <a:endParaRPr/>
          </a:p>
        </p:txBody>
      </p:sp>
      <p:pic>
        <p:nvPicPr>
          <p:cNvPr id="172" name="Google Shape;172;p29"/>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 Khoi Nguyen</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Menu will be interfaced with to start or exit the game</a:t>
            </a:r>
            <a:endParaRPr/>
          </a:p>
          <a:p>
            <a:pPr indent="-342900" lvl="0" marL="457200" rtl="0" algn="l">
              <a:spcBef>
                <a:spcPts val="0"/>
              </a:spcBef>
              <a:spcAft>
                <a:spcPts val="0"/>
              </a:spcAft>
              <a:buSzPts val="1800"/>
              <a:buChar char="●"/>
            </a:pPr>
            <a:r>
              <a:rPr lang="en"/>
              <a:t>Pause Menu will allow for exiting the game and viewing progress</a:t>
            </a:r>
            <a:endParaRPr/>
          </a:p>
          <a:p>
            <a:pPr indent="-317500" lvl="1" marL="914400" rtl="0" algn="l">
              <a:spcBef>
                <a:spcPts val="0"/>
              </a:spcBef>
              <a:spcAft>
                <a:spcPts val="0"/>
              </a:spcAft>
              <a:buSzPts val="1400"/>
              <a:buChar char="○"/>
            </a:pPr>
            <a:r>
              <a:rPr lang="en"/>
              <a:t>Current quest, items obtained, controls</a:t>
            </a:r>
            <a:endParaRPr/>
          </a:p>
          <a:p>
            <a:pPr indent="-342900" lvl="0" marL="457200" rtl="0" algn="l">
              <a:spcBef>
                <a:spcPts val="0"/>
              </a:spcBef>
              <a:spcAft>
                <a:spcPts val="0"/>
              </a:spcAft>
              <a:buSzPts val="1800"/>
              <a:buChar char="●"/>
            </a:pPr>
            <a:r>
              <a:rPr lang="en"/>
              <a:t>User interface will display player HP, zone/NPC info, touch controls</a:t>
            </a:r>
            <a:endParaRPr/>
          </a:p>
          <a:p>
            <a:pPr indent="-342900" lvl="0" marL="457200" rtl="0" algn="l">
              <a:spcBef>
                <a:spcPts val="0"/>
              </a:spcBef>
              <a:spcAft>
                <a:spcPts val="0"/>
              </a:spcAft>
              <a:buSzPts val="1800"/>
              <a:buChar char="●"/>
            </a:pPr>
            <a:r>
              <a:rPr lang="en"/>
              <a:t>Priority: Low</a:t>
            </a:r>
            <a:endParaRPr/>
          </a:p>
          <a:p>
            <a:pPr indent="-317500" lvl="1" marL="914400" rtl="0" algn="l">
              <a:spcBef>
                <a:spcPts val="0"/>
              </a:spcBef>
              <a:spcAft>
                <a:spcPts val="0"/>
              </a:spcAft>
              <a:buSzPts val="1400"/>
              <a:buChar char="○"/>
            </a:pPr>
            <a:r>
              <a:rPr lang="en"/>
              <a:t>A UI is a visual aid without which the game will technically pilot just fine</a:t>
            </a:r>
            <a:endParaRPr/>
          </a:p>
          <a:p>
            <a:pPr indent="-317500" lvl="1" marL="914400" rtl="0" algn="l">
              <a:spcBef>
                <a:spcPts val="0"/>
              </a:spcBef>
              <a:spcAft>
                <a:spcPts val="0"/>
              </a:spcAft>
              <a:buSzPts val="1400"/>
              <a:buChar char="○"/>
            </a:pPr>
            <a:r>
              <a:rPr lang="en"/>
              <a:t>Useful to observe and debug the functionality of the game</a:t>
            </a:r>
            <a:endParaRPr/>
          </a:p>
          <a:p>
            <a:pPr indent="-342900" lvl="0" marL="457200" rtl="0" algn="l">
              <a:spcBef>
                <a:spcPts val="0"/>
              </a:spcBef>
              <a:spcAft>
                <a:spcPts val="0"/>
              </a:spcAft>
              <a:buSzPts val="1800"/>
              <a:buChar char="●"/>
            </a:pPr>
            <a:r>
              <a:rPr lang="en"/>
              <a:t>Complexity: Low</a:t>
            </a:r>
            <a:endParaRPr/>
          </a:p>
          <a:p>
            <a:pPr indent="-317500" lvl="1" marL="914400" rtl="0" algn="l">
              <a:spcBef>
                <a:spcPts val="0"/>
              </a:spcBef>
              <a:spcAft>
                <a:spcPts val="0"/>
              </a:spcAft>
              <a:buSzPts val="1400"/>
              <a:buChar char="○"/>
            </a:pPr>
            <a:r>
              <a:rPr lang="en"/>
              <a:t>Merely interfacing with other people's code</a:t>
            </a:r>
            <a:endParaRPr/>
          </a:p>
          <a:p>
            <a:pPr indent="-317500" lvl="1" marL="914400" rtl="0" algn="l">
              <a:spcBef>
                <a:spcPts val="0"/>
              </a:spcBef>
              <a:spcAft>
                <a:spcPts val="0"/>
              </a:spcAft>
              <a:buSzPts val="1400"/>
              <a:buChar char="○"/>
            </a:pPr>
            <a:r>
              <a:rPr lang="en"/>
              <a:t>Design will be the most "organic" portion</a:t>
            </a:r>
            <a:endParaRPr/>
          </a:p>
        </p:txBody>
      </p:sp>
      <p:pic>
        <p:nvPicPr>
          <p:cNvPr id="179" name="Google Shape;179;p30"/>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Case Diagram - Khoi Nguyen</a:t>
            </a:r>
            <a:endParaRPr/>
          </a:p>
        </p:txBody>
      </p:sp>
      <p:pic>
        <p:nvPicPr>
          <p:cNvPr id="185" name="Google Shape;185;p31"/>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86" name="Google Shape;186;p31"/>
          <p:cNvPicPr preferRelativeResize="0"/>
          <p:nvPr/>
        </p:nvPicPr>
        <p:blipFill>
          <a:blip r:embed="rId4">
            <a:alphaModFix/>
          </a:blip>
          <a:stretch>
            <a:fillRect/>
          </a:stretch>
        </p:blipFill>
        <p:spPr>
          <a:xfrm>
            <a:off x="2279413" y="1081575"/>
            <a:ext cx="4585170"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Introduction</a:t>
            </a:r>
            <a:endParaRPr/>
          </a:p>
        </p:txBody>
      </p:sp>
      <p:sp>
        <p:nvSpPr>
          <p:cNvPr id="62" name="Google Shape;62;p14"/>
          <p:cNvSpPr txBox="1"/>
          <p:nvPr/>
        </p:nvSpPr>
        <p:spPr>
          <a:xfrm>
            <a:off x="450275" y="1021775"/>
            <a:ext cx="82608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Goal:</a:t>
            </a:r>
            <a:endParaRPr sz="1900"/>
          </a:p>
          <a:p>
            <a:pPr indent="-349250" lvl="0" marL="457200" rtl="0" algn="l">
              <a:spcBef>
                <a:spcPts val="0"/>
              </a:spcBef>
              <a:spcAft>
                <a:spcPts val="0"/>
              </a:spcAft>
              <a:buSzPts val="1900"/>
              <a:buChar char="●"/>
            </a:pPr>
            <a:r>
              <a:rPr lang="en" sz="1900"/>
              <a:t>To return to Monkey</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What is our game?</a:t>
            </a:r>
            <a:endParaRPr sz="1900"/>
          </a:p>
          <a:p>
            <a:pPr indent="-349250" lvl="0" marL="457200" rtl="0" algn="l">
              <a:spcBef>
                <a:spcPts val="0"/>
              </a:spcBef>
              <a:spcAft>
                <a:spcPts val="0"/>
              </a:spcAft>
              <a:buSzPts val="1900"/>
              <a:buChar char="●"/>
            </a:pPr>
            <a:r>
              <a:rPr lang="en" sz="1900"/>
              <a:t>An alternating-perspective 2D collect-athon RPG</a:t>
            </a:r>
            <a:endParaRPr sz="1900"/>
          </a:p>
          <a:p>
            <a:pPr indent="-349250" lvl="0" marL="457200" rtl="0" algn="l">
              <a:spcBef>
                <a:spcPts val="0"/>
              </a:spcBef>
              <a:spcAft>
                <a:spcPts val="0"/>
              </a:spcAft>
              <a:buSzPts val="1900"/>
              <a:buChar char="●"/>
            </a:pPr>
            <a:r>
              <a:rPr lang="en" sz="1900"/>
              <a:t>Involves monkeys, a human, and a coming of age story</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Overworld Environment Builder - Seth Cram</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 needs an overworld environment to traverse and interact with</a:t>
            </a:r>
            <a:endParaRPr/>
          </a:p>
          <a:p>
            <a:pPr indent="-342900" lvl="0" marL="457200" rtl="0" algn="l">
              <a:spcBef>
                <a:spcPts val="0"/>
              </a:spcBef>
              <a:spcAft>
                <a:spcPts val="0"/>
              </a:spcAft>
              <a:buSzPts val="1800"/>
              <a:buChar char="●"/>
            </a:pPr>
            <a:r>
              <a:rPr lang="en"/>
              <a:t>Will be linked to Platformer levels(aka dungeons) through level gates</a:t>
            </a:r>
            <a:endParaRPr/>
          </a:p>
          <a:p>
            <a:pPr indent="-342900" lvl="0" marL="457200" rtl="0" algn="l">
              <a:spcBef>
                <a:spcPts val="0"/>
              </a:spcBef>
              <a:spcAft>
                <a:spcPts val="0"/>
              </a:spcAft>
              <a:buSzPts val="1800"/>
              <a:buChar char="●"/>
            </a:pPr>
            <a:r>
              <a:rPr lang="en"/>
              <a:t>Perspective will by top-down 2D </a:t>
            </a:r>
            <a:endParaRPr/>
          </a:p>
          <a:p>
            <a:pPr indent="-342900" lvl="0" marL="457200" rtl="0" algn="l">
              <a:spcBef>
                <a:spcPts val="0"/>
              </a:spcBef>
              <a:spcAft>
                <a:spcPts val="0"/>
              </a:spcAft>
              <a:buSzPts val="1800"/>
              <a:buChar char="●"/>
            </a:pPr>
            <a:r>
              <a:rPr lang="en"/>
              <a:t>Priority: High</a:t>
            </a:r>
            <a:endParaRPr/>
          </a:p>
          <a:p>
            <a:pPr indent="-317500" lvl="1" marL="914400" rtl="0" algn="l">
              <a:spcBef>
                <a:spcPts val="0"/>
              </a:spcBef>
              <a:spcAft>
                <a:spcPts val="0"/>
              </a:spcAft>
              <a:buSzPts val="1400"/>
              <a:buChar char="○"/>
            </a:pPr>
            <a:r>
              <a:rPr lang="en"/>
              <a:t>Player needs environment to travel from dungeon to dungeon and progress the story</a:t>
            </a:r>
            <a:endParaRPr/>
          </a:p>
          <a:p>
            <a:pPr indent="-317500" lvl="1" marL="914400" rtl="0" algn="l">
              <a:spcBef>
                <a:spcPts val="0"/>
              </a:spcBef>
              <a:spcAft>
                <a:spcPts val="0"/>
              </a:spcAft>
              <a:buSzPts val="1400"/>
              <a:buChar char="○"/>
            </a:pPr>
            <a:r>
              <a:rPr lang="en"/>
              <a:t>Overworld NPCs need an environment to stand/move around on</a:t>
            </a:r>
            <a:endParaRPr/>
          </a:p>
          <a:p>
            <a:pPr indent="-342900" lvl="0" marL="457200" rtl="0" algn="l">
              <a:spcBef>
                <a:spcPts val="0"/>
              </a:spcBef>
              <a:spcAft>
                <a:spcPts val="0"/>
              </a:spcAft>
              <a:buSzPts val="1800"/>
              <a:buChar char="●"/>
            </a:pPr>
            <a:r>
              <a:rPr lang="en"/>
              <a:t>Complexity: Moderate</a:t>
            </a:r>
            <a:endParaRPr/>
          </a:p>
          <a:p>
            <a:pPr indent="-317500" lvl="1" marL="914400" rtl="0" algn="l">
              <a:spcBef>
                <a:spcPts val="0"/>
              </a:spcBef>
              <a:spcAft>
                <a:spcPts val="0"/>
              </a:spcAft>
              <a:buSzPts val="1400"/>
              <a:buChar char="○"/>
            </a:pPr>
            <a:r>
              <a:rPr lang="en"/>
              <a:t>Most art and general layout coming from the Unity store</a:t>
            </a:r>
            <a:endParaRPr/>
          </a:p>
          <a:p>
            <a:pPr indent="-317500" lvl="1" marL="914400" rtl="0" algn="l">
              <a:spcBef>
                <a:spcPts val="0"/>
              </a:spcBef>
              <a:spcAft>
                <a:spcPts val="0"/>
              </a:spcAft>
              <a:buSzPts val="1400"/>
              <a:buChar char="○"/>
            </a:pPr>
            <a:r>
              <a:rPr lang="en"/>
              <a:t>More time for obstacles and minor details</a:t>
            </a:r>
            <a:endParaRPr/>
          </a:p>
          <a:p>
            <a:pPr indent="-317500" lvl="1" marL="914400" rtl="0" algn="l">
              <a:spcBef>
                <a:spcPts val="0"/>
              </a:spcBef>
              <a:spcAft>
                <a:spcPts val="0"/>
              </a:spcAft>
              <a:buSzPts val="1400"/>
              <a:buChar char="○"/>
            </a:pPr>
            <a:r>
              <a:rPr lang="en"/>
              <a:t>Focused on hazards, level gates, items and buildings</a:t>
            </a:r>
            <a:endParaRPr/>
          </a:p>
          <a:p>
            <a:pPr indent="0" lvl="0" marL="0" rtl="0" algn="l">
              <a:spcBef>
                <a:spcPts val="120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Overworld Use Case Diagram</a:t>
            </a:r>
            <a:r>
              <a:rPr lang="en"/>
              <a:t> - Seth Cram</a:t>
            </a:r>
            <a:endParaRPr/>
          </a:p>
        </p:txBody>
      </p:sp>
      <p:pic>
        <p:nvPicPr>
          <p:cNvPr id="199" name="Google Shape;199;p33"/>
          <p:cNvPicPr preferRelativeResize="0"/>
          <p:nvPr/>
        </p:nvPicPr>
        <p:blipFill>
          <a:blip r:embed="rId3">
            <a:alphaModFix/>
          </a:blip>
          <a:stretch>
            <a:fillRect/>
          </a:stretch>
        </p:blipFill>
        <p:spPr>
          <a:xfrm>
            <a:off x="1416625" y="1118150"/>
            <a:ext cx="5163054" cy="3820976"/>
          </a:xfrm>
          <a:prstGeom prst="rect">
            <a:avLst/>
          </a:prstGeom>
          <a:noFill/>
          <a:ln>
            <a:noFill/>
          </a:ln>
        </p:spPr>
      </p:pic>
      <p:pic>
        <p:nvPicPr>
          <p:cNvPr id="200" name="Google Shape;200;p33"/>
          <p:cNvPicPr preferRelativeResize="0"/>
          <p:nvPr/>
        </p:nvPicPr>
        <p:blipFill>
          <a:blip r:embed="rId4">
            <a:alphaModFix/>
          </a:blip>
          <a:stretch>
            <a:fillRect/>
          </a:stretch>
        </p:blipFill>
        <p:spPr>
          <a:xfrm>
            <a:off x="7749150" y="0"/>
            <a:ext cx="1394850" cy="139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Overworld NPCs - Ethan Hinkle</a:t>
            </a:r>
            <a:endParaRPr/>
          </a:p>
        </p:txBody>
      </p:sp>
      <p:sp>
        <p:nvSpPr>
          <p:cNvPr id="206" name="Google Shape;206;p34"/>
          <p:cNvSpPr txBox="1"/>
          <p:nvPr>
            <p:ph idx="1" type="body"/>
          </p:nvPr>
        </p:nvSpPr>
        <p:spPr>
          <a:xfrm>
            <a:off x="311700" y="1152475"/>
            <a:ext cx="7212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the player interacts with an NPC, they start a </a:t>
            </a:r>
            <a:r>
              <a:rPr lang="en"/>
              <a:t>conversation and converse with the NPC</a:t>
            </a:r>
            <a:endParaRPr/>
          </a:p>
          <a:p>
            <a:pPr indent="-342900" lvl="0" marL="457200" rtl="0" algn="l">
              <a:spcBef>
                <a:spcPts val="0"/>
              </a:spcBef>
              <a:spcAft>
                <a:spcPts val="0"/>
              </a:spcAft>
              <a:buSzPts val="1800"/>
              <a:buChar char="●"/>
            </a:pPr>
            <a:r>
              <a:rPr lang="en"/>
              <a:t>The NPC will give our guidance/quests to the player to do</a:t>
            </a:r>
            <a:endParaRPr/>
          </a:p>
          <a:p>
            <a:pPr indent="-342900" lvl="0" marL="457200" rtl="0" algn="l">
              <a:spcBef>
                <a:spcPts val="0"/>
              </a:spcBef>
              <a:spcAft>
                <a:spcPts val="0"/>
              </a:spcAft>
              <a:buSzPts val="1800"/>
              <a:buChar char="●"/>
            </a:pPr>
            <a:r>
              <a:rPr lang="en"/>
              <a:t>Priority: Moderate.</a:t>
            </a:r>
            <a:endParaRPr/>
          </a:p>
          <a:p>
            <a:pPr indent="-317500" lvl="1" marL="914400" rtl="0" algn="l">
              <a:spcBef>
                <a:spcPts val="0"/>
              </a:spcBef>
              <a:spcAft>
                <a:spcPts val="0"/>
              </a:spcAft>
              <a:buSzPts val="1400"/>
              <a:buChar char="○"/>
            </a:pPr>
            <a:r>
              <a:rPr lang="en"/>
              <a:t>The players </a:t>
            </a:r>
            <a:r>
              <a:rPr lang="en"/>
              <a:t>interaction</a:t>
            </a:r>
            <a:r>
              <a:rPr lang="en"/>
              <a:t> with the NPCs will give the player direction</a:t>
            </a:r>
            <a:endParaRPr/>
          </a:p>
          <a:p>
            <a:pPr indent="-317500" lvl="1" marL="914400" rtl="0" algn="l">
              <a:spcBef>
                <a:spcPts val="0"/>
              </a:spcBef>
              <a:spcAft>
                <a:spcPts val="0"/>
              </a:spcAft>
              <a:buSzPts val="1400"/>
              <a:buChar char="○"/>
            </a:pPr>
            <a:r>
              <a:rPr lang="en"/>
              <a:t>Overworld (and by extension platformers) are </a:t>
            </a:r>
            <a:r>
              <a:rPr lang="en"/>
              <a:t>blocked</a:t>
            </a:r>
            <a:r>
              <a:rPr lang="en"/>
              <a:t> by NPC interaction</a:t>
            </a:r>
            <a:endParaRPr/>
          </a:p>
          <a:p>
            <a:pPr indent="-317500" lvl="1" marL="914400" rtl="0" algn="l">
              <a:spcBef>
                <a:spcPts val="0"/>
              </a:spcBef>
              <a:spcAft>
                <a:spcPts val="0"/>
              </a:spcAft>
              <a:buSzPts val="1400"/>
              <a:buChar char="○"/>
            </a:pPr>
            <a:r>
              <a:rPr lang="en"/>
              <a:t>Could be replaced by other features with effort and game revamp</a:t>
            </a:r>
            <a:endParaRPr/>
          </a:p>
          <a:p>
            <a:pPr indent="-342900" lvl="0" marL="457200" rtl="0" algn="l">
              <a:spcBef>
                <a:spcPts val="0"/>
              </a:spcBef>
              <a:spcAft>
                <a:spcPts val="0"/>
              </a:spcAft>
              <a:buSzPts val="1800"/>
              <a:buChar char="●"/>
            </a:pPr>
            <a:r>
              <a:rPr lang="en"/>
              <a:t>Complexity: Moderate</a:t>
            </a:r>
            <a:endParaRPr/>
          </a:p>
          <a:p>
            <a:pPr indent="-317500" lvl="1" marL="914400" rtl="0" algn="l">
              <a:spcBef>
                <a:spcPts val="0"/>
              </a:spcBef>
              <a:spcAft>
                <a:spcPts val="0"/>
              </a:spcAft>
              <a:buSzPts val="1400"/>
              <a:buChar char="○"/>
            </a:pPr>
            <a:r>
              <a:rPr lang="en"/>
              <a:t>Unique dialogue options which convey meaning without words</a:t>
            </a:r>
            <a:endParaRPr/>
          </a:p>
          <a:p>
            <a:pPr indent="-317500" lvl="1" marL="914400" rtl="0" algn="l">
              <a:spcBef>
                <a:spcPts val="0"/>
              </a:spcBef>
              <a:spcAft>
                <a:spcPts val="0"/>
              </a:spcAft>
              <a:buSzPts val="1400"/>
              <a:buChar char="○"/>
            </a:pPr>
            <a:r>
              <a:rPr lang="en"/>
              <a:t>Player responses will lead to different outcomes in conversation</a:t>
            </a:r>
            <a:endParaRPr/>
          </a:p>
          <a:p>
            <a:pPr indent="-317500" lvl="1" marL="914400" rtl="0" algn="l">
              <a:spcBef>
                <a:spcPts val="0"/>
              </a:spcBef>
              <a:spcAft>
                <a:spcPts val="0"/>
              </a:spcAft>
              <a:buSzPts val="1400"/>
              <a:buChar char="○"/>
            </a:pPr>
            <a:r>
              <a:rPr lang="en"/>
              <a:t>Each NPC should feel unique in dialogue and </a:t>
            </a:r>
            <a:r>
              <a:rPr lang="en"/>
              <a:t>appearance</a:t>
            </a:r>
            <a:endParaRPr/>
          </a:p>
          <a:p>
            <a:pPr indent="-317500" lvl="1" marL="914400" rtl="0" algn="l">
              <a:spcBef>
                <a:spcPts val="0"/>
              </a:spcBef>
              <a:spcAft>
                <a:spcPts val="0"/>
              </a:spcAft>
              <a:buSzPts val="1400"/>
              <a:buChar char="○"/>
            </a:pPr>
            <a:r>
              <a:rPr lang="en"/>
              <a:t>Certain dialogue options will lead to world/player edits</a:t>
            </a:r>
            <a:endParaRPr/>
          </a:p>
        </p:txBody>
      </p:sp>
      <p:pic>
        <p:nvPicPr>
          <p:cNvPr id="207" name="Google Shape;207;p34"/>
          <p:cNvPicPr preferRelativeResize="0"/>
          <p:nvPr/>
        </p:nvPicPr>
        <p:blipFill>
          <a:blip r:embed="rId3">
            <a:alphaModFix/>
          </a:blip>
          <a:stretch>
            <a:fillRect/>
          </a:stretch>
        </p:blipFill>
        <p:spPr>
          <a:xfrm>
            <a:off x="7749150" y="-54500"/>
            <a:ext cx="1394850" cy="139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152400" y="184975"/>
            <a:ext cx="743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NPC Interaction Use Case Diagram - Ethan Hinkle</a:t>
            </a:r>
            <a:endParaRPr/>
          </a:p>
        </p:txBody>
      </p:sp>
      <p:pic>
        <p:nvPicPr>
          <p:cNvPr id="213" name="Google Shape;213;p35"/>
          <p:cNvPicPr preferRelativeResize="0"/>
          <p:nvPr/>
        </p:nvPicPr>
        <p:blipFill>
          <a:blip r:embed="rId3">
            <a:alphaModFix/>
          </a:blip>
          <a:stretch>
            <a:fillRect/>
          </a:stretch>
        </p:blipFill>
        <p:spPr>
          <a:xfrm>
            <a:off x="152400" y="1170125"/>
            <a:ext cx="7854227" cy="3820975"/>
          </a:xfrm>
          <a:prstGeom prst="rect">
            <a:avLst/>
          </a:prstGeom>
          <a:noFill/>
          <a:ln>
            <a:noFill/>
          </a:ln>
        </p:spPr>
      </p:pic>
      <p:pic>
        <p:nvPicPr>
          <p:cNvPr id="214" name="Google Shape;214;p35"/>
          <p:cNvPicPr preferRelativeResize="0"/>
          <p:nvPr/>
        </p:nvPicPr>
        <p:blipFill>
          <a:blip r:embed="rId4">
            <a:alphaModFix/>
          </a:blip>
          <a:stretch>
            <a:fillRect/>
          </a:stretch>
        </p:blipFill>
        <p:spPr>
          <a:xfrm>
            <a:off x="7796525" y="0"/>
            <a:ext cx="1347474" cy="1347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52775" y="218575"/>
            <a:ext cx="5596500" cy="80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Level Design and Creation - Chadwick Goodall</a:t>
            </a:r>
            <a:endParaRPr/>
          </a:p>
        </p:txBody>
      </p:sp>
      <p:sp>
        <p:nvSpPr>
          <p:cNvPr id="220" name="Google Shape;220;p36"/>
          <p:cNvSpPr txBox="1"/>
          <p:nvPr/>
        </p:nvSpPr>
        <p:spPr>
          <a:xfrm>
            <a:off x="311700" y="1104525"/>
            <a:ext cx="8153400" cy="34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Player needs interesting dungeon levels to enhance gameplay</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Links back to overworld sections at the level end</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Perspective will be </a:t>
            </a:r>
            <a:r>
              <a:rPr lang="en" sz="1800">
                <a:solidFill>
                  <a:schemeClr val="dk2"/>
                </a:solidFill>
              </a:rPr>
              <a:t>side scrolling</a:t>
            </a:r>
            <a:r>
              <a:rPr lang="en" sz="1800">
                <a:solidFill>
                  <a:schemeClr val="dk2"/>
                </a:solidFill>
              </a:rPr>
              <a:t> 2D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Priority: High</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Composes a majority of the actual gameplay of the game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The player as well as NPCs, such as monsters, require an environment to reside in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These are the main areas that drive the progress of the game</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Complexity: Moderate</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Assets and the like will be obtained in the Unity Asset store; potentially some custom assets will be used as well</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Primary focus is on unique and engaging level design to create a fun game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Includes the creation of interactable tiles and items</a:t>
            </a:r>
            <a:endParaRPr>
              <a:solidFill>
                <a:schemeClr val="dk2"/>
              </a:solidFill>
            </a:endParaRPr>
          </a:p>
        </p:txBody>
      </p:sp>
      <p:pic>
        <p:nvPicPr>
          <p:cNvPr id="221" name="Google Shape;221;p36"/>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Level Use Case Diagrams - Chadwick Goodall</a:t>
            </a:r>
            <a:endParaRPr/>
          </a:p>
        </p:txBody>
      </p:sp>
      <p:pic>
        <p:nvPicPr>
          <p:cNvPr id="227" name="Google Shape;227;p37"/>
          <p:cNvPicPr preferRelativeResize="0"/>
          <p:nvPr/>
        </p:nvPicPr>
        <p:blipFill>
          <a:blip r:embed="rId3">
            <a:alphaModFix/>
          </a:blip>
          <a:stretch>
            <a:fillRect/>
          </a:stretch>
        </p:blipFill>
        <p:spPr>
          <a:xfrm>
            <a:off x="261150" y="1155950"/>
            <a:ext cx="4405074" cy="3820976"/>
          </a:xfrm>
          <a:prstGeom prst="rect">
            <a:avLst/>
          </a:prstGeom>
          <a:noFill/>
          <a:ln>
            <a:noFill/>
          </a:ln>
        </p:spPr>
      </p:pic>
      <p:pic>
        <p:nvPicPr>
          <p:cNvPr id="228" name="Google Shape;228;p37"/>
          <p:cNvPicPr preferRelativeResize="0"/>
          <p:nvPr/>
        </p:nvPicPr>
        <p:blipFill>
          <a:blip r:embed="rId4">
            <a:alphaModFix/>
          </a:blip>
          <a:stretch>
            <a:fillRect/>
          </a:stretch>
        </p:blipFill>
        <p:spPr>
          <a:xfrm>
            <a:off x="4571999" y="1450150"/>
            <a:ext cx="4172975" cy="3232587"/>
          </a:xfrm>
          <a:prstGeom prst="rect">
            <a:avLst/>
          </a:prstGeom>
          <a:noFill/>
          <a:ln>
            <a:noFill/>
          </a:ln>
        </p:spPr>
      </p:pic>
      <p:pic>
        <p:nvPicPr>
          <p:cNvPr id="229" name="Google Shape;229;p37"/>
          <p:cNvPicPr preferRelativeResize="0"/>
          <p:nvPr/>
        </p:nvPicPr>
        <p:blipFill>
          <a:blip r:embed="rId5">
            <a:alphaModFix/>
          </a:blip>
          <a:stretch>
            <a:fillRect/>
          </a:stretch>
        </p:blipFill>
        <p:spPr>
          <a:xfrm>
            <a:off x="8260775" y="0"/>
            <a:ext cx="883224" cy="883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NPC Design - Dawson Burgess </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When a player chooses to interact with an NPC, they can have a conversation.  </a:t>
            </a:r>
            <a:endParaRPr/>
          </a:p>
          <a:p>
            <a:pPr indent="-334327" lvl="0" marL="457200" rtl="0" algn="l">
              <a:spcBef>
                <a:spcPts val="0"/>
              </a:spcBef>
              <a:spcAft>
                <a:spcPts val="0"/>
              </a:spcAft>
              <a:buSzPct val="105882"/>
              <a:buChar char="●"/>
            </a:pPr>
            <a:r>
              <a:rPr lang="en" sz="1700"/>
              <a:t>Depending on interaction, the player can receive a companion for the level, or an NPC can become hostile to the player.</a:t>
            </a:r>
            <a:r>
              <a:rPr lang="en"/>
              <a:t> </a:t>
            </a:r>
            <a:endParaRPr/>
          </a:p>
          <a:p>
            <a:pPr indent="-334327" lvl="0" marL="457200" rtl="0" algn="l">
              <a:spcBef>
                <a:spcPts val="0"/>
              </a:spcBef>
              <a:spcAft>
                <a:spcPts val="0"/>
              </a:spcAft>
              <a:buSzPct val="100000"/>
              <a:buChar char="●"/>
            </a:pPr>
            <a:r>
              <a:rPr lang="en"/>
              <a:t>Priority - Low  </a:t>
            </a:r>
            <a:endParaRPr/>
          </a:p>
          <a:p>
            <a:pPr indent="-310832" lvl="1" marL="914400" rtl="0" algn="l">
              <a:spcBef>
                <a:spcPts val="0"/>
              </a:spcBef>
              <a:spcAft>
                <a:spcPts val="0"/>
              </a:spcAft>
              <a:buSzPct val="100000"/>
              <a:buChar char="○"/>
            </a:pPr>
            <a:r>
              <a:rPr lang="en"/>
              <a:t>Interaction with the most platform NPC’s is non-essential to game </a:t>
            </a:r>
            <a:r>
              <a:rPr lang="en"/>
              <a:t>progression, with few exceptions. </a:t>
            </a:r>
            <a:endParaRPr/>
          </a:p>
          <a:p>
            <a:pPr indent="-310832" lvl="1" marL="914400" rtl="0" algn="l">
              <a:spcBef>
                <a:spcPts val="0"/>
              </a:spcBef>
              <a:spcAft>
                <a:spcPts val="0"/>
              </a:spcAft>
              <a:buSzPct val="100000"/>
              <a:buChar char="○"/>
            </a:pPr>
            <a:r>
              <a:rPr lang="en"/>
              <a:t>Levels can be made easier or harder based on player choice. </a:t>
            </a:r>
            <a:endParaRPr/>
          </a:p>
          <a:p>
            <a:pPr indent="-310832" lvl="1" marL="914400" rtl="0" algn="l">
              <a:spcBef>
                <a:spcPts val="0"/>
              </a:spcBef>
              <a:spcAft>
                <a:spcPts val="0"/>
              </a:spcAft>
              <a:buSzPct val="100000"/>
              <a:buChar char="○"/>
            </a:pPr>
            <a:r>
              <a:rPr lang="en"/>
              <a:t>Features could be added to make NPC’s can </a:t>
            </a:r>
            <a:r>
              <a:rPr lang="en"/>
              <a:t>follow</a:t>
            </a:r>
            <a:r>
              <a:rPr lang="en"/>
              <a:t> player for the rest of the game, and change platform terrain. </a:t>
            </a:r>
            <a:endParaRPr/>
          </a:p>
          <a:p>
            <a:pPr indent="-334327" lvl="0" marL="457200" rtl="0" algn="l">
              <a:spcBef>
                <a:spcPts val="0"/>
              </a:spcBef>
              <a:spcAft>
                <a:spcPts val="0"/>
              </a:spcAft>
              <a:buSzPct val="100000"/>
              <a:buChar char="●"/>
            </a:pPr>
            <a:r>
              <a:rPr lang="en"/>
              <a:t>Complexity - Moderate </a:t>
            </a:r>
            <a:endParaRPr/>
          </a:p>
          <a:p>
            <a:pPr indent="-310832" lvl="1" marL="914400" rtl="0" algn="l">
              <a:spcBef>
                <a:spcPts val="0"/>
              </a:spcBef>
              <a:spcAft>
                <a:spcPts val="0"/>
              </a:spcAft>
              <a:buSzPct val="100000"/>
              <a:buChar char="○"/>
            </a:pPr>
            <a:r>
              <a:rPr lang="en"/>
              <a:t>NPC’s need to be unique in </a:t>
            </a:r>
            <a:r>
              <a:rPr lang="en"/>
              <a:t>appearance</a:t>
            </a:r>
            <a:r>
              <a:rPr lang="en"/>
              <a:t> and dialog options from Overworld NPC’s and fellow Platform NPC’s. </a:t>
            </a:r>
            <a:endParaRPr/>
          </a:p>
          <a:p>
            <a:pPr indent="-310832" lvl="1" marL="914400" rtl="0" algn="l">
              <a:spcBef>
                <a:spcPts val="0"/>
              </a:spcBef>
              <a:spcAft>
                <a:spcPts val="0"/>
              </a:spcAft>
              <a:buSzPct val="100000"/>
              <a:buChar char="○"/>
            </a:pPr>
            <a:r>
              <a:rPr lang="en"/>
              <a:t>Dialog options will lead to the player gaining a companion, enemy, or secret interaction. </a:t>
            </a:r>
            <a:endParaRPr/>
          </a:p>
          <a:p>
            <a:pPr indent="-310832" lvl="1" marL="914400" rtl="0" algn="l">
              <a:spcBef>
                <a:spcPts val="0"/>
              </a:spcBef>
              <a:spcAft>
                <a:spcPts val="0"/>
              </a:spcAft>
              <a:buSzPct val="100000"/>
              <a:buChar char="○"/>
            </a:pPr>
            <a:r>
              <a:rPr lang="en"/>
              <a:t>NPC’s will need pathing and ability to attack players/enemies. </a:t>
            </a:r>
            <a:endParaRPr/>
          </a:p>
        </p:txBody>
      </p:sp>
      <p:pic>
        <p:nvPicPr>
          <p:cNvPr id="236" name="Google Shape;236;p38"/>
          <p:cNvPicPr preferRelativeResize="0"/>
          <p:nvPr/>
        </p:nvPicPr>
        <p:blipFill>
          <a:blip r:embed="rId3">
            <a:alphaModFix/>
          </a:blip>
          <a:stretch>
            <a:fillRect/>
          </a:stretch>
        </p:blipFill>
        <p:spPr>
          <a:xfrm>
            <a:off x="8260775" y="0"/>
            <a:ext cx="883224" cy="8832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NPC Use Case Diagram - Dawson Burgess </a:t>
            </a:r>
            <a:endParaRPr/>
          </a:p>
        </p:txBody>
      </p:sp>
      <p:pic>
        <p:nvPicPr>
          <p:cNvPr id="242" name="Google Shape;242;p39"/>
          <p:cNvPicPr preferRelativeResize="0"/>
          <p:nvPr/>
        </p:nvPicPr>
        <p:blipFill>
          <a:blip r:embed="rId3">
            <a:alphaModFix/>
          </a:blip>
          <a:stretch>
            <a:fillRect/>
          </a:stretch>
        </p:blipFill>
        <p:spPr>
          <a:xfrm>
            <a:off x="8260775" y="0"/>
            <a:ext cx="883224" cy="883224"/>
          </a:xfrm>
          <a:prstGeom prst="rect">
            <a:avLst/>
          </a:prstGeom>
          <a:noFill/>
          <a:ln>
            <a:noFill/>
          </a:ln>
        </p:spPr>
      </p:pic>
      <p:pic>
        <p:nvPicPr>
          <p:cNvPr id="243" name="Google Shape;243;p39"/>
          <p:cNvPicPr preferRelativeResize="0"/>
          <p:nvPr/>
        </p:nvPicPr>
        <p:blipFill>
          <a:blip r:embed="rId4">
            <a:alphaModFix/>
          </a:blip>
          <a:stretch>
            <a:fillRect/>
          </a:stretch>
        </p:blipFill>
        <p:spPr>
          <a:xfrm>
            <a:off x="311700" y="1017725"/>
            <a:ext cx="8082424"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6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Player Design - Kurian Georly Kunnathushery</a:t>
            </a:r>
            <a:endParaRPr/>
          </a:p>
        </p:txBody>
      </p:sp>
      <p:sp>
        <p:nvSpPr>
          <p:cNvPr id="249" name="Google Shape;249;p40"/>
          <p:cNvSpPr txBox="1"/>
          <p:nvPr>
            <p:ph idx="4294967295" type="body"/>
          </p:nvPr>
        </p:nvSpPr>
        <p:spPr>
          <a:xfrm>
            <a:off x="311700" y="568650"/>
            <a:ext cx="8520600" cy="4435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Main Player Movement</a:t>
            </a:r>
            <a:endParaRPr b="1"/>
          </a:p>
          <a:p>
            <a:pPr indent="-304165" lvl="0" marL="914400" rtl="0" algn="l">
              <a:spcBef>
                <a:spcPts val="0"/>
              </a:spcBef>
              <a:spcAft>
                <a:spcPts val="0"/>
              </a:spcAft>
              <a:buSzPct val="100000"/>
              <a:buChar char="●"/>
            </a:pPr>
            <a:r>
              <a:rPr lang="en" sz="1400"/>
              <a:t>Player Can Move forward, backward, left and right.</a:t>
            </a:r>
            <a:endParaRPr sz="1400"/>
          </a:p>
          <a:p>
            <a:pPr indent="-304165" lvl="0" marL="914400" rtl="0" algn="l">
              <a:spcBef>
                <a:spcPts val="0"/>
              </a:spcBef>
              <a:spcAft>
                <a:spcPts val="0"/>
              </a:spcAft>
              <a:buSzPct val="100000"/>
              <a:buChar char="●"/>
            </a:pPr>
            <a:r>
              <a:rPr lang="en" sz="1400"/>
              <a:t>Player can jump and fall while any obstacles found in way. </a:t>
            </a:r>
            <a:endParaRPr sz="1400"/>
          </a:p>
          <a:p>
            <a:pPr indent="-304165" lvl="0" marL="914400" rtl="0" algn="l">
              <a:spcBef>
                <a:spcPts val="0"/>
              </a:spcBef>
              <a:spcAft>
                <a:spcPts val="0"/>
              </a:spcAft>
              <a:buSzPct val="100000"/>
              <a:buChar char="●"/>
            </a:pPr>
            <a:r>
              <a:rPr lang="en" sz="1400"/>
              <a:t>While player stops then player is in idle state. </a:t>
            </a:r>
            <a:endParaRPr sz="1400"/>
          </a:p>
          <a:p>
            <a:pPr indent="-325755" lvl="0" marL="457200" rtl="0" algn="l">
              <a:spcBef>
                <a:spcPts val="0"/>
              </a:spcBef>
              <a:spcAft>
                <a:spcPts val="0"/>
              </a:spcAft>
              <a:buSzPct val="100000"/>
              <a:buChar char="●"/>
            </a:pPr>
            <a:r>
              <a:rPr b="1" lang="en"/>
              <a:t>NPC object Pickup</a:t>
            </a:r>
            <a:r>
              <a:rPr b="1" lang="en"/>
              <a:t> </a:t>
            </a:r>
            <a:r>
              <a:rPr lang="en"/>
              <a:t> </a:t>
            </a:r>
            <a:endParaRPr/>
          </a:p>
          <a:p>
            <a:pPr indent="-304165" lvl="1" marL="914400" rtl="0" algn="l">
              <a:spcBef>
                <a:spcPts val="0"/>
              </a:spcBef>
              <a:spcAft>
                <a:spcPts val="0"/>
              </a:spcAft>
              <a:buSzPct val="100000"/>
              <a:buChar char="○"/>
            </a:pPr>
            <a:r>
              <a:rPr lang="en"/>
              <a:t>When </a:t>
            </a:r>
            <a:r>
              <a:rPr lang="en"/>
              <a:t>pick up</a:t>
            </a:r>
            <a:r>
              <a:rPr lang="en"/>
              <a:t> a NPC health objects then </a:t>
            </a:r>
            <a:r>
              <a:rPr lang="en"/>
              <a:t>player Health value i</a:t>
            </a:r>
            <a:r>
              <a:rPr lang="en"/>
              <a:t>ncreases a fixed range. </a:t>
            </a:r>
            <a:endParaRPr/>
          </a:p>
          <a:p>
            <a:pPr indent="-304165" lvl="1" marL="914400" rtl="0" algn="l">
              <a:spcBef>
                <a:spcPts val="0"/>
              </a:spcBef>
              <a:spcAft>
                <a:spcPts val="0"/>
              </a:spcAft>
              <a:buSzPct val="100000"/>
              <a:buChar char="○"/>
            </a:pPr>
            <a:r>
              <a:rPr lang="en"/>
              <a:t>Main player can pick up </a:t>
            </a:r>
            <a:r>
              <a:rPr lang="en"/>
              <a:t>different weapons form the world and used while fighting.</a:t>
            </a:r>
            <a:endParaRPr/>
          </a:p>
          <a:p>
            <a:pPr indent="-304165" lvl="1" marL="914400" rtl="0" algn="l">
              <a:spcBef>
                <a:spcPts val="0"/>
              </a:spcBef>
              <a:spcAft>
                <a:spcPts val="0"/>
              </a:spcAft>
              <a:buSzPct val="100000"/>
              <a:buChar char="○"/>
            </a:pPr>
            <a:r>
              <a:rPr lang="en"/>
              <a:t>Every Quest is a </a:t>
            </a:r>
            <a:r>
              <a:rPr lang="en"/>
              <a:t>search for an item. Player wants to find that item and pick up that quest item.</a:t>
            </a:r>
            <a:r>
              <a:rPr lang="en"/>
              <a:t>  </a:t>
            </a:r>
            <a:endParaRPr/>
          </a:p>
          <a:p>
            <a:pPr indent="-325755" lvl="0" marL="457200" rtl="0" algn="l">
              <a:spcBef>
                <a:spcPts val="0"/>
              </a:spcBef>
              <a:spcAft>
                <a:spcPts val="0"/>
              </a:spcAft>
              <a:buSzPct val="100000"/>
              <a:buChar char="●"/>
            </a:pPr>
            <a:r>
              <a:rPr b="1" lang="en"/>
              <a:t>Attack NPC </a:t>
            </a:r>
            <a:endParaRPr b="1"/>
          </a:p>
          <a:p>
            <a:pPr indent="-304165" lvl="1" marL="914400" rtl="0" algn="l">
              <a:spcBef>
                <a:spcPts val="0"/>
              </a:spcBef>
              <a:spcAft>
                <a:spcPts val="0"/>
              </a:spcAft>
              <a:buSzPct val="100000"/>
              <a:buChar char="○"/>
            </a:pPr>
            <a:r>
              <a:rPr lang="en"/>
              <a:t>In Quest player wants face different kind of NPC enemies with different strength.</a:t>
            </a:r>
            <a:endParaRPr/>
          </a:p>
          <a:p>
            <a:pPr indent="-304165" lvl="1" marL="914400" rtl="0" algn="l">
              <a:spcBef>
                <a:spcPts val="0"/>
              </a:spcBef>
              <a:spcAft>
                <a:spcPts val="0"/>
              </a:spcAft>
              <a:buSzPct val="100000"/>
              <a:buChar char="○"/>
            </a:pPr>
            <a:r>
              <a:rPr lang="en"/>
              <a:t>Player wants to attack the </a:t>
            </a:r>
            <a:r>
              <a:rPr lang="en"/>
              <a:t>enemies</a:t>
            </a:r>
            <a:r>
              <a:rPr lang="en"/>
              <a:t> and defeat them to move forward.</a:t>
            </a:r>
            <a:endParaRPr/>
          </a:p>
          <a:p>
            <a:pPr indent="-304165" lvl="1" marL="914400" rtl="0" algn="l">
              <a:spcBef>
                <a:spcPts val="0"/>
              </a:spcBef>
              <a:spcAft>
                <a:spcPts val="0"/>
              </a:spcAft>
              <a:buSzPct val="100000"/>
              <a:buChar char="○"/>
            </a:pPr>
            <a:r>
              <a:rPr lang="en"/>
              <a:t>Player can use his </a:t>
            </a:r>
            <a:r>
              <a:rPr lang="en"/>
              <a:t>weapon</a:t>
            </a:r>
            <a:r>
              <a:rPr lang="en"/>
              <a:t> to defeat enemy. Player needs to find good choice of </a:t>
            </a:r>
            <a:r>
              <a:rPr lang="en"/>
              <a:t>weapon</a:t>
            </a:r>
            <a:r>
              <a:rPr lang="en"/>
              <a:t>.</a:t>
            </a:r>
            <a:endParaRPr/>
          </a:p>
          <a:p>
            <a:pPr indent="-304165" lvl="1" marL="914400" rtl="0" algn="l">
              <a:spcBef>
                <a:spcPts val="0"/>
              </a:spcBef>
              <a:spcAft>
                <a:spcPts val="0"/>
              </a:spcAft>
              <a:buSzPct val="100000"/>
              <a:buChar char="○"/>
            </a:pPr>
            <a:r>
              <a:rPr lang="en"/>
              <a:t>Only one </a:t>
            </a:r>
            <a:r>
              <a:rPr lang="en"/>
              <a:t>weapon</a:t>
            </a:r>
            <a:r>
              <a:rPr lang="en"/>
              <a:t> can hold by the player at a time. </a:t>
            </a:r>
            <a:endParaRPr/>
          </a:p>
          <a:p>
            <a:pPr indent="-304165" lvl="1" marL="914400" rtl="0" algn="l">
              <a:spcBef>
                <a:spcPts val="0"/>
              </a:spcBef>
              <a:spcAft>
                <a:spcPts val="0"/>
              </a:spcAft>
              <a:buSzPct val="100000"/>
              <a:buChar char="○"/>
            </a:pPr>
            <a:r>
              <a:rPr lang="en"/>
              <a:t>Defeating an </a:t>
            </a:r>
            <a:r>
              <a:rPr lang="en"/>
              <a:t>enemy</a:t>
            </a:r>
            <a:r>
              <a:rPr lang="en"/>
              <a:t> will increase player health status. And if </a:t>
            </a:r>
            <a:r>
              <a:rPr lang="en"/>
              <a:t>player</a:t>
            </a:r>
            <a:r>
              <a:rPr lang="en"/>
              <a:t> fails, will restart the Quest.</a:t>
            </a:r>
            <a:endParaRPr/>
          </a:p>
          <a:p>
            <a:pPr indent="-325755" lvl="0" marL="457200" rtl="0" algn="l">
              <a:spcBef>
                <a:spcPts val="0"/>
              </a:spcBef>
              <a:spcAft>
                <a:spcPts val="0"/>
              </a:spcAft>
              <a:buSzPct val="100000"/>
              <a:buChar char="●"/>
            </a:pPr>
            <a:r>
              <a:rPr b="1" lang="en"/>
              <a:t>Priority: High</a:t>
            </a:r>
            <a:endParaRPr/>
          </a:p>
          <a:p>
            <a:pPr indent="-304165" lvl="1" marL="914400" rtl="0" algn="l">
              <a:spcBef>
                <a:spcPts val="0"/>
              </a:spcBef>
              <a:spcAft>
                <a:spcPts val="0"/>
              </a:spcAft>
              <a:buSzPct val="100000"/>
              <a:buChar char="○"/>
            </a:pPr>
            <a:r>
              <a:rPr lang="en"/>
              <a:t>Overworld NPCs need a main player to complete the quest and the story.</a:t>
            </a:r>
            <a:endParaRPr/>
          </a:p>
          <a:p>
            <a:pPr indent="-304165" lvl="1" marL="914400" rtl="0" algn="l">
              <a:spcBef>
                <a:spcPts val="0"/>
              </a:spcBef>
              <a:spcAft>
                <a:spcPts val="0"/>
              </a:spcAft>
              <a:buSzPct val="100000"/>
              <a:buChar char="○"/>
            </a:pPr>
            <a:r>
              <a:rPr lang="en"/>
              <a:t>The whole game depends on main player. </a:t>
            </a:r>
            <a:endParaRPr/>
          </a:p>
          <a:p>
            <a:pPr indent="-325755" lvl="0" marL="457200" rtl="0" algn="l">
              <a:spcBef>
                <a:spcPts val="0"/>
              </a:spcBef>
              <a:spcAft>
                <a:spcPts val="0"/>
              </a:spcAft>
              <a:buSzPct val="100000"/>
              <a:buChar char="●"/>
            </a:pPr>
            <a:r>
              <a:rPr b="1" lang="en"/>
              <a:t>Complexity: High</a:t>
            </a:r>
            <a:endParaRPr/>
          </a:p>
          <a:p>
            <a:pPr indent="-304165" lvl="1" marL="914400" rtl="0" algn="l">
              <a:spcBef>
                <a:spcPts val="0"/>
              </a:spcBef>
              <a:spcAft>
                <a:spcPts val="0"/>
              </a:spcAft>
              <a:buSzPct val="100000"/>
              <a:buChar char="○"/>
            </a:pPr>
            <a:r>
              <a:rPr lang="en"/>
              <a:t>Main player would be unique in appearance while comparing to NPC.</a:t>
            </a:r>
            <a:endParaRPr/>
          </a:p>
          <a:p>
            <a:pPr indent="-304165" lvl="1" marL="914400" rtl="0" algn="l">
              <a:spcBef>
                <a:spcPts val="0"/>
              </a:spcBef>
              <a:spcAft>
                <a:spcPts val="0"/>
              </a:spcAft>
              <a:buSzPct val="100000"/>
              <a:buChar char="○"/>
            </a:pPr>
            <a:r>
              <a:rPr lang="en"/>
              <a:t>Pick up and attack will change health status in a fixed manner.</a:t>
            </a:r>
            <a:endParaRPr/>
          </a:p>
          <a:p>
            <a:pPr indent="-304165" lvl="1" marL="914400" rtl="0" algn="l">
              <a:spcBef>
                <a:spcPts val="0"/>
              </a:spcBef>
              <a:spcAft>
                <a:spcPts val="0"/>
              </a:spcAft>
              <a:buSzPct val="100000"/>
              <a:buChar char="○"/>
            </a:pPr>
            <a:r>
              <a:rPr lang="en"/>
              <a:t>Weapon change by player depends depth of attack and determines defeat.</a:t>
            </a:r>
            <a:endParaRPr/>
          </a:p>
          <a:p>
            <a:pPr indent="-304165" lvl="1" marL="914400" rtl="0" algn="l">
              <a:spcBef>
                <a:spcPts val="0"/>
              </a:spcBef>
              <a:spcAft>
                <a:spcPts val="0"/>
              </a:spcAft>
              <a:buSzPct val="100000"/>
              <a:buChar char="○"/>
            </a:pPr>
            <a:r>
              <a:rPr lang="en"/>
              <a:t>Main player’s existence determines the health status.</a:t>
            </a:r>
            <a:endParaRPr/>
          </a:p>
          <a:p>
            <a:pPr indent="-304165" lvl="1" marL="914400" rtl="0" algn="l">
              <a:spcBef>
                <a:spcPts val="0"/>
              </a:spcBef>
              <a:spcAft>
                <a:spcPts val="0"/>
              </a:spcAft>
              <a:buSzPct val="100000"/>
              <a:buChar char="○"/>
            </a:pPr>
            <a:r>
              <a:rPr lang="en"/>
              <a:t>The whole game depends upon the movement of the main player.    </a:t>
            </a:r>
            <a:endParaRPr/>
          </a:p>
        </p:txBody>
      </p:sp>
      <p:pic>
        <p:nvPicPr>
          <p:cNvPr id="250" name="Google Shape;250;p40"/>
          <p:cNvPicPr preferRelativeResize="0"/>
          <p:nvPr/>
        </p:nvPicPr>
        <p:blipFill>
          <a:blip r:embed="rId3">
            <a:alphaModFix/>
          </a:blip>
          <a:stretch>
            <a:fillRect/>
          </a:stretch>
        </p:blipFill>
        <p:spPr>
          <a:xfrm>
            <a:off x="8260775" y="0"/>
            <a:ext cx="883224" cy="883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70150" y="0"/>
            <a:ext cx="8603700" cy="3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Main Player Use Case Diagram - Kurian Georly Kunnathushery</a:t>
            </a:r>
            <a:endParaRPr sz="2300"/>
          </a:p>
        </p:txBody>
      </p:sp>
      <p:pic>
        <p:nvPicPr>
          <p:cNvPr id="256" name="Google Shape;256;p41"/>
          <p:cNvPicPr preferRelativeResize="0"/>
          <p:nvPr/>
        </p:nvPicPr>
        <p:blipFill rotWithShape="1">
          <a:blip r:embed="rId3">
            <a:alphaModFix/>
          </a:blip>
          <a:srcRect b="0" l="0" r="0" t="0"/>
          <a:stretch/>
        </p:blipFill>
        <p:spPr>
          <a:xfrm>
            <a:off x="1361825" y="491525"/>
            <a:ext cx="6700949" cy="4525601"/>
          </a:xfrm>
          <a:prstGeom prst="rect">
            <a:avLst/>
          </a:prstGeom>
          <a:noFill/>
          <a:ln>
            <a:noFill/>
          </a:ln>
        </p:spPr>
      </p:pic>
      <p:pic>
        <p:nvPicPr>
          <p:cNvPr id="257" name="Google Shape;257;p41"/>
          <p:cNvPicPr preferRelativeResize="0"/>
          <p:nvPr/>
        </p:nvPicPr>
        <p:blipFill>
          <a:blip r:embed="rId4">
            <a:alphaModFix/>
          </a:blip>
          <a:stretch>
            <a:fillRect/>
          </a:stretch>
        </p:blipFill>
        <p:spPr>
          <a:xfrm>
            <a:off x="8260775" y="587575"/>
            <a:ext cx="883224" cy="88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(***Hexboy eyes only***)</a:t>
            </a:r>
            <a:endParaRPr/>
          </a:p>
        </p:txBody>
      </p:sp>
      <p:sp>
        <p:nvSpPr>
          <p:cNvPr id="69" name="Google Shape;69;p15"/>
          <p:cNvSpPr txBox="1"/>
          <p:nvPr/>
        </p:nvSpPr>
        <p:spPr>
          <a:xfrm>
            <a:off x="450275" y="1021775"/>
            <a:ext cx="8260800" cy="421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Player wakes up on a deserted island. The player is human and they go through trials and tribulations setout for them by monkeys. The enemies they encounter in dungeons scattered throughout the overworld will also be monkeys. At the end of the game, it’ll be revealed that the reason the player was going through these trials was as a “rite of passage” and they’ll be accepted as one of the monkeys, with a big party involving all the enemies and helpful monkeys at the end. During this party, they’ll be able to converse with all the monkeys and understand them. During gameplay, the player will only ever “faint” since the monkeys don’t actually want to kill them.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Could add master oogway saying “mmmm…monkey” when game beaten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Could add “Successfully returned to monkey” when game beaten</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Storyboard</a:t>
            </a:r>
            <a:endParaRPr/>
          </a:p>
        </p:txBody>
      </p:sp>
      <p:pic>
        <p:nvPicPr>
          <p:cNvPr id="75" name="Google Shape;75;p16"/>
          <p:cNvPicPr preferRelativeResize="0"/>
          <p:nvPr/>
        </p:nvPicPr>
        <p:blipFill>
          <a:blip r:embed="rId3">
            <a:alphaModFix/>
          </a:blip>
          <a:stretch>
            <a:fillRect/>
          </a:stretch>
        </p:blipFill>
        <p:spPr>
          <a:xfrm>
            <a:off x="7749150" y="0"/>
            <a:ext cx="1394850" cy="139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81" name="Google Shape;81;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human player will spawn </a:t>
            </a:r>
            <a:r>
              <a:rPr lang="en"/>
              <a:t>inside a monkey village. All the monkeys they talk to talk in </a:t>
            </a:r>
            <a:r>
              <a:rPr lang="en"/>
              <a:t>unintelligible</a:t>
            </a:r>
            <a:r>
              <a:rPr lang="en"/>
              <a:t> noises. The player will be directed to the jungle.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“Ooh ooh eeeeep!” *frantic pointing*</a:t>
            </a:r>
            <a:endParaRPr/>
          </a:p>
          <a:p>
            <a:pPr indent="0" lvl="0" marL="0" rtl="0" algn="l">
              <a:spcBef>
                <a:spcPts val="1200"/>
              </a:spcBef>
              <a:spcAft>
                <a:spcPts val="1200"/>
              </a:spcAft>
              <a:buNone/>
            </a:pPr>
            <a:r>
              <a:rPr lang="en"/>
              <a:t>“The only way is forward it seems.”</a:t>
            </a:r>
            <a:endParaRPr/>
          </a:p>
        </p:txBody>
      </p:sp>
      <p:pic>
        <p:nvPicPr>
          <p:cNvPr id="82" name="Google Shape;82;p17"/>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83" name="Google Shape;83;p17"/>
          <p:cNvPicPr preferRelativeResize="0"/>
          <p:nvPr/>
        </p:nvPicPr>
        <p:blipFill>
          <a:blip r:embed="rId4">
            <a:alphaModFix/>
          </a:blip>
          <a:stretch>
            <a:fillRect/>
          </a:stretch>
        </p:blipFill>
        <p:spPr>
          <a:xfrm>
            <a:off x="4572000" y="1676963"/>
            <a:ext cx="4519624" cy="236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endParaRPr/>
          </a:p>
        </p:txBody>
      </p:sp>
      <p:sp>
        <p:nvSpPr>
          <p:cNvPr id="89" name="Google Shape;89;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player appears in the middle of the jungle. Walking around, they talk to a monkey who sends them on a quest.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Dialogue:</a:t>
            </a:r>
            <a:endParaRPr u="sng"/>
          </a:p>
          <a:p>
            <a:pPr indent="0" lvl="0" marL="0" rtl="0" algn="l">
              <a:spcBef>
                <a:spcPts val="1200"/>
              </a:spcBef>
              <a:spcAft>
                <a:spcPts val="0"/>
              </a:spcAft>
              <a:buNone/>
            </a:pPr>
            <a:r>
              <a:rPr lang="en"/>
              <a:t>“Oo oo ah ahhhh AHHH AAAAH”</a:t>
            </a:r>
            <a:endParaRPr/>
          </a:p>
          <a:p>
            <a:pPr indent="0" lvl="0" marL="0" rtl="0" algn="l">
              <a:spcBef>
                <a:spcPts val="1200"/>
              </a:spcBef>
              <a:spcAft>
                <a:spcPts val="0"/>
              </a:spcAft>
              <a:buClr>
                <a:schemeClr val="dk1"/>
              </a:buClr>
              <a:buSzPts val="1100"/>
              <a:buFont typeface="Arial"/>
              <a:buNone/>
            </a:pPr>
            <a:r>
              <a:rPr lang="en"/>
              <a:t>“Of course I’ll retrieve your lost ring.”</a:t>
            </a:r>
            <a:endParaRPr/>
          </a:p>
          <a:p>
            <a:pPr indent="0" lvl="0" marL="0" rtl="0" algn="l">
              <a:spcBef>
                <a:spcPts val="1200"/>
              </a:spcBef>
              <a:spcAft>
                <a:spcPts val="1200"/>
              </a:spcAft>
              <a:buNone/>
            </a:pPr>
            <a:r>
              <a:rPr lang="en"/>
              <a:t>“Oo ooo ooooooooooooooooo”</a:t>
            </a:r>
            <a:endParaRPr/>
          </a:p>
        </p:txBody>
      </p:sp>
      <p:pic>
        <p:nvPicPr>
          <p:cNvPr id="90" name="Google Shape;90;p18"/>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91" name="Google Shape;91;p18"/>
          <p:cNvPicPr preferRelativeResize="0"/>
          <p:nvPr/>
        </p:nvPicPr>
        <p:blipFill>
          <a:blip r:embed="rId4">
            <a:alphaModFix/>
          </a:blip>
          <a:stretch>
            <a:fillRect/>
          </a:stretch>
        </p:blipFill>
        <p:spPr>
          <a:xfrm>
            <a:off x="4572000" y="1816913"/>
            <a:ext cx="4419599" cy="20875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97" name="Google Shape;97;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stumbles upon a hole in the ground. They fall 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 </a:t>
            </a:r>
            <a:endParaRPr u="sng"/>
          </a:p>
          <a:p>
            <a:pPr indent="0" lvl="0" marL="0" rtl="0" algn="l">
              <a:spcBef>
                <a:spcPts val="1200"/>
              </a:spcBef>
              <a:spcAft>
                <a:spcPts val="1200"/>
              </a:spcAft>
              <a:buNone/>
            </a:pPr>
            <a:r>
              <a:rPr lang="en"/>
              <a:t>The player must defeat this level by finding the monkey’s lost ring without fainting.    </a:t>
            </a:r>
            <a:endParaRPr/>
          </a:p>
        </p:txBody>
      </p:sp>
      <p:pic>
        <p:nvPicPr>
          <p:cNvPr id="98" name="Google Shape;98;p19"/>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99" name="Google Shape;99;p19"/>
          <p:cNvPicPr preferRelativeResize="0"/>
          <p:nvPr/>
        </p:nvPicPr>
        <p:blipFill>
          <a:blip r:embed="rId4">
            <a:alphaModFix/>
          </a:blip>
          <a:stretch>
            <a:fillRect/>
          </a:stretch>
        </p:blipFill>
        <p:spPr>
          <a:xfrm>
            <a:off x="4542475" y="1290763"/>
            <a:ext cx="4419600" cy="2136782"/>
          </a:xfrm>
          <a:prstGeom prst="rect">
            <a:avLst/>
          </a:prstGeom>
          <a:noFill/>
          <a:ln>
            <a:noFill/>
          </a:ln>
        </p:spPr>
      </p:pic>
      <p:pic>
        <p:nvPicPr>
          <p:cNvPr id="100" name="Google Shape;100;p19"/>
          <p:cNvPicPr preferRelativeResize="0"/>
          <p:nvPr/>
        </p:nvPicPr>
        <p:blipFill>
          <a:blip r:embed="rId5">
            <a:alphaModFix/>
          </a:blip>
          <a:stretch>
            <a:fillRect/>
          </a:stretch>
        </p:blipFill>
        <p:spPr>
          <a:xfrm>
            <a:off x="6309400" y="3427550"/>
            <a:ext cx="1948224" cy="170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106" name="Google Shape;10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Returning</a:t>
            </a:r>
            <a:r>
              <a:rPr lang="en"/>
              <a:t> the monkey’s ring, the player receives an item as </a:t>
            </a:r>
            <a:r>
              <a:rPr lang="en"/>
              <a:t>compensation</a:t>
            </a:r>
            <a:r>
              <a:rPr lang="en"/>
              <a:t>. Huge boulders blocking the path to the next area have been moved, and the player receives a new quest from the next area’s monkey.</a:t>
            </a:r>
            <a:endParaRPr/>
          </a:p>
          <a:p>
            <a:pPr indent="0" lvl="0" marL="0" rtl="0" algn="l">
              <a:spcBef>
                <a:spcPts val="1200"/>
              </a:spcBef>
              <a:spcAft>
                <a:spcPts val="0"/>
              </a:spcAft>
              <a:buClr>
                <a:schemeClr val="dk1"/>
              </a:buClr>
              <a:buSzPts val="1100"/>
              <a:buFont typeface="Arial"/>
              <a:buNone/>
            </a:pPr>
            <a:r>
              <a:rPr lang="en" u="sng"/>
              <a:t>Dialogue:</a:t>
            </a:r>
            <a:endParaRPr u="sng"/>
          </a:p>
          <a:p>
            <a:pPr indent="0" lvl="0" marL="0" rtl="0" algn="l">
              <a:spcBef>
                <a:spcPts val="1200"/>
              </a:spcBef>
              <a:spcAft>
                <a:spcPts val="0"/>
              </a:spcAft>
              <a:buClr>
                <a:schemeClr val="dk1"/>
              </a:buClr>
              <a:buSzPts val="1100"/>
              <a:buFont typeface="Arial"/>
              <a:buNone/>
            </a:pPr>
            <a:r>
              <a:rPr lang="en"/>
              <a:t>“</a:t>
            </a:r>
            <a:r>
              <a:rPr lang="en">
                <a:highlight>
                  <a:srgbClr val="FBFBFB"/>
                </a:highlight>
              </a:rPr>
              <a:t>Eeekeek ookeek</a:t>
            </a:r>
            <a:r>
              <a:rPr lang="en"/>
              <a:t>”</a:t>
            </a:r>
            <a:endParaRPr/>
          </a:p>
          <a:p>
            <a:pPr indent="0" lvl="0" marL="0" rtl="0" algn="l">
              <a:spcBef>
                <a:spcPts val="1200"/>
              </a:spcBef>
              <a:spcAft>
                <a:spcPts val="1200"/>
              </a:spcAft>
              <a:buNone/>
            </a:pPr>
            <a:r>
              <a:rPr lang="en"/>
              <a:t>“I agree, but is a walnut really that important?”</a:t>
            </a:r>
            <a:r>
              <a:rPr lang="en"/>
              <a:t>    </a:t>
            </a:r>
            <a:endParaRPr/>
          </a:p>
        </p:txBody>
      </p:sp>
      <p:pic>
        <p:nvPicPr>
          <p:cNvPr id="107" name="Google Shape;107;p20"/>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572000" y="1833700"/>
            <a:ext cx="4358776" cy="205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endParaRPr/>
          </a:p>
        </p:txBody>
      </p:sp>
      <p:sp>
        <p:nvSpPr>
          <p:cNvPr id="114" name="Google Shape;114;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Following a river, the player finds the entrance to a cave which they feel the urge to enter.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a:t>
            </a:r>
            <a:endParaRPr u="sng"/>
          </a:p>
          <a:p>
            <a:pPr indent="0" lvl="0" marL="0" rtl="0" algn="l">
              <a:spcBef>
                <a:spcPts val="1200"/>
              </a:spcBef>
              <a:spcAft>
                <a:spcPts val="0"/>
              </a:spcAft>
              <a:buNone/>
            </a:pPr>
            <a:r>
              <a:rPr lang="en"/>
              <a:t>The player must find the missing walnut in the coconut cave without fainting. Easy right?</a:t>
            </a:r>
            <a:endParaRPr/>
          </a:p>
          <a:p>
            <a:pPr indent="0" lvl="0" marL="0" rtl="0" algn="l">
              <a:spcBef>
                <a:spcPts val="120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7749150" y="0"/>
            <a:ext cx="1394850" cy="1394850"/>
          </a:xfrm>
          <a:prstGeom prst="rect">
            <a:avLst/>
          </a:prstGeom>
          <a:noFill/>
          <a:ln>
            <a:noFill/>
          </a:ln>
        </p:spPr>
      </p:pic>
      <p:pic>
        <p:nvPicPr>
          <p:cNvPr id="116" name="Google Shape;116;p21"/>
          <p:cNvPicPr preferRelativeResize="0"/>
          <p:nvPr/>
        </p:nvPicPr>
        <p:blipFill>
          <a:blip r:embed="rId4">
            <a:alphaModFix/>
          </a:blip>
          <a:stretch>
            <a:fillRect/>
          </a:stretch>
        </p:blipFill>
        <p:spPr>
          <a:xfrm>
            <a:off x="4572000" y="1807650"/>
            <a:ext cx="4419599" cy="21060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