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60" r:id="rId6"/>
    <p:sldId id="259" r:id="rId7"/>
    <p:sldId id="262" r:id="rId8"/>
    <p:sldId id="261" r:id="rId9"/>
    <p:sldId id="265"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8" autoAdjust="0"/>
    <p:restoredTop sz="94660"/>
  </p:normalViewPr>
  <p:slideViewPr>
    <p:cSldViewPr snapToGrid="0">
      <p:cViewPr varScale="1">
        <p:scale>
          <a:sx n="107" d="100"/>
          <a:sy n="107" d="100"/>
        </p:scale>
        <p:origin x="11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355887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04554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51320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lnSpc>
                <a:spcPct val="150000"/>
              </a:lnSpc>
              <a:spcBef>
                <a:spcPts val="600"/>
              </a:spcBef>
              <a:spcAft>
                <a:spcPts val="600"/>
              </a:spcAft>
              <a:defRPr sz="2000"/>
            </a:lvl1pPr>
            <a:lvl2pPr>
              <a:lnSpc>
                <a:spcPct val="150000"/>
              </a:lnSpc>
              <a:spcBef>
                <a:spcPts val="600"/>
              </a:spcBef>
              <a:spcAft>
                <a:spcPts val="600"/>
              </a:spcAft>
              <a:defRPr sz="1400">
                <a:solidFill>
                  <a:schemeClr val="tx2"/>
                </a:solidFill>
              </a:defRPr>
            </a:lvl2pPr>
            <a:lvl3pPr>
              <a:lnSpc>
                <a:spcPct val="150000"/>
              </a:lnSpc>
              <a:spcBef>
                <a:spcPts val="600"/>
              </a:spcBef>
              <a:spcAft>
                <a:spcPts val="600"/>
              </a:spcAft>
              <a:defRPr sz="1400"/>
            </a:lvl3pPr>
            <a:lvl4pPr>
              <a:lnSpc>
                <a:spcPct val="150000"/>
              </a:lnSpc>
              <a:spcBef>
                <a:spcPts val="600"/>
              </a:spcBef>
              <a:spcAft>
                <a:spcPts val="600"/>
              </a:spcAft>
              <a:defRPr sz="1400"/>
            </a:lvl4pPr>
            <a:lvl5pPr>
              <a:lnSpc>
                <a:spcPct val="150000"/>
              </a:lnSpc>
              <a:spcBef>
                <a:spcPts val="600"/>
              </a:spcBef>
              <a:spcAft>
                <a:spcPts val="600"/>
              </a:spcAft>
              <a:defRPr sz="14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75601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223207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55840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42714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414441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11983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29407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C40F904-F16B-4CE4-9E87-9DD4C342B562}" type="datetimeFigureOut">
              <a:rPr lang="zh-CN" altLang="en-US" smtClean="0"/>
              <a:t>2022/1/28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48958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40F904-F16B-4CE4-9E87-9DD4C342B562}" type="datetimeFigureOut">
              <a:rPr lang="zh-CN" altLang="en-US" smtClean="0"/>
              <a:t>2022/1/28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194A1-32F6-4CDE-8A1E-0012612251AA}" type="slidenum">
              <a:rPr lang="zh-CN" altLang="en-US" smtClean="0"/>
              <a:t>‹#›</a:t>
            </a:fld>
            <a:endParaRPr lang="zh-CN" altLang="en-US"/>
          </a:p>
        </p:txBody>
      </p:sp>
    </p:spTree>
    <p:extLst>
      <p:ext uri="{BB962C8B-B14F-4D97-AF65-F5344CB8AC3E}">
        <p14:creationId xmlns:p14="http://schemas.microsoft.com/office/powerpoint/2010/main" val="5252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bilibili.com/video/BV1Hf4y1i7Qe?p=1&amp;share_medium=android&amp;share_plat=android&amp;share_source=WEIXIN&amp;share_tag=s_i&amp;timestamp=1641951550&amp;unique_k=NEj9Pz1&amp;share_time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D4CBC-12FD-42EC-ABC8-A81244E015C5}"/>
              </a:ext>
            </a:extLst>
          </p:cNvPr>
          <p:cNvSpPr>
            <a:spLocks noGrp="1"/>
          </p:cNvSpPr>
          <p:nvPr>
            <p:ph type="ctrTitle"/>
          </p:nvPr>
        </p:nvSpPr>
        <p:spPr/>
        <p:txBody>
          <a:bodyPr/>
          <a:lstStyle/>
          <a:p>
            <a:r>
              <a:rPr lang="zh-CN" altLang="en-US" dirty="0"/>
              <a:t>数学和编程练习题</a:t>
            </a:r>
          </a:p>
        </p:txBody>
      </p:sp>
      <p:sp>
        <p:nvSpPr>
          <p:cNvPr id="3" name="副标题 2">
            <a:extLst>
              <a:ext uri="{FF2B5EF4-FFF2-40B4-BE49-F238E27FC236}">
                <a16:creationId xmlns:a16="http://schemas.microsoft.com/office/drawing/2014/main" id="{7640F030-1552-4455-B633-1F0B24880B76}"/>
              </a:ext>
            </a:extLst>
          </p:cNvPr>
          <p:cNvSpPr>
            <a:spLocks noGrp="1"/>
          </p:cNvSpPr>
          <p:nvPr>
            <p:ph type="subTitle" idx="1"/>
          </p:nvPr>
        </p:nvSpPr>
        <p:spPr>
          <a:xfrm>
            <a:off x="1143000" y="3895106"/>
            <a:ext cx="6858000" cy="1362694"/>
          </a:xfrm>
        </p:spPr>
        <p:txBody>
          <a:bodyPr/>
          <a:lstStyle/>
          <a:p>
            <a:r>
              <a:rPr lang="en-US" altLang="zh-CN" dirty="0"/>
              <a:t>2022 </a:t>
            </a:r>
            <a:r>
              <a:rPr lang="zh-CN" altLang="en-US" dirty="0"/>
              <a:t>寒假</a:t>
            </a:r>
          </a:p>
        </p:txBody>
      </p:sp>
    </p:spTree>
    <p:extLst>
      <p:ext uri="{BB962C8B-B14F-4D97-AF65-F5344CB8AC3E}">
        <p14:creationId xmlns:p14="http://schemas.microsoft.com/office/powerpoint/2010/main" val="115672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1304C-074C-4A6F-9F19-6842DD1D746D}"/>
              </a:ext>
            </a:extLst>
          </p:cNvPr>
          <p:cNvSpPr>
            <a:spLocks noGrp="1"/>
          </p:cNvSpPr>
          <p:nvPr>
            <p:ph type="title"/>
          </p:nvPr>
        </p:nvSpPr>
        <p:spPr/>
        <p:txBody>
          <a:bodyPr/>
          <a:lstStyle/>
          <a:p>
            <a:r>
              <a:rPr lang="zh-CN" altLang="en-US" dirty="0"/>
              <a:t>第 </a:t>
            </a:r>
            <a:r>
              <a:rPr lang="en-US" altLang="zh-CN" dirty="0"/>
              <a:t>2 </a:t>
            </a:r>
            <a:r>
              <a:rPr lang="zh-CN" altLang="en-US" dirty="0"/>
              <a:t>题：求平均角度</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9A0589E-B98C-47F1-94CE-972FEA017446}"/>
                  </a:ext>
                </a:extLst>
              </p:cNvPr>
              <p:cNvSpPr>
                <a:spLocks noGrp="1"/>
              </p:cNvSpPr>
              <p:nvPr>
                <p:ph idx="1"/>
              </p:nvPr>
            </p:nvSpPr>
            <p:spPr/>
            <p:txBody>
              <a:bodyPr>
                <a:normAutofit fontScale="85000" lnSpcReduction="10000"/>
              </a:bodyPr>
              <a:lstStyle/>
              <a:p>
                <a:r>
                  <a:rPr lang="zh-CN" altLang="en-US" dirty="0"/>
                  <a:t>考虑一个求平均角度的问题。</a:t>
                </a:r>
              </a:p>
              <a:p>
                <a:r>
                  <a:rPr lang="zh-CN" altLang="en-US" dirty="0"/>
                  <a:t>问题：给定 </a:t>
                </a:r>
                <a:r>
                  <a:rPr lang="en-US" altLang="zh-CN" dirty="0"/>
                  <a:t>M </a:t>
                </a:r>
                <a:r>
                  <a:rPr lang="zh-CN" altLang="en-US" dirty="0"/>
                  <a:t>个 </a:t>
                </a:r>
                <a:r>
                  <a:rPr lang="en-US" altLang="zh-CN" dirty="0"/>
                  <a:t>0⁰ </a:t>
                </a:r>
                <a:r>
                  <a:rPr lang="zh-CN" altLang="en-US" dirty="0"/>
                  <a:t>到 </a:t>
                </a:r>
                <a:r>
                  <a:rPr lang="en-US" altLang="zh-CN" dirty="0"/>
                  <a:t>360⁰ </a:t>
                </a:r>
                <a:r>
                  <a:rPr lang="zh-CN" altLang="en-US" dirty="0"/>
                  <a:t>之间的角度，编程找到这些角度的最大的一个</a:t>
                </a:r>
                <a:r>
                  <a:rPr lang="zh-CN" altLang="en-US" b="1" dirty="0">
                    <a:solidFill>
                      <a:schemeClr val="accent1"/>
                    </a:solidFill>
                  </a:rPr>
                  <a:t>团簇</a:t>
                </a:r>
                <a:r>
                  <a:rPr lang="zh-CN" altLang="en-US" dirty="0"/>
                  <a:t>的</a:t>
                </a:r>
                <a:r>
                  <a:rPr lang="zh-CN" altLang="en-US" b="1" dirty="0">
                    <a:solidFill>
                      <a:schemeClr val="accent1"/>
                    </a:solidFill>
                  </a:rPr>
                  <a:t>中心</a:t>
                </a:r>
                <a:r>
                  <a:rPr lang="zh-CN" altLang="en-US" dirty="0"/>
                  <a:t>。</a:t>
                </a:r>
                <a:endParaRPr lang="en-US" altLang="zh-CN" dirty="0"/>
              </a:p>
              <a:p>
                <a:pPr lvl="1"/>
                <a:r>
                  <a:rPr lang="zh-CN" altLang="en-US" dirty="0"/>
                  <a:t>这里</a:t>
                </a:r>
                <a:r>
                  <a:rPr lang="zh-CN" altLang="en-US" b="1" dirty="0">
                    <a:solidFill>
                      <a:schemeClr val="accent1"/>
                    </a:solidFill>
                  </a:rPr>
                  <a:t>团簇</a:t>
                </a:r>
                <a:r>
                  <a:rPr lang="zh-CN" altLang="en-US" dirty="0"/>
                  <a:t>的定义是一个上下 </a:t>
                </a:r>
                <a:r>
                  <a:rPr lang="en-US" altLang="zh-CN" dirty="0"/>
                  <a:t>20⁰ </a:t>
                </a:r>
                <a:r>
                  <a:rPr lang="zh-CN" altLang="en-US" dirty="0"/>
                  <a:t>的角度区间，即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−20, </m:t>
                        </m:r>
                        <m:r>
                          <a:rPr lang="en-US" altLang="zh-CN" b="0" i="1" smtClean="0">
                            <a:latin typeface="Cambria Math" panose="02040503050406030204" pitchFamily="18" charset="0"/>
                          </a:rPr>
                          <m:t>𝑐</m:t>
                        </m:r>
                        <m:r>
                          <a:rPr lang="en-US" altLang="zh-CN" b="0" i="1" smtClean="0">
                            <a:latin typeface="Cambria Math" panose="02040503050406030204" pitchFamily="18" charset="0"/>
                          </a:rPr>
                          <m:t>+20</m:t>
                        </m:r>
                      </m:e>
                    </m:d>
                  </m:oMath>
                </a14:m>
                <a:r>
                  <a:rPr lang="en-US" altLang="zh-CN" dirty="0"/>
                  <a:t> </a:t>
                </a:r>
                <a:r>
                  <a:rPr lang="zh-CN" altLang="en-US" dirty="0"/>
                  <a:t>。</a:t>
                </a:r>
                <a:r>
                  <a:rPr lang="en-US" altLang="zh-CN" dirty="0"/>
                  <a:t> </a:t>
                </a:r>
              </a:p>
              <a:p>
                <a:pPr lvl="1"/>
                <a:r>
                  <a:rPr lang="zh-CN" altLang="en-US" dirty="0"/>
                  <a:t>它的</a:t>
                </a:r>
                <a:r>
                  <a:rPr lang="zh-CN" altLang="en-US" b="1" dirty="0">
                    <a:solidFill>
                      <a:schemeClr val="accent1"/>
                    </a:solidFill>
                  </a:rPr>
                  <a:t>中心</a:t>
                </a:r>
                <a:r>
                  <a:rPr lang="zh-CN" altLang="en-US" dirty="0"/>
                  <a:t>指的是 </a:t>
                </a:r>
                <a14:m>
                  <m:oMath xmlns:m="http://schemas.openxmlformats.org/officeDocument/2006/math">
                    <m:r>
                      <a:rPr lang="en-US" altLang="zh-CN" i="1">
                        <a:latin typeface="Cambria Math" panose="02040503050406030204" pitchFamily="18" charset="0"/>
                      </a:rPr>
                      <m:t>𝑐</m:t>
                    </m:r>
                    <m:r>
                      <a:rPr lang="en-US" altLang="zh-CN" i="1">
                        <a:latin typeface="Cambria Math" panose="02040503050406030204" pitchFamily="18" charset="0"/>
                      </a:rPr>
                      <m:t> </m:t>
                    </m:r>
                  </m:oMath>
                </a14:m>
                <a:r>
                  <a:rPr lang="zh-CN" altLang="en-US" dirty="0"/>
                  <a:t>。</a:t>
                </a:r>
              </a:p>
              <a:p>
                <a:pPr lvl="1"/>
                <a:r>
                  <a:rPr lang="zh-CN" altLang="en-US" dirty="0"/>
                  <a:t>团簇的</a:t>
                </a:r>
                <a:r>
                  <a:rPr lang="zh-CN" altLang="en-US" b="1" dirty="0">
                    <a:solidFill>
                      <a:schemeClr val="accent1"/>
                    </a:solidFill>
                  </a:rPr>
                  <a:t>大小</a:t>
                </a:r>
                <a:r>
                  <a:rPr lang="zh-CN" altLang="en-US" dirty="0"/>
                  <a:t>是指所有落在这个区间里的角度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的</a:t>
                </a:r>
                <a:r>
                  <a:rPr lang="zh-CN" altLang="en-US" b="1" dirty="0">
                    <a:solidFill>
                      <a:schemeClr val="accent1"/>
                    </a:solidFill>
                  </a:rPr>
                  <a:t>加权</a:t>
                </a:r>
                <a:r>
                  <a:rPr lang="zh-CN" altLang="en-US" dirty="0"/>
                  <a:t>和。</a:t>
                </a:r>
              </a:p>
              <a:p>
                <a:pPr lvl="1"/>
                <a:r>
                  <a:rPr lang="zh-CN" altLang="en-US" dirty="0"/>
                  <a:t>这个</a:t>
                </a:r>
                <a:r>
                  <a:rPr lang="zh-CN" altLang="en-US" b="1" dirty="0">
                    <a:solidFill>
                      <a:schemeClr val="accent1"/>
                    </a:solidFill>
                  </a:rPr>
                  <a:t>权重</a:t>
                </a:r>
                <a:r>
                  <a:rPr lang="zh-CN" altLang="en-US" dirty="0"/>
                  <a:t>是由角度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r>
                  <a:rPr lang="zh-CN" altLang="en-US" dirty="0"/>
                  <a:t>离开中心 </a:t>
                </a:r>
                <a14:m>
                  <m:oMath xmlns:m="http://schemas.openxmlformats.org/officeDocument/2006/math">
                    <m:r>
                      <a:rPr lang="en-US" altLang="zh-CN" i="1">
                        <a:latin typeface="Cambria Math" panose="02040503050406030204" pitchFamily="18" charset="0"/>
                      </a:rPr>
                      <m:t>𝑐</m:t>
                    </m:r>
                  </m:oMath>
                </a14:m>
                <a:r>
                  <a:rPr lang="en-US" altLang="zh-CN" dirty="0"/>
                  <a:t> </a:t>
                </a:r>
                <a:r>
                  <a:rPr lang="zh-CN" altLang="en-US" dirty="0"/>
                  <a:t>的距离 </a:t>
                </a:r>
                <a14:m>
                  <m:oMath xmlns:m="http://schemas.openxmlformats.org/officeDocument/2006/math">
                    <m:r>
                      <a:rPr lang="en-US" altLang="zh-CN" b="0" i="1" smtClean="0">
                        <a:latin typeface="Cambria Math" panose="02040503050406030204" pitchFamily="18" charset="0"/>
                      </a:rPr>
                      <m:t>𝑑</m:t>
                    </m:r>
                  </m:oMath>
                </a14:m>
                <a:r>
                  <a:rPr lang="en-US" altLang="zh-CN" dirty="0"/>
                  <a:t> </a:t>
                </a:r>
                <a:r>
                  <a:rPr lang="zh-CN" altLang="en-US" dirty="0"/>
                  <a:t>决定的：</a:t>
                </a:r>
                <a:r>
                  <a:rPr lang="en-US" altLang="zh-CN" dirty="0"/>
                  <a:t> </a:t>
                </a:r>
                <a14:m>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)/20</m:t>
                    </m:r>
                  </m:oMath>
                </a14:m>
                <a:r>
                  <a:rPr lang="en-US" altLang="zh-CN" dirty="0"/>
                  <a:t> </a:t>
                </a:r>
                <a:r>
                  <a:rPr lang="zh-CN" altLang="en-US" dirty="0"/>
                  <a:t>，</a:t>
                </a:r>
              </a:p>
              <a:p>
                <a:pPr lvl="2">
                  <a:spcBef>
                    <a:spcPts val="0"/>
                  </a:spcBef>
                </a:pPr>
                <a:r>
                  <a:rPr lang="zh-CN" altLang="en-US" sz="1200" dirty="0">
                    <a:solidFill>
                      <a:schemeClr val="tx2">
                        <a:lumMod val="75000"/>
                      </a:schemeClr>
                    </a:solidFill>
                  </a:rPr>
                  <a:t>如果 </a:t>
                </a:r>
                <a14:m>
                  <m:oMath xmlns:m="http://schemas.openxmlformats.org/officeDocument/2006/math">
                    <m:sSub>
                      <m:sSubPr>
                        <m:ctrlPr>
                          <a:rPr lang="en-US" altLang="zh-CN" sz="1200" b="0" i="1" smtClean="0">
                            <a:solidFill>
                              <a:schemeClr val="tx2">
                                <a:lumMod val="75000"/>
                              </a:schemeClr>
                            </a:solidFill>
                            <a:latin typeface="Cambria Math" panose="02040503050406030204" pitchFamily="18" charset="0"/>
                          </a:rPr>
                        </m:ctrlPr>
                      </m:sSubPr>
                      <m:e>
                        <m:r>
                          <a:rPr lang="en-US" altLang="zh-CN" sz="1200" b="0" i="1" smtClean="0">
                            <a:solidFill>
                              <a:schemeClr val="tx2">
                                <a:lumMod val="75000"/>
                              </a:schemeClr>
                            </a:solidFill>
                            <a:latin typeface="Cambria Math" panose="02040503050406030204" pitchFamily="18" charset="0"/>
                          </a:rPr>
                          <m:t>𝑥</m:t>
                        </m:r>
                      </m:e>
                      <m:sub>
                        <m:r>
                          <a:rPr lang="en-US" altLang="zh-CN" sz="1200" b="0" i="1" smtClean="0">
                            <a:solidFill>
                              <a:schemeClr val="tx2">
                                <a:lumMod val="75000"/>
                              </a:schemeClr>
                            </a:solidFill>
                            <a:latin typeface="Cambria Math" panose="02040503050406030204" pitchFamily="18" charset="0"/>
                          </a:rPr>
                          <m:t>𝑖</m:t>
                        </m:r>
                      </m:sub>
                    </m:sSub>
                  </m:oMath>
                </a14:m>
                <a:r>
                  <a:rPr lang="en-US" altLang="zh-CN" sz="1200" dirty="0">
                    <a:solidFill>
                      <a:schemeClr val="tx2">
                        <a:lumMod val="75000"/>
                      </a:schemeClr>
                    </a:solidFill>
                  </a:rPr>
                  <a:t> </a:t>
                </a:r>
                <a:r>
                  <a:rPr lang="zh-CN" altLang="en-US" sz="1200" dirty="0">
                    <a:solidFill>
                      <a:schemeClr val="tx2">
                        <a:lumMod val="75000"/>
                      </a:schemeClr>
                    </a:solidFill>
                  </a:rPr>
                  <a:t>正好落在中心上，那么距离是 </a:t>
                </a:r>
                <a:r>
                  <a:rPr lang="en-US" altLang="zh-CN" sz="1200" dirty="0">
                    <a:solidFill>
                      <a:schemeClr val="tx2">
                        <a:lumMod val="75000"/>
                      </a:schemeClr>
                    </a:solidFill>
                  </a:rPr>
                  <a:t>0</a:t>
                </a:r>
                <a:r>
                  <a:rPr lang="zh-CN" altLang="en-US" sz="1200" dirty="0">
                    <a:solidFill>
                      <a:schemeClr val="tx2">
                        <a:lumMod val="75000"/>
                      </a:schemeClr>
                    </a:solidFill>
                  </a:rPr>
                  <a:t>，权重是 </a:t>
                </a:r>
                <a:r>
                  <a:rPr lang="en-US" altLang="zh-CN" sz="1200" dirty="0">
                    <a:solidFill>
                      <a:schemeClr val="tx2">
                        <a:lumMod val="75000"/>
                      </a:schemeClr>
                    </a:solidFill>
                  </a:rPr>
                  <a:t>1</a:t>
                </a:r>
              </a:p>
              <a:p>
                <a:pPr lvl="2">
                  <a:spcBef>
                    <a:spcPts val="0"/>
                  </a:spcBef>
                </a:pPr>
                <a:r>
                  <a:rPr lang="zh-CN" altLang="en-US" sz="1200" dirty="0">
                    <a:solidFill>
                      <a:schemeClr val="tx2">
                        <a:lumMod val="75000"/>
                      </a:schemeClr>
                    </a:solidFill>
                  </a:rPr>
                  <a:t>如果 </a:t>
                </a:r>
                <a14:m>
                  <m:oMath xmlns:m="http://schemas.openxmlformats.org/officeDocument/2006/math">
                    <m:sSub>
                      <m:sSubPr>
                        <m:ctrlPr>
                          <a:rPr lang="en-US" altLang="zh-CN" sz="1200" b="0" i="1" smtClean="0">
                            <a:solidFill>
                              <a:schemeClr val="tx2">
                                <a:lumMod val="75000"/>
                              </a:schemeClr>
                            </a:solidFill>
                            <a:latin typeface="Cambria Math" panose="02040503050406030204" pitchFamily="18" charset="0"/>
                          </a:rPr>
                        </m:ctrlPr>
                      </m:sSubPr>
                      <m:e>
                        <m:r>
                          <a:rPr lang="en-US" altLang="zh-CN" sz="1200" b="0" i="1" smtClean="0">
                            <a:solidFill>
                              <a:schemeClr val="tx2">
                                <a:lumMod val="75000"/>
                              </a:schemeClr>
                            </a:solidFill>
                            <a:latin typeface="Cambria Math" panose="02040503050406030204" pitchFamily="18" charset="0"/>
                          </a:rPr>
                          <m:t>𝑥</m:t>
                        </m:r>
                      </m:e>
                      <m:sub>
                        <m:r>
                          <a:rPr lang="en-US" altLang="zh-CN" sz="1200" b="0" i="1" smtClean="0">
                            <a:solidFill>
                              <a:schemeClr val="tx2">
                                <a:lumMod val="75000"/>
                              </a:schemeClr>
                            </a:solidFill>
                            <a:latin typeface="Cambria Math" panose="02040503050406030204" pitchFamily="18" charset="0"/>
                          </a:rPr>
                          <m:t>𝑖</m:t>
                        </m:r>
                      </m:sub>
                    </m:sSub>
                  </m:oMath>
                </a14:m>
                <a:r>
                  <a:rPr lang="en-US" altLang="zh-CN" sz="1200" dirty="0">
                    <a:solidFill>
                      <a:schemeClr val="tx2">
                        <a:lumMod val="75000"/>
                      </a:schemeClr>
                    </a:solidFill>
                  </a:rPr>
                  <a:t> </a:t>
                </a:r>
                <a:r>
                  <a:rPr lang="zh-CN" altLang="en-US" sz="1200" dirty="0">
                    <a:solidFill>
                      <a:schemeClr val="tx2">
                        <a:lumMod val="75000"/>
                      </a:schemeClr>
                    </a:solidFill>
                  </a:rPr>
                  <a:t>离开中心 </a:t>
                </a:r>
                <a:r>
                  <a:rPr lang="en-US" altLang="zh-CN" sz="1200" dirty="0">
                    <a:solidFill>
                      <a:schemeClr val="tx2">
                        <a:lumMod val="75000"/>
                      </a:schemeClr>
                    </a:solidFill>
                  </a:rPr>
                  <a:t>±10⁰</a:t>
                </a:r>
                <a:r>
                  <a:rPr lang="zh-CN" altLang="en-US" sz="1200" dirty="0">
                    <a:solidFill>
                      <a:schemeClr val="tx2">
                        <a:lumMod val="75000"/>
                      </a:schemeClr>
                    </a:solidFill>
                  </a:rPr>
                  <a:t>，那么距离是 </a:t>
                </a:r>
                <a:r>
                  <a:rPr lang="en-US" altLang="zh-CN" sz="1200" dirty="0">
                    <a:solidFill>
                      <a:schemeClr val="tx2">
                        <a:lumMod val="75000"/>
                      </a:schemeClr>
                    </a:solidFill>
                  </a:rPr>
                  <a:t>10</a:t>
                </a:r>
                <a:r>
                  <a:rPr lang="zh-CN" altLang="en-US" sz="1200" dirty="0">
                    <a:solidFill>
                      <a:schemeClr val="tx2">
                        <a:lumMod val="75000"/>
                      </a:schemeClr>
                    </a:solidFill>
                  </a:rPr>
                  <a:t>，权重是 </a:t>
                </a:r>
                <a:r>
                  <a:rPr lang="en-US" altLang="zh-CN" sz="1200" dirty="0">
                    <a:solidFill>
                      <a:schemeClr val="tx2">
                        <a:lumMod val="75000"/>
                      </a:schemeClr>
                    </a:solidFill>
                  </a:rPr>
                  <a:t>1/2</a:t>
                </a:r>
              </a:p>
              <a:p>
                <a:pPr lvl="2">
                  <a:spcBef>
                    <a:spcPts val="0"/>
                  </a:spcBef>
                </a:pPr>
                <a:r>
                  <a:rPr lang="zh-CN" altLang="en-US" sz="1200" dirty="0">
                    <a:solidFill>
                      <a:schemeClr val="tx2">
                        <a:lumMod val="75000"/>
                      </a:schemeClr>
                    </a:solidFill>
                  </a:rPr>
                  <a:t>如果 </a:t>
                </a:r>
                <a14:m>
                  <m:oMath xmlns:m="http://schemas.openxmlformats.org/officeDocument/2006/math">
                    <m:sSub>
                      <m:sSubPr>
                        <m:ctrlPr>
                          <a:rPr lang="en-US" altLang="zh-CN" sz="1200" b="0" i="1" smtClean="0">
                            <a:solidFill>
                              <a:schemeClr val="tx2">
                                <a:lumMod val="75000"/>
                              </a:schemeClr>
                            </a:solidFill>
                            <a:latin typeface="Cambria Math" panose="02040503050406030204" pitchFamily="18" charset="0"/>
                          </a:rPr>
                        </m:ctrlPr>
                      </m:sSubPr>
                      <m:e>
                        <m:r>
                          <a:rPr lang="en-US" altLang="zh-CN" sz="1200" b="0" i="1" smtClean="0">
                            <a:solidFill>
                              <a:schemeClr val="tx2">
                                <a:lumMod val="75000"/>
                              </a:schemeClr>
                            </a:solidFill>
                            <a:latin typeface="Cambria Math" panose="02040503050406030204" pitchFamily="18" charset="0"/>
                          </a:rPr>
                          <m:t>𝑥</m:t>
                        </m:r>
                      </m:e>
                      <m:sub>
                        <m:r>
                          <a:rPr lang="en-US" altLang="zh-CN" sz="1200" b="0" i="1" smtClean="0">
                            <a:solidFill>
                              <a:schemeClr val="tx2">
                                <a:lumMod val="75000"/>
                              </a:schemeClr>
                            </a:solidFill>
                            <a:latin typeface="Cambria Math" panose="02040503050406030204" pitchFamily="18" charset="0"/>
                          </a:rPr>
                          <m:t>𝑖</m:t>
                        </m:r>
                      </m:sub>
                    </m:sSub>
                  </m:oMath>
                </a14:m>
                <a:r>
                  <a:rPr lang="en-US" altLang="zh-CN" sz="1200" dirty="0">
                    <a:solidFill>
                      <a:schemeClr val="tx2">
                        <a:lumMod val="75000"/>
                      </a:schemeClr>
                    </a:solidFill>
                  </a:rPr>
                  <a:t> </a:t>
                </a:r>
                <a:r>
                  <a:rPr lang="zh-CN" altLang="en-US" sz="1200" dirty="0">
                    <a:solidFill>
                      <a:schemeClr val="tx2">
                        <a:lumMod val="75000"/>
                      </a:schemeClr>
                    </a:solidFill>
                  </a:rPr>
                  <a:t>离开中心 </a:t>
                </a:r>
                <a:r>
                  <a:rPr lang="en-US" altLang="zh-CN" sz="1200" dirty="0">
                    <a:solidFill>
                      <a:schemeClr val="tx2">
                        <a:lumMod val="75000"/>
                      </a:schemeClr>
                    </a:solidFill>
                  </a:rPr>
                  <a:t>±20⁰</a:t>
                </a:r>
                <a:r>
                  <a:rPr lang="zh-CN" altLang="en-US" sz="1200" dirty="0">
                    <a:solidFill>
                      <a:schemeClr val="tx2">
                        <a:lumMod val="75000"/>
                      </a:schemeClr>
                    </a:solidFill>
                  </a:rPr>
                  <a:t>，那么距离是 </a:t>
                </a:r>
                <a:r>
                  <a:rPr lang="en-US" altLang="zh-CN" sz="1200" dirty="0">
                    <a:solidFill>
                      <a:schemeClr val="tx2">
                        <a:lumMod val="75000"/>
                      </a:schemeClr>
                    </a:solidFill>
                  </a:rPr>
                  <a:t>20</a:t>
                </a:r>
                <a:r>
                  <a:rPr lang="zh-CN" altLang="en-US" sz="1200" dirty="0">
                    <a:solidFill>
                      <a:schemeClr val="tx2">
                        <a:lumMod val="75000"/>
                      </a:schemeClr>
                    </a:solidFill>
                  </a:rPr>
                  <a:t>，权重是 </a:t>
                </a:r>
                <a:r>
                  <a:rPr lang="en-US" altLang="zh-CN" sz="1200" dirty="0">
                    <a:solidFill>
                      <a:schemeClr val="tx2">
                        <a:lumMod val="75000"/>
                      </a:schemeClr>
                    </a:solidFill>
                  </a:rPr>
                  <a:t>0</a:t>
                </a:r>
              </a:p>
              <a:p>
                <a:pPr lvl="1"/>
                <a:r>
                  <a:rPr lang="zh-CN" altLang="en-US" dirty="0"/>
                  <a:t>中心的计算精度到 </a:t>
                </a:r>
                <a:r>
                  <a:rPr lang="en-US" altLang="zh-CN" dirty="0"/>
                  <a:t>1</a:t>
                </a:r>
                <a:r>
                  <a:rPr lang="en-US" altLang="zh-CN" sz="1400" dirty="0">
                    <a:solidFill>
                      <a:schemeClr val="tx2">
                        <a:lumMod val="75000"/>
                      </a:schemeClr>
                    </a:solidFill>
                  </a:rPr>
                  <a:t>⁰</a:t>
                </a:r>
                <a:r>
                  <a:rPr lang="en-US" altLang="zh-CN" dirty="0"/>
                  <a:t> </a:t>
                </a:r>
                <a:r>
                  <a:rPr lang="zh-CN" altLang="en-US" dirty="0"/>
                  <a:t>即可。</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F9A0589E-B98C-47F1-94CE-972FEA017446}"/>
                  </a:ext>
                </a:extLst>
              </p:cNvPr>
              <p:cNvSpPr>
                <a:spLocks noGrp="1" noRot="1" noChangeAspect="1" noMove="1" noResize="1" noEditPoints="1" noAdjustHandles="1" noChangeArrowheads="1" noChangeShapeType="1" noTextEdit="1"/>
              </p:cNvSpPr>
              <p:nvPr>
                <p:ph idx="1"/>
              </p:nvPr>
            </p:nvSpPr>
            <p:spPr>
              <a:blipFill>
                <a:blip r:embed="rId2"/>
                <a:stretch>
                  <a:fillRect l="-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874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B5277-1E9C-49FE-B9FE-5062177DE892}"/>
              </a:ext>
            </a:extLst>
          </p:cNvPr>
          <p:cNvSpPr>
            <a:spLocks noGrp="1"/>
          </p:cNvSpPr>
          <p:nvPr>
            <p:ph type="title"/>
          </p:nvPr>
        </p:nvSpPr>
        <p:spPr/>
        <p:txBody>
          <a:bodyPr/>
          <a:lstStyle/>
          <a:p>
            <a:r>
              <a:rPr lang="zh-CN" altLang="en-US" dirty="0"/>
              <a:t>第 </a:t>
            </a:r>
            <a:r>
              <a:rPr lang="en-US" altLang="zh-CN" dirty="0"/>
              <a:t>2 </a:t>
            </a:r>
            <a:r>
              <a:rPr lang="zh-CN" altLang="en-US" dirty="0"/>
              <a:t>题：求平均角度（续）</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533F9C5-2FA1-4352-BE19-04D7FAC365B0}"/>
                  </a:ext>
                </a:extLst>
              </p:cNvPr>
              <p:cNvSpPr>
                <a:spLocks noGrp="1"/>
              </p:cNvSpPr>
              <p:nvPr>
                <p:ph idx="1"/>
              </p:nvPr>
            </p:nvSpPr>
            <p:spPr/>
            <p:txBody>
              <a:bodyPr/>
              <a:lstStyle/>
              <a:p>
                <a:r>
                  <a:rPr lang="zh-CN" altLang="en-US" dirty="0"/>
                  <a:t>注意：角度是周期性的，</a:t>
                </a:r>
                <a:r>
                  <a:rPr lang="en-US" altLang="zh-CN" dirty="0"/>
                  <a:t>10⁰ </a:t>
                </a:r>
                <a:r>
                  <a:rPr lang="zh-CN" altLang="en-US" dirty="0"/>
                  <a:t>和 </a:t>
                </a:r>
                <a:r>
                  <a:rPr lang="en-US" altLang="zh-CN" dirty="0"/>
                  <a:t>370⁰ </a:t>
                </a:r>
                <a:r>
                  <a:rPr lang="zh-CN" altLang="en-US" dirty="0"/>
                  <a:t>代表同一个角度，所以 </a:t>
                </a:r>
                <a14:m>
                  <m:oMath xmlns:m="http://schemas.openxmlformats.org/officeDocument/2006/math">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10, 350</m:t>
                        </m:r>
                      </m:e>
                    </m:d>
                    <m:r>
                      <a:rPr lang="en-US" altLang="zh-CN" b="0" i="1" smtClean="0">
                        <a:latin typeface="Cambria Math" panose="02040503050406030204" pitchFamily="18" charset="0"/>
                      </a:rPr>
                      <m:t>=20</m:t>
                    </m:r>
                  </m:oMath>
                </a14:m>
                <a:r>
                  <a:rPr lang="en-US" altLang="zh-CN" dirty="0"/>
                  <a:t> </a:t>
                </a:r>
                <a:r>
                  <a:rPr lang="zh-CN" altLang="en-US" dirty="0"/>
                  <a:t>而不是 </a:t>
                </a:r>
                <a14:m>
                  <m:oMath xmlns:m="http://schemas.openxmlformats.org/officeDocument/2006/math">
                    <m:r>
                      <a:rPr lang="en-US" altLang="zh-CN" i="1" dirty="0" smtClean="0">
                        <a:latin typeface="Cambria Math" panose="02040503050406030204" pitchFamily="18" charset="0"/>
                      </a:rPr>
                      <m:t>3</m:t>
                    </m:r>
                    <m:r>
                      <a:rPr lang="en-US" altLang="zh-CN" b="0" i="1" dirty="0" smtClean="0">
                        <a:latin typeface="Cambria Math" panose="02040503050406030204" pitchFamily="18" charset="0"/>
                      </a:rPr>
                      <m:t>4</m:t>
                    </m:r>
                    <m:r>
                      <a:rPr lang="en-US" altLang="zh-CN" i="1">
                        <a:latin typeface="Cambria Math" panose="02040503050406030204" pitchFamily="18" charset="0"/>
                      </a:rPr>
                      <m:t>0</m:t>
                    </m:r>
                  </m:oMath>
                </a14:m>
                <a:r>
                  <a:rPr lang="zh-CN" altLang="en-US" dirty="0"/>
                  <a:t>。</a:t>
                </a:r>
                <a:endParaRPr lang="en-US" altLang="zh-CN" dirty="0"/>
              </a:p>
              <a:p>
                <a:r>
                  <a:rPr lang="zh-CN" altLang="en-US" dirty="0"/>
                  <a:t>例子：</a:t>
                </a:r>
                <a:endParaRPr lang="en-US" altLang="zh-CN" dirty="0"/>
              </a:p>
              <a:p>
                <a:pPr lvl="1"/>
                <a:r>
                  <a:rPr lang="en-US" altLang="zh-CN" dirty="0"/>
                  <a:t>M = 5 </a:t>
                </a:r>
                <a:r>
                  <a:rPr lang="zh-CN" altLang="en-US" dirty="0"/>
                  <a:t>时，如果给定的角度为 </a:t>
                </a:r>
                <a:r>
                  <a:rPr lang="en-US" altLang="zh-CN" dirty="0"/>
                  <a:t>90⁰, 80⁰, 70⁰, −80⁰, −90⁰</a:t>
                </a:r>
                <a:r>
                  <a:rPr lang="zh-CN" altLang="en-US" dirty="0"/>
                  <a:t>，</a:t>
                </a:r>
                <a:endParaRPr lang="en-US" altLang="zh-CN" dirty="0"/>
              </a:p>
              <a:p>
                <a:pPr lvl="1"/>
                <a:r>
                  <a:rPr lang="zh-CN" altLang="en-US" dirty="0"/>
                  <a:t>那么最大的团簇为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80</m:t>
                        </m:r>
                        <m:r>
                          <a:rPr lang="en-US" altLang="zh-CN" b="0" i="1" smtClean="0">
                            <a:latin typeface="Cambria Math" panose="02040503050406030204" pitchFamily="18" charset="0"/>
                          </a:rPr>
                          <m:t>−20, </m:t>
                        </m:r>
                        <m:r>
                          <a:rPr lang="en-US" altLang="zh-CN" b="0" i="1" smtClean="0">
                            <a:latin typeface="Cambria Math" panose="02040503050406030204" pitchFamily="18" charset="0"/>
                          </a:rPr>
                          <m:t>80</m:t>
                        </m:r>
                        <m:r>
                          <a:rPr lang="en-US" altLang="zh-CN" b="0" i="1" smtClean="0">
                            <a:latin typeface="Cambria Math" panose="02040503050406030204" pitchFamily="18" charset="0"/>
                          </a:rPr>
                          <m:t>+20</m:t>
                        </m:r>
                      </m:e>
                    </m:d>
                  </m:oMath>
                </a14:m>
                <a:r>
                  <a:rPr lang="en-US" altLang="zh-CN" dirty="0"/>
                  <a:t> </a:t>
                </a:r>
                <a:r>
                  <a:rPr lang="zh-CN" altLang="en-US" dirty="0"/>
                  <a:t>这个区间，其中心是 </a:t>
                </a:r>
                <a:r>
                  <a:rPr lang="en-US" altLang="zh-CN" dirty="0"/>
                  <a:t>80</a:t>
                </a:r>
                <a:r>
                  <a:rPr lang="zh-CN" altLang="en-US" dirty="0"/>
                  <a:t>。</a:t>
                </a:r>
                <a:endParaRPr lang="en-US" altLang="zh-CN" dirty="0"/>
              </a:p>
              <a:p>
                <a:pPr lvl="1"/>
                <a:r>
                  <a:rPr lang="zh-CN" altLang="en-US" dirty="0"/>
                  <a:t>这个团簇的大小是 </a:t>
                </a:r>
                <a:r>
                  <a:rPr lang="en-US" altLang="zh-CN" dirty="0"/>
                  <a:t>2</a:t>
                </a:r>
                <a:r>
                  <a:rPr lang="zh-CN" altLang="en-US" dirty="0"/>
                  <a:t>：因为 </a:t>
                </a:r>
                <a:r>
                  <a:rPr lang="en-US" altLang="zh-CN" dirty="0"/>
                  <a:t>80⁰ </a:t>
                </a:r>
                <a:r>
                  <a:rPr lang="zh-CN" altLang="en-US" dirty="0"/>
                  <a:t>对这个加权和的贡献是 </a:t>
                </a:r>
                <a:r>
                  <a:rPr lang="en-US" altLang="zh-CN" dirty="0"/>
                  <a:t>1</a:t>
                </a:r>
                <a:r>
                  <a:rPr lang="zh-CN" altLang="en-US" dirty="0"/>
                  <a:t>，</a:t>
                </a:r>
                <a:r>
                  <a:rPr lang="en-US" altLang="zh-CN" dirty="0"/>
                  <a:t> 70⁰ </a:t>
                </a:r>
                <a:r>
                  <a:rPr lang="zh-CN" altLang="en-US" dirty="0"/>
                  <a:t>和 </a:t>
                </a:r>
                <a:r>
                  <a:rPr lang="en-US" altLang="zh-CN" dirty="0"/>
                  <a:t>90⁰ </a:t>
                </a:r>
                <a:r>
                  <a:rPr lang="zh-CN" altLang="en-US" dirty="0"/>
                  <a:t>对它的贡献是 </a:t>
                </a:r>
                <a:r>
                  <a:rPr lang="en-US" altLang="zh-CN" dirty="0"/>
                  <a:t>0.5</a:t>
                </a:r>
                <a:r>
                  <a:rPr lang="zh-CN" altLang="en-US" dirty="0"/>
                  <a:t>，</a:t>
                </a:r>
                <a:r>
                  <a:rPr lang="en-US" altLang="zh-CN" dirty="0"/>
                  <a:t> −80⁰, −90⁰</a:t>
                </a:r>
                <a:r>
                  <a:rPr lang="zh-CN" altLang="en-US" dirty="0"/>
                  <a:t>对它的贡献是 </a:t>
                </a:r>
                <a:r>
                  <a:rPr lang="en-US" altLang="zh-CN" dirty="0"/>
                  <a:t>0</a:t>
                </a:r>
                <a:r>
                  <a:rPr lang="zh-CN" altLang="en-US" dirty="0"/>
                  <a:t>，加起来是 </a:t>
                </a:r>
                <a:r>
                  <a:rPr lang="en-US" altLang="zh-CN" dirty="0"/>
                  <a:t>2</a:t>
                </a:r>
                <a:r>
                  <a:rPr lang="zh-CN" altLang="en-US" dirty="0"/>
                  <a:t>。</a:t>
                </a:r>
                <a:endParaRPr lang="en-US" altLang="zh-CN" dirty="0"/>
              </a:p>
              <a:p>
                <a:pPr lvl="1"/>
                <a:r>
                  <a:rPr lang="zh-CN" altLang="en-US" dirty="0"/>
                  <a:t>可以验证这是最大的一个团簇。</a:t>
                </a:r>
              </a:p>
            </p:txBody>
          </p:sp>
        </mc:Choice>
        <mc:Fallback>
          <p:sp>
            <p:nvSpPr>
              <p:cNvPr id="3" name="内容占位符 2">
                <a:extLst>
                  <a:ext uri="{FF2B5EF4-FFF2-40B4-BE49-F238E27FC236}">
                    <a16:creationId xmlns:a16="http://schemas.microsoft.com/office/drawing/2014/main" id="{7533F9C5-2FA1-4352-BE19-04D7FAC365B0}"/>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619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457CA-2E90-49D4-B318-92B91D8D45A2}"/>
              </a:ext>
            </a:extLst>
          </p:cNvPr>
          <p:cNvSpPr>
            <a:spLocks noGrp="1"/>
          </p:cNvSpPr>
          <p:nvPr>
            <p:ph type="title"/>
          </p:nvPr>
        </p:nvSpPr>
        <p:spPr/>
        <p:txBody>
          <a:bodyPr/>
          <a:lstStyle/>
          <a:p>
            <a:r>
              <a:rPr lang="zh-CN" altLang="en-US" dirty="0"/>
              <a:t>第 </a:t>
            </a:r>
            <a:r>
              <a:rPr lang="en-US" altLang="zh-CN" dirty="0"/>
              <a:t>1 </a:t>
            </a:r>
            <a:r>
              <a:rPr lang="zh-CN" altLang="en-US" dirty="0"/>
              <a:t>题：斐波那契数列的通项公式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872FCE-26C0-4365-AF62-FB4D705C236D}"/>
                  </a:ext>
                </a:extLst>
              </p:cNvPr>
              <p:cNvSpPr>
                <a:spLocks noGrp="1"/>
              </p:cNvSpPr>
              <p:nvPr>
                <p:ph idx="1"/>
              </p:nvPr>
            </p:nvSpPr>
            <p:spPr>
              <a:xfrm>
                <a:off x="628650" y="1831563"/>
                <a:ext cx="7886700" cy="4351338"/>
              </a:xfrm>
            </p:spPr>
            <p:txBody>
              <a:bodyPr>
                <a:normAutofit/>
              </a:bodyPr>
              <a:lstStyle/>
              <a:p>
                <a:r>
                  <a:rPr lang="zh-CN" altLang="en-US" dirty="0"/>
                  <a:t>斐波那契数列的定义是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r>
                      <a:rPr lang="en-US" altLang="zh-CN" i="1">
                        <a:latin typeface="Cambria Math" panose="02040503050406030204" pitchFamily="18" charset="0"/>
                      </a:rPr>
                      <m:t>=0,</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=1</m:t>
                    </m:r>
                  </m:oMath>
                </a14:m>
                <a:r>
                  <a:rPr lang="en-US" altLang="zh-CN" dirty="0"/>
                  <a:t>, </a:t>
                </a:r>
                <a:r>
                  <a:rPr lang="zh-CN" altLang="en-US" dirty="0"/>
                  <a:t>对于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&gt;1</m:t>
                    </m:r>
                    <m:r>
                      <a:rPr lang="zh-CN" altLang="en-US" i="1">
                        <a:latin typeface="Cambria Math" panose="02040503050406030204" pitchFamily="18" charset="0"/>
                      </a:rPr>
                      <m:t>，</m:t>
                    </m:r>
                  </m:oMath>
                </a14:m>
                <a:r>
                  <a:rPr lang="zh-CN" altLang="en-US" dirty="0"/>
                  <a:t>我们有递推式</a:t>
                </a:r>
                <a:endParaRPr lang="en-US" altLang="zh-CN" dirty="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𝑛</m:t>
                          </m:r>
                        </m:sub>
                      </m:sSub>
                      <m:r>
                        <a:rPr lang="en-US" altLang="zh-CN" sz="1600" i="1">
                          <a:solidFill>
                            <a:schemeClr val="tx1"/>
                          </a:solidFill>
                          <a:latin typeface="Cambria Math" panose="02040503050406030204" pitchFamily="18" charset="0"/>
                        </a:rPr>
                        <m:t>=</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𝑛</m:t>
                          </m:r>
                          <m:r>
                            <a:rPr lang="en-US" altLang="zh-CN" sz="1600" i="1">
                              <a:solidFill>
                                <a:schemeClr val="tx1"/>
                              </a:solidFill>
                              <a:latin typeface="Cambria Math" panose="02040503050406030204" pitchFamily="18" charset="0"/>
                            </a:rPr>
                            <m:t>−1</m:t>
                          </m:r>
                        </m:sub>
                      </m:sSub>
                      <m:r>
                        <a:rPr lang="en-US" altLang="zh-CN" sz="1600" i="1">
                          <a:solidFill>
                            <a:schemeClr val="tx1"/>
                          </a:solidFill>
                          <a:latin typeface="Cambria Math" panose="02040503050406030204" pitchFamily="18" charset="0"/>
                        </a:rPr>
                        <m:t>+</m:t>
                      </m:r>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𝑎</m:t>
                          </m:r>
                        </m:e>
                        <m:sub>
                          <m:r>
                            <a:rPr lang="en-US" altLang="zh-CN" sz="1600" i="1">
                              <a:solidFill>
                                <a:schemeClr val="tx1"/>
                              </a:solidFill>
                              <a:latin typeface="Cambria Math" panose="02040503050406030204" pitchFamily="18" charset="0"/>
                            </a:rPr>
                            <m:t>𝑛</m:t>
                          </m:r>
                          <m:r>
                            <a:rPr lang="en-US" altLang="zh-CN" sz="1600" i="1">
                              <a:solidFill>
                                <a:schemeClr val="tx1"/>
                              </a:solidFill>
                              <a:latin typeface="Cambria Math" panose="02040503050406030204" pitchFamily="18" charset="0"/>
                            </a:rPr>
                            <m:t>−2</m:t>
                          </m:r>
                        </m:sub>
                      </m:sSub>
                    </m:oMath>
                  </m:oMathPara>
                </a14:m>
                <a:endParaRPr lang="en-US" altLang="zh-CN" sz="1600" i="1" dirty="0">
                  <a:solidFill>
                    <a:schemeClr val="tx1"/>
                  </a:solidFill>
                  <a:latin typeface="Cambria Math" panose="02040503050406030204" pitchFamily="18" charset="0"/>
                </a:endParaRPr>
              </a:p>
              <a:p>
                <a:r>
                  <a:rPr lang="zh-CN" altLang="en-US" dirty="0"/>
                  <a:t>证明它的通项公式是：</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𝑛</m:t>
                          </m:r>
                        </m:sub>
                      </m:sSub>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5</m:t>
                              </m:r>
                            </m:e>
                          </m:rad>
                        </m:den>
                      </m:f>
                      <m:d>
                        <m:dPr>
                          <m:begChr m:val="["/>
                          <m:endChr m:val="]"/>
                          <m:ctrlPr>
                            <a:rPr lang="en-US" altLang="zh-CN" sz="1600" i="1">
                              <a:latin typeface="Cambria Math" panose="02040503050406030204" pitchFamily="18" charset="0"/>
                            </a:rPr>
                          </m:ctrlPr>
                        </m:dPr>
                        <m:e>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5</m:t>
                                          </m:r>
                                        </m:e>
                                      </m:rad>
                                    </m:num>
                                    <m:den>
                                      <m:r>
                                        <a:rPr lang="en-US" altLang="zh-CN" sz="1600" i="1">
                                          <a:latin typeface="Cambria Math" panose="02040503050406030204" pitchFamily="18" charset="0"/>
                                        </a:rPr>
                                        <m:t>2</m:t>
                                      </m:r>
                                    </m:den>
                                  </m:f>
                                </m:e>
                              </m:d>
                            </m:e>
                            <m:sup>
                              <m:r>
                                <a:rPr lang="en-US" altLang="zh-CN" sz="1600" i="1">
                                  <a:latin typeface="Cambria Math" panose="02040503050406030204" pitchFamily="18" charset="0"/>
                                </a:rPr>
                                <m:t>𝑛</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5</m:t>
                                          </m:r>
                                        </m:e>
                                      </m:rad>
                                    </m:num>
                                    <m:den>
                                      <m:r>
                                        <a:rPr lang="en-US" altLang="zh-CN" sz="1600" i="1">
                                          <a:latin typeface="Cambria Math" panose="02040503050406030204" pitchFamily="18" charset="0"/>
                                        </a:rPr>
                                        <m:t>2</m:t>
                                      </m:r>
                                    </m:den>
                                  </m:f>
                                </m:e>
                              </m:d>
                            </m:e>
                            <m:sup>
                              <m:r>
                                <a:rPr lang="en-US" altLang="zh-CN" sz="1600" i="1">
                                  <a:latin typeface="Cambria Math" panose="02040503050406030204" pitchFamily="18" charset="0"/>
                                </a:rPr>
                                <m:t>𝑛</m:t>
                              </m:r>
                            </m:sup>
                          </m:sSup>
                        </m:e>
                      </m:d>
                    </m:oMath>
                  </m:oMathPara>
                </a14:m>
                <a:endParaRPr lang="en-US" altLang="zh-CN" sz="1600" dirty="0"/>
              </a:p>
              <a:p>
                <a:pPr lvl="1"/>
                <a:r>
                  <a:rPr lang="zh-CN" altLang="en-US" dirty="0"/>
                  <a:t>提示：</a:t>
                </a:r>
                <a:r>
                  <a:rPr lang="en-US" altLang="zh-CN" sz="1400" dirty="0"/>
                  <a:t> </a:t>
                </a:r>
                <a:r>
                  <a:rPr lang="zh-CN" altLang="en-US" sz="1400" dirty="0"/>
                  <a:t>假设 </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𝑛</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1</m:t>
                        </m:r>
                      </m:sub>
                    </m:sSub>
                    <m:sSubSup>
                      <m:sSubSupPr>
                        <m:ctrlPr>
                          <a:rPr lang="en-US" altLang="zh-CN" sz="1400" b="0" i="1" smtClean="0">
                            <a:latin typeface="Cambria Math" panose="02040503050406030204" pitchFamily="18" charset="0"/>
                          </a:rPr>
                        </m:ctrlPr>
                      </m:sSubSupPr>
                      <m:e>
                        <m:r>
                          <a:rPr lang="zh-CN" altLang="en-US" sz="1400" b="0" i="1" smtClean="0">
                            <a:latin typeface="Cambria Math" panose="02040503050406030204" pitchFamily="18" charset="0"/>
                          </a:rPr>
                          <m:t>𝜆</m:t>
                        </m:r>
                      </m:e>
                      <m:sub>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sSubSup>
                    <m:r>
                      <a:rPr lang="en-US" altLang="zh-CN" sz="1400"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sub>
                    </m:sSub>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𝜆</m:t>
                        </m:r>
                      </m:e>
                      <m:sub>
                        <m:r>
                          <a:rPr lang="en-US" altLang="zh-CN" b="0" i="1" smtClean="0">
                            <a:latin typeface="Cambria Math" panose="02040503050406030204" pitchFamily="18" charset="0"/>
                          </a:rPr>
                          <m:t>2</m:t>
                        </m:r>
                      </m:sub>
                      <m:sup>
                        <m:r>
                          <a:rPr lang="en-US" altLang="zh-CN" i="1">
                            <a:latin typeface="Cambria Math" panose="02040503050406030204" pitchFamily="18" charset="0"/>
                          </a:rPr>
                          <m:t>𝑛</m:t>
                        </m:r>
                      </m:sup>
                    </m:sSubSup>
                  </m:oMath>
                </a14:m>
                <a:r>
                  <a:rPr lang="zh-CN" altLang="en-US" dirty="0"/>
                  <a:t>，带入递推式，计算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i="1">
                            <a:latin typeface="Cambria Math" panose="02040503050406030204" pitchFamily="18" charset="0"/>
                          </a:rPr>
                          <m:t>1</m:t>
                        </m:r>
                      </m:sub>
                    </m:sSub>
                  </m:oMath>
                </a14:m>
                <a:r>
                  <a:rPr lang="en-US" altLang="zh-CN" dirty="0"/>
                  <a:t> </a:t>
                </a:r>
                <a:r>
                  <a:rPr lang="zh-CN" altLang="en-US" dirty="0"/>
                  <a:t>和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𝜆</m:t>
                        </m:r>
                      </m:e>
                      <m:sub>
                        <m:r>
                          <a:rPr lang="en-US" altLang="zh-CN" b="0" i="1" smtClean="0">
                            <a:latin typeface="Cambria Math" panose="02040503050406030204" pitchFamily="18" charset="0"/>
                          </a:rPr>
                          <m:t>2</m:t>
                        </m:r>
                      </m:sub>
                    </m:sSub>
                  </m:oMath>
                </a14:m>
                <a:r>
                  <a:rPr lang="en-US" altLang="zh-CN" dirty="0"/>
                  <a:t> </a:t>
                </a:r>
                <a:r>
                  <a:rPr lang="zh-CN" altLang="en-US" dirty="0"/>
                  <a:t>需要满足的方程。</a:t>
                </a:r>
                <a:endParaRPr lang="en-US" altLang="zh-CN" dirty="0"/>
              </a:p>
              <a:p>
                <a:pPr lvl="1"/>
                <a:r>
                  <a:rPr lang="zh-CN" altLang="en-US" dirty="0"/>
                  <a:t>通过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oMath>
                </a14:m>
                <a:r>
                  <a:rPr lang="zh-CN" altLang="en-US" dirty="0"/>
                  <a:t> 和</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oMath>
                </a14:m>
                <a:r>
                  <a:rPr lang="zh-CN" altLang="en-US" dirty="0"/>
                  <a:t> 初始条件，确定</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𝑐</m:t>
                        </m:r>
                      </m:e>
                      <m:sub>
                        <m:r>
                          <a:rPr lang="en-US" altLang="zh-CN" i="1">
                            <a:latin typeface="Cambria Math" panose="02040503050406030204" pitchFamily="18" charset="0"/>
                          </a:rPr>
                          <m:t>1</m:t>
                        </m:r>
                      </m:sub>
                    </m:sSub>
                  </m:oMath>
                </a14:m>
                <a:r>
                  <a:rPr lang="en-US" altLang="zh-CN" dirty="0"/>
                  <a:t> </a:t>
                </a:r>
                <a:r>
                  <a:rPr lang="zh-CN" altLang="en-US" dirty="0"/>
                  <a:t>和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oMath>
                </a14:m>
                <a:r>
                  <a:rPr lang="en-US" altLang="zh-CN" dirty="0"/>
                  <a:t> </a:t>
                </a:r>
                <a:r>
                  <a:rPr lang="zh-CN" altLang="en-US" dirty="0"/>
                  <a:t>的值。</a:t>
                </a:r>
                <a:endParaRPr lang="en-US" altLang="zh-CN" dirty="0"/>
              </a:p>
              <a:p>
                <a:pPr lvl="1"/>
                <a:r>
                  <a:rPr lang="zh-CN" altLang="en-US" sz="1400" dirty="0">
                    <a:solidFill>
                      <a:schemeClr val="accent6">
                        <a:lumMod val="50000"/>
                      </a:schemeClr>
                    </a:solidFill>
                  </a:rPr>
                  <a:t>渊源：这个解题思路来源于高等数学中求解齐次线性微分方程的特征值方法</a:t>
                </a:r>
                <a:r>
                  <a:rPr lang="zh-CN" altLang="en-US" dirty="0">
                    <a:solidFill>
                      <a:schemeClr val="accent6">
                        <a:lumMod val="50000"/>
                      </a:schemeClr>
                    </a:solidFill>
                  </a:rPr>
                  <a:t>。</a:t>
                </a:r>
                <a:endParaRPr lang="en-US" altLang="zh-CN" dirty="0"/>
              </a:p>
              <a:p>
                <a:pPr marL="457200" lvl="1" indent="0">
                  <a:buNone/>
                </a:pPr>
                <a:endParaRPr lang="zh-CN" altLang="en-US" dirty="0"/>
              </a:p>
            </p:txBody>
          </p:sp>
        </mc:Choice>
        <mc:Fallback xmlns="">
          <p:sp>
            <p:nvSpPr>
              <p:cNvPr id="3" name="内容占位符 2">
                <a:extLst>
                  <a:ext uri="{FF2B5EF4-FFF2-40B4-BE49-F238E27FC236}">
                    <a16:creationId xmlns:a16="http://schemas.microsoft.com/office/drawing/2014/main" id="{3B872FCE-26C0-4365-AF62-FB4D705C236D}"/>
                  </a:ext>
                </a:extLst>
              </p:cNvPr>
              <p:cNvSpPr>
                <a:spLocks noGrp="1" noRot="1" noChangeAspect="1" noMove="1" noResize="1" noEditPoints="1" noAdjustHandles="1" noChangeArrowheads="1" noChangeShapeType="1" noTextEdit="1"/>
              </p:cNvSpPr>
              <p:nvPr>
                <p:ph idx="1"/>
              </p:nvPr>
            </p:nvSpPr>
            <p:spPr>
              <a:xfrm>
                <a:off x="628650" y="1831563"/>
                <a:ext cx="7886700" cy="4351338"/>
              </a:xfrm>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129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6A828-FD0F-4170-95F4-4C5E9DF92403}"/>
              </a:ext>
            </a:extLst>
          </p:cNvPr>
          <p:cNvSpPr>
            <a:spLocks noGrp="1"/>
          </p:cNvSpPr>
          <p:nvPr>
            <p:ph type="title"/>
          </p:nvPr>
        </p:nvSpPr>
        <p:spPr/>
        <p:txBody>
          <a:bodyPr/>
          <a:lstStyle/>
          <a:p>
            <a:r>
              <a:rPr lang="zh-CN" altLang="en-US" dirty="0"/>
              <a:t>第 </a:t>
            </a:r>
            <a:r>
              <a:rPr lang="en-US" altLang="zh-CN" dirty="0"/>
              <a:t>2 </a:t>
            </a:r>
            <a:r>
              <a:rPr lang="zh-CN" altLang="en-US" dirty="0"/>
              <a:t>题：费曼的积分技巧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CF6596D-A12F-4034-9D85-9E3E96AAD6A7}"/>
                  </a:ext>
                </a:extLst>
              </p:cNvPr>
              <p:cNvSpPr>
                <a:spLocks noGrp="1"/>
              </p:cNvSpPr>
              <p:nvPr>
                <p:ph idx="1"/>
              </p:nvPr>
            </p:nvSpPr>
            <p:spPr/>
            <p:txBody>
              <a:bodyPr/>
              <a:lstStyle/>
              <a:p>
                <a:pPr>
                  <a:spcAft>
                    <a:spcPts val="1800"/>
                  </a:spcAft>
                </a:pPr>
                <a:r>
                  <a:rPr lang="zh-CN" altLang="en-US" dirty="0"/>
                  <a:t>计算积分</a:t>
                </a:r>
                <a:r>
                  <a:rPr lang="en-US" altLang="zh-CN" dirty="0"/>
                  <a:t> </a:t>
                </a:r>
                <a14:m>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up>
                      <m:e>
                        <m:f>
                          <m:fPr>
                            <m:ctrlPr>
                              <a:rPr lang="en-US" altLang="zh-CN" i="1" smtClean="0">
                                <a:latin typeface="Cambria Math" panose="02040503050406030204" pitchFamily="18" charset="0"/>
                              </a:rPr>
                            </m:ctrlPr>
                          </m:fPr>
                          <m:num>
                            <m:r>
                              <m:rPr>
                                <m:sty m:val="p"/>
                              </m:rPr>
                              <a:rPr lang="en-US" altLang="zh-CN" b="0" i="0" smtClean="0">
                                <a:latin typeface="Cambria Math" panose="02040503050406030204" pitchFamily="18" charset="0"/>
                              </a:rPr>
                              <m:t>sin</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𝑑𝑥</m:t>
                        </m:r>
                      </m:e>
                    </m:nary>
                  </m:oMath>
                </a14:m>
                <a:endParaRPr lang="en-US" altLang="zh-CN" dirty="0"/>
              </a:p>
              <a:p>
                <a:pPr lvl="1">
                  <a:spcAft>
                    <a:spcPts val="1200"/>
                  </a:spcAft>
                </a:pPr>
                <a:r>
                  <a:rPr lang="zh-CN" altLang="en-US" sz="1400" dirty="0">
                    <a:solidFill>
                      <a:schemeClr val="tx2"/>
                    </a:solidFill>
                  </a:rPr>
                  <a:t>提示：考虑 </a:t>
                </a:r>
                <a:endParaRPr lang="en-US" altLang="zh-CN" sz="1400" dirty="0">
                  <a:solidFill>
                    <a:schemeClr val="tx2"/>
                  </a:solidFill>
                </a:endParaRPr>
              </a:p>
              <a:p>
                <a:pPr marL="457200" lvl="1" indent="0">
                  <a:spcAft>
                    <a:spcPts val="1200"/>
                  </a:spcAft>
                  <a:buNone/>
                </a:pPr>
                <a14:m>
                  <m:oMathPara xmlns:m="http://schemas.openxmlformats.org/officeDocument/2006/math">
                    <m:oMathParaPr>
                      <m:jc m:val="centerGroup"/>
                    </m:oMathParaPr>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zh-CN" altLang="en-US" sz="1400" i="1">
                              <a:solidFill>
                                <a:schemeClr val="tx2"/>
                              </a:solidFill>
                              <a:latin typeface="Cambria Math" panose="02040503050406030204" pitchFamily="18" charset="0"/>
                              <a:ea typeface="Cambria Math" panose="02040503050406030204" pitchFamily="18" charset="0"/>
                            </a:rPr>
                            <m:t>𝛽</m:t>
                          </m:r>
                        </m:e>
                      </m:d>
                      <m:r>
                        <a:rPr lang="en-US" altLang="zh-CN" sz="1400" i="1">
                          <a:solidFill>
                            <a:schemeClr val="tx2"/>
                          </a:solidFill>
                          <a:latin typeface="Cambria Math" panose="02040503050406030204" pitchFamily="18" charset="0"/>
                          <a:ea typeface="Cambria Math" panose="02040503050406030204" pitchFamily="18" charset="0"/>
                        </a:rPr>
                        <m:t>=</m:t>
                      </m:r>
                      <m:nary>
                        <m:naryPr>
                          <m:ctrlPr>
                            <a:rPr lang="zh-CN" altLang="en-US" sz="1400" i="1">
                              <a:solidFill>
                                <a:schemeClr val="tx2"/>
                              </a:solidFill>
                              <a:latin typeface="Cambria Math" panose="02040503050406030204" pitchFamily="18" charset="0"/>
                            </a:rPr>
                          </m:ctrlPr>
                        </m:naryPr>
                        <m:sub>
                          <m:r>
                            <m:rPr>
                              <m:brk m:alnAt="23"/>
                            </m:rPr>
                            <a:rPr lang="en-US" altLang="zh-CN" sz="1400" i="1">
                              <a:solidFill>
                                <a:schemeClr val="tx2"/>
                              </a:solidFill>
                              <a:latin typeface="Cambria Math" panose="02040503050406030204" pitchFamily="18" charset="0"/>
                            </a:rPr>
                            <m:t>0</m:t>
                          </m:r>
                        </m:sub>
                        <m:sup>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ea typeface="Cambria Math" panose="02040503050406030204" pitchFamily="18" charset="0"/>
                            </a:rPr>
                            <m:t>∞</m:t>
                          </m:r>
                        </m:sup>
                        <m:e>
                          <m:f>
                            <m:fPr>
                              <m:ctrlPr>
                                <a:rPr lang="en-US" altLang="zh-CN" sz="1400" i="1">
                                  <a:solidFill>
                                    <a:schemeClr val="tx2"/>
                                  </a:solidFill>
                                  <a:latin typeface="Cambria Math" panose="02040503050406030204" pitchFamily="18" charset="0"/>
                                </a:rPr>
                              </m:ctrlPr>
                            </m:fPr>
                            <m:num>
                              <m:r>
                                <m:rPr>
                                  <m:sty m:val="p"/>
                                </m:rPr>
                                <a:rPr lang="en-US" altLang="zh-CN" sz="1400">
                                  <a:solidFill>
                                    <a:schemeClr val="tx2"/>
                                  </a:solidFill>
                                  <a:latin typeface="Cambria Math" panose="02040503050406030204" pitchFamily="18" charset="0"/>
                                </a:rPr>
                                <m:t>sin</m:t>
                              </m:r>
                              <m:r>
                                <a:rPr lang="en-US" altLang="zh-CN" sz="1400" i="1">
                                  <a:solidFill>
                                    <a:schemeClr val="tx2"/>
                                  </a:solidFill>
                                  <a:latin typeface="Cambria Math" panose="02040503050406030204" pitchFamily="18" charset="0"/>
                                </a:rPr>
                                <m:t>⁡(</m:t>
                              </m:r>
                              <m:r>
                                <a:rPr lang="en-US" altLang="zh-CN" sz="1400" i="1">
                                  <a:solidFill>
                                    <a:schemeClr val="tx2"/>
                                  </a:solidFill>
                                  <a:latin typeface="Cambria Math" panose="02040503050406030204" pitchFamily="18" charset="0"/>
                                </a:rPr>
                                <m:t>𝑥</m:t>
                              </m:r>
                              <m:r>
                                <a:rPr lang="en-US" altLang="zh-CN" sz="1400" i="1">
                                  <a:solidFill>
                                    <a:schemeClr val="tx2"/>
                                  </a:solidFill>
                                  <a:latin typeface="Cambria Math" panose="02040503050406030204" pitchFamily="18" charset="0"/>
                                </a:rPr>
                                <m:t>)</m:t>
                              </m:r>
                            </m:num>
                            <m:den>
                              <m:r>
                                <a:rPr lang="en-US" altLang="zh-CN" sz="1400" i="1">
                                  <a:solidFill>
                                    <a:schemeClr val="tx2"/>
                                  </a:solidFill>
                                  <a:latin typeface="Cambria Math" panose="02040503050406030204" pitchFamily="18" charset="0"/>
                                </a:rPr>
                                <m:t>𝑥</m:t>
                              </m:r>
                            </m:den>
                          </m:f>
                          <m:func>
                            <m:funcPr>
                              <m:ctrlPr>
                                <a:rPr lang="en-US" altLang="zh-CN" sz="1400" i="1">
                                  <a:solidFill>
                                    <a:schemeClr val="tx2"/>
                                  </a:solidFill>
                                  <a:latin typeface="Cambria Math" panose="02040503050406030204" pitchFamily="18" charset="0"/>
                                </a:rPr>
                              </m:ctrlPr>
                            </m:funcPr>
                            <m:fName>
                              <m:r>
                                <m:rPr>
                                  <m:sty m:val="p"/>
                                </m:rPr>
                                <a:rPr lang="en-US" altLang="zh-CN" sz="1400">
                                  <a:solidFill>
                                    <a:schemeClr val="tx2"/>
                                  </a:solidFill>
                                  <a:latin typeface="Cambria Math" panose="02040503050406030204" pitchFamily="18" charset="0"/>
                                </a:rPr>
                                <m:t>exp</m:t>
                              </m:r>
                            </m:fName>
                            <m:e>
                              <m:d>
                                <m:dPr>
                                  <m:ctrlPr>
                                    <a:rPr lang="en-US" altLang="zh-CN" sz="1400" i="1">
                                      <a:solidFill>
                                        <a:schemeClr val="tx2"/>
                                      </a:solidFill>
                                      <a:latin typeface="Cambria Math" panose="02040503050406030204" pitchFamily="18" charset="0"/>
                                    </a:rPr>
                                  </m:ctrlPr>
                                </m:dPr>
                                <m:e>
                                  <m:r>
                                    <a:rPr lang="en-US" altLang="zh-CN" sz="1400" i="1">
                                      <a:solidFill>
                                        <a:schemeClr val="tx2"/>
                                      </a:solidFill>
                                      <a:latin typeface="Cambria Math" panose="02040503050406030204" pitchFamily="18" charset="0"/>
                                    </a:rPr>
                                    <m:t>−</m:t>
                                  </m:r>
                                  <m:r>
                                    <a:rPr lang="zh-CN" altLang="en-US" sz="1400" i="1">
                                      <a:solidFill>
                                        <a:schemeClr val="tx2"/>
                                      </a:solidFill>
                                      <a:latin typeface="Cambria Math" panose="02040503050406030204" pitchFamily="18" charset="0"/>
                                    </a:rPr>
                                    <m:t>𝛽</m:t>
                                  </m:r>
                                  <m:r>
                                    <a:rPr lang="en-US" altLang="zh-CN" sz="1400" i="1">
                                      <a:solidFill>
                                        <a:schemeClr val="tx2"/>
                                      </a:solidFill>
                                      <a:latin typeface="Cambria Math" panose="02040503050406030204" pitchFamily="18" charset="0"/>
                                    </a:rPr>
                                    <m:t>𝑥</m:t>
                                  </m:r>
                                </m:e>
                              </m:d>
                            </m:e>
                          </m:func>
                          <m:r>
                            <a:rPr lang="en-US" altLang="zh-CN" sz="1400" i="1">
                              <a:solidFill>
                                <a:schemeClr val="tx2"/>
                              </a:solidFill>
                              <a:latin typeface="Cambria Math" panose="02040503050406030204" pitchFamily="18" charset="0"/>
                            </a:rPr>
                            <m:t>𝑑𝑥</m:t>
                          </m:r>
                        </m:e>
                      </m:nary>
                    </m:oMath>
                  </m:oMathPara>
                </a14:m>
                <a:endParaRPr lang="en-US" altLang="zh-CN" sz="1400" dirty="0">
                  <a:solidFill>
                    <a:schemeClr val="tx2"/>
                  </a:solidFill>
                </a:endParaRPr>
              </a:p>
              <a:p>
                <a:pPr lvl="1"/>
                <a:r>
                  <a:rPr lang="zh-CN" altLang="en-US" sz="1400" dirty="0">
                    <a:solidFill>
                      <a:schemeClr val="tx2"/>
                    </a:solidFill>
                  </a:rPr>
                  <a:t>计算它的导数 </a:t>
                </a:r>
                <a14:m>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r>
                      <a:rPr lang="en-US" altLang="zh-CN" sz="1400" i="1">
                        <a:solidFill>
                          <a:schemeClr val="tx2"/>
                        </a:solidFill>
                        <a:latin typeface="Cambria Math" panose="02040503050406030204" pitchFamily="18" charset="0"/>
                        <a:ea typeface="Cambria Math" panose="02040503050406030204" pitchFamily="18" charset="0"/>
                      </a:rPr>
                      <m:t>′</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zh-CN" altLang="en-US" sz="1400" i="1">
                            <a:solidFill>
                              <a:schemeClr val="tx2"/>
                            </a:solidFill>
                            <a:latin typeface="Cambria Math" panose="02040503050406030204" pitchFamily="18" charset="0"/>
                            <a:ea typeface="Cambria Math" panose="02040503050406030204" pitchFamily="18" charset="0"/>
                          </a:rPr>
                          <m:t>𝛽</m:t>
                        </m:r>
                      </m:e>
                    </m:d>
                  </m:oMath>
                </a14:m>
                <a:r>
                  <a:rPr lang="zh-CN" altLang="en-US" sz="1400" dirty="0">
                    <a:solidFill>
                      <a:schemeClr val="tx2"/>
                    </a:solidFill>
                  </a:rPr>
                  <a:t>；然后积分获得 </a:t>
                </a:r>
                <a14:m>
                  <m:oMath xmlns:m="http://schemas.openxmlformats.org/officeDocument/2006/math">
                    <m:r>
                      <a:rPr lang="en-US" altLang="zh-CN" sz="1400" i="1">
                        <a:solidFill>
                          <a:schemeClr val="tx2"/>
                        </a:solidFill>
                        <a:latin typeface="Cambria Math" panose="02040503050406030204" pitchFamily="18" charset="0"/>
                        <a:ea typeface="Cambria Math" panose="02040503050406030204" pitchFamily="18" charset="0"/>
                      </a:rPr>
                      <m:t>𝐼</m:t>
                    </m:r>
                    <m:d>
                      <m:dPr>
                        <m:ctrlPr>
                          <a:rPr lang="en-US" altLang="zh-CN" sz="1400" i="1">
                            <a:solidFill>
                              <a:schemeClr val="tx2"/>
                            </a:solidFill>
                            <a:latin typeface="Cambria Math" panose="02040503050406030204" pitchFamily="18" charset="0"/>
                            <a:ea typeface="Cambria Math" panose="02040503050406030204" pitchFamily="18" charset="0"/>
                          </a:rPr>
                        </m:ctrlPr>
                      </m:dPr>
                      <m:e>
                        <m:r>
                          <a:rPr lang="en-US" altLang="zh-CN" sz="1400" i="1">
                            <a:solidFill>
                              <a:schemeClr val="tx2"/>
                            </a:solidFill>
                            <a:latin typeface="Cambria Math" panose="02040503050406030204" pitchFamily="18" charset="0"/>
                            <a:ea typeface="Cambria Math" panose="02040503050406030204" pitchFamily="18" charset="0"/>
                          </a:rPr>
                          <m:t>0</m:t>
                        </m:r>
                      </m:e>
                    </m:d>
                  </m:oMath>
                </a14:m>
                <a:r>
                  <a:rPr lang="zh-CN" altLang="en-US" sz="1400" dirty="0">
                    <a:solidFill>
                      <a:schemeClr val="tx2"/>
                    </a:solidFill>
                  </a:rPr>
                  <a:t> 的值。</a:t>
                </a:r>
                <a:endParaRPr lang="en-US" altLang="zh-CN" sz="1400" dirty="0">
                  <a:solidFill>
                    <a:schemeClr val="tx2"/>
                  </a:solidFill>
                </a:endParaRPr>
              </a:p>
              <a:p>
                <a:pPr lvl="1"/>
                <a:r>
                  <a:rPr lang="zh-CN" altLang="en-US" sz="1400" dirty="0">
                    <a:solidFill>
                      <a:schemeClr val="accent6">
                        <a:lumMod val="50000"/>
                      </a:schemeClr>
                    </a:solidFill>
                  </a:rPr>
                  <a:t>渊源：理查德费曼（</a:t>
                </a:r>
                <a:r>
                  <a:rPr lang="en-US" altLang="zh-CN" sz="1400" dirty="0">
                    <a:solidFill>
                      <a:schemeClr val="accent6">
                        <a:lumMod val="50000"/>
                      </a:schemeClr>
                    </a:solidFill>
                  </a:rPr>
                  <a:t>Richard Feynman</a:t>
                </a:r>
                <a:r>
                  <a:rPr lang="zh-CN" altLang="en-US" sz="1400" dirty="0">
                    <a:solidFill>
                      <a:schemeClr val="accent6">
                        <a:lumMod val="50000"/>
                      </a:schemeClr>
                    </a:solidFill>
                  </a:rPr>
                  <a:t>）是位物理学家，这个积分技巧其实借用了统计力学中</a:t>
                </a:r>
                <a:r>
                  <a:rPr lang="zh-CN" altLang="en-US" dirty="0">
                    <a:solidFill>
                      <a:schemeClr val="accent6">
                        <a:lumMod val="50000"/>
                      </a:schemeClr>
                    </a:solidFill>
                  </a:rPr>
                  <a:t>对</a:t>
                </a:r>
                <a:r>
                  <a:rPr lang="zh-CN" altLang="en-US" sz="1400" dirty="0">
                    <a:solidFill>
                      <a:schemeClr val="accent6">
                        <a:lumMod val="50000"/>
                      </a:schemeClr>
                    </a:solidFill>
                  </a:rPr>
                  <a:t>配分函数求导的思路。</a:t>
                </a:r>
              </a:p>
            </p:txBody>
          </p:sp>
        </mc:Choice>
        <mc:Fallback xmlns="">
          <p:sp>
            <p:nvSpPr>
              <p:cNvPr id="3" name="内容占位符 2">
                <a:extLst>
                  <a:ext uri="{FF2B5EF4-FFF2-40B4-BE49-F238E27FC236}">
                    <a16:creationId xmlns:a16="http://schemas.microsoft.com/office/drawing/2014/main" id="{DCF6596D-A12F-4034-9D85-9E3E96AAD6A7}"/>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763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12003-6645-4083-A1A8-814E5802EBFE}"/>
              </a:ext>
            </a:extLst>
          </p:cNvPr>
          <p:cNvSpPr>
            <a:spLocks noGrp="1"/>
          </p:cNvSpPr>
          <p:nvPr>
            <p:ph type="title"/>
          </p:nvPr>
        </p:nvSpPr>
        <p:spPr/>
        <p:txBody>
          <a:bodyPr/>
          <a:lstStyle/>
          <a:p>
            <a:r>
              <a:rPr lang="zh-CN" altLang="en-US" dirty="0"/>
              <a:t>第</a:t>
            </a:r>
            <a:r>
              <a:rPr lang="en-US" altLang="zh-CN" dirty="0"/>
              <a:t> 3 </a:t>
            </a:r>
            <a:r>
              <a:rPr lang="zh-CN" altLang="en-US" dirty="0"/>
              <a:t>题：平方倒数和的近似表达式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8F1402E-9DC4-4B96-9293-C728F2D5723C}"/>
                  </a:ext>
                </a:extLst>
              </p:cNvPr>
              <p:cNvSpPr>
                <a:spLocks noGrp="1"/>
              </p:cNvSpPr>
              <p:nvPr>
                <p:ph idx="1"/>
              </p:nvPr>
            </p:nvSpPr>
            <p:spPr/>
            <p:txBody>
              <a:bodyPr>
                <a:normAutofit/>
              </a:bodyPr>
              <a:lstStyle/>
              <a:p>
                <a:r>
                  <a:rPr lang="zh-CN" altLang="en-US" dirty="0"/>
                  <a:t>给出和式 </a:t>
                </a:r>
                <a14:m>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𝑛</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den>
                    </m:f>
                  </m:oMath>
                </a14:m>
                <a:r>
                  <a:rPr lang="zh-CN" altLang="en-US" dirty="0"/>
                  <a:t>  在 </a:t>
                </a:r>
                <a14:m>
                  <m:oMath xmlns:m="http://schemas.openxmlformats.org/officeDocument/2006/math">
                    <m:r>
                      <a:rPr lang="en-US" altLang="zh-CN" i="1">
                        <a:latin typeface="Cambria Math" panose="02040503050406030204" pitchFamily="18" charset="0"/>
                      </a:rPr>
                      <m:t>𝑛</m:t>
                    </m:r>
                  </m:oMath>
                </a14:m>
                <a:r>
                  <a:rPr lang="zh-CN" altLang="en-US" dirty="0"/>
                  <a:t> 较大时的一个近似公式</a:t>
                </a:r>
                <a:endParaRPr lang="en-US" altLang="zh-CN" dirty="0"/>
              </a:p>
              <a:p>
                <a:pPr lvl="1"/>
                <a:r>
                  <a:rPr lang="zh-CN" altLang="en-US" dirty="0"/>
                  <a:t>提示：可以利用它的极限：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1</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2</m:t>
                            </m:r>
                          </m:sup>
                        </m:sSup>
                      </m:num>
                      <m:den>
                        <m:r>
                          <a:rPr lang="en-US" altLang="zh-CN" i="1">
                            <a:latin typeface="Cambria Math" panose="02040503050406030204" pitchFamily="18" charset="0"/>
                          </a:rPr>
                          <m:t>6</m:t>
                        </m:r>
                      </m:den>
                    </m:f>
                  </m:oMath>
                </a14:m>
                <a:endParaRPr lang="en-US" altLang="zh-CN" dirty="0"/>
              </a:p>
              <a:p>
                <a:pPr lvl="1"/>
                <a:r>
                  <a:rPr lang="zh-CN" altLang="en-US" dirty="0"/>
                  <a:t>可以用积分来近似求和。</a:t>
                </a:r>
                <a:endParaRPr lang="en-US" altLang="zh-CN" dirty="0"/>
              </a:p>
              <a:p>
                <a:pPr lvl="1"/>
                <a:r>
                  <a:rPr lang="zh-CN" altLang="en-US" dirty="0"/>
                  <a:t>也可以参考欧拉</a:t>
                </a:r>
                <a:r>
                  <a:rPr lang="en-US" altLang="zh-CN" dirty="0"/>
                  <a:t>-</a:t>
                </a:r>
                <a:r>
                  <a:rPr lang="zh-CN" altLang="en-US" dirty="0"/>
                  <a:t>麦克劳林（</a:t>
                </a:r>
                <a:r>
                  <a:rPr lang="en-US" altLang="zh-CN" dirty="0"/>
                  <a:t>Euler-Maclaurin</a:t>
                </a:r>
                <a:r>
                  <a:rPr lang="zh-CN" altLang="en-US" dirty="0"/>
                  <a:t>）公式。</a:t>
                </a:r>
                <a:endParaRPr lang="en-US" altLang="zh-CN" dirty="0"/>
              </a:p>
              <a:p>
                <a:pPr lvl="1"/>
                <a:r>
                  <a:rPr lang="zh-CN" altLang="en-US" dirty="0">
                    <a:solidFill>
                      <a:schemeClr val="accent6">
                        <a:lumMod val="50000"/>
                      </a:schemeClr>
                    </a:solidFill>
                  </a:rPr>
                  <a:t>渊源：</a:t>
                </a:r>
                <a:r>
                  <a:rPr lang="en-US" altLang="zh-CN" dirty="0">
                    <a:solidFill>
                      <a:schemeClr val="accent6">
                        <a:lumMod val="50000"/>
                      </a:schemeClr>
                    </a:solidFill>
                  </a:rPr>
                  <a:t> </a:t>
                </a:r>
                <a14:m>
                  <m:oMath xmlns:m="http://schemas.openxmlformats.org/officeDocument/2006/math">
                    <m:r>
                      <a:rPr lang="en-US" altLang="zh-CN">
                        <a:solidFill>
                          <a:schemeClr val="accent6">
                            <a:lumMod val="50000"/>
                          </a:schemeClr>
                        </a:solidFill>
                        <a:latin typeface="Cambria Math" panose="02040503050406030204" pitchFamily="18" charset="0"/>
                      </a:rPr>
                      <m:t>𝑆</m:t>
                    </m:r>
                    <m:d>
                      <m:dPr>
                        <m:ctrlPr>
                          <a:rPr lang="en-US" altLang="zh-CN" i="1">
                            <a:solidFill>
                              <a:schemeClr val="accent6">
                                <a:lumMod val="50000"/>
                              </a:schemeClr>
                            </a:solidFill>
                            <a:latin typeface="Cambria Math" panose="02040503050406030204" pitchFamily="18" charset="0"/>
                          </a:rPr>
                        </m:ctrlPr>
                      </m:dPr>
                      <m:e>
                        <m:r>
                          <a:rPr lang="en-US" altLang="zh-CN">
                            <a:solidFill>
                              <a:schemeClr val="accent6">
                                <a:lumMod val="50000"/>
                              </a:schemeClr>
                            </a:solidFill>
                            <a:latin typeface="Cambria Math" panose="02040503050406030204" pitchFamily="18" charset="0"/>
                          </a:rPr>
                          <m:t>∞</m:t>
                        </m:r>
                      </m:e>
                    </m:d>
                  </m:oMath>
                </a14:m>
                <a:r>
                  <a:rPr lang="en-US" altLang="zh-CN" dirty="0">
                    <a:solidFill>
                      <a:schemeClr val="accent6">
                        <a:lumMod val="50000"/>
                      </a:schemeClr>
                    </a:solidFill>
                  </a:rPr>
                  <a:t> </a:t>
                </a:r>
                <a:r>
                  <a:rPr lang="zh-CN" altLang="en-US" dirty="0">
                    <a:solidFill>
                      <a:schemeClr val="accent6">
                        <a:lumMod val="50000"/>
                      </a:schemeClr>
                    </a:solidFill>
                  </a:rPr>
                  <a:t>是黎曼 </a:t>
                </a:r>
                <a14:m>
                  <m:oMath xmlns:m="http://schemas.openxmlformats.org/officeDocument/2006/math">
                    <m:r>
                      <a:rPr lang="zh-CN" altLang="en-US">
                        <a:solidFill>
                          <a:schemeClr val="accent6">
                            <a:lumMod val="50000"/>
                          </a:schemeClr>
                        </a:solidFill>
                        <a:latin typeface="Cambria Math" panose="02040503050406030204" pitchFamily="18" charset="0"/>
                      </a:rPr>
                      <m:t>𝜁</m:t>
                    </m:r>
                    <m:d>
                      <m:dPr>
                        <m:ctrlPr>
                          <a:rPr lang="en-US" altLang="zh-CN" i="1">
                            <a:solidFill>
                              <a:schemeClr val="accent6">
                                <a:lumMod val="50000"/>
                              </a:schemeClr>
                            </a:solidFill>
                            <a:latin typeface="Cambria Math" panose="02040503050406030204" pitchFamily="18" charset="0"/>
                          </a:rPr>
                        </m:ctrlPr>
                      </m:dPr>
                      <m:e>
                        <m:r>
                          <a:rPr lang="en-US" altLang="zh-CN">
                            <a:solidFill>
                              <a:schemeClr val="accent6">
                                <a:lumMod val="50000"/>
                              </a:schemeClr>
                            </a:solidFill>
                            <a:latin typeface="Cambria Math" panose="02040503050406030204" pitchFamily="18" charset="0"/>
                          </a:rPr>
                          <m:t>𝑠</m:t>
                        </m:r>
                      </m:e>
                    </m:d>
                  </m:oMath>
                </a14:m>
                <a:r>
                  <a:rPr lang="en-US" altLang="zh-CN" dirty="0">
                    <a:solidFill>
                      <a:schemeClr val="accent6">
                        <a:lumMod val="50000"/>
                      </a:schemeClr>
                    </a:solidFill>
                  </a:rPr>
                  <a:t> </a:t>
                </a:r>
                <a:r>
                  <a:rPr lang="zh-CN" altLang="en-US" dirty="0">
                    <a:solidFill>
                      <a:schemeClr val="accent6">
                        <a:lumMod val="50000"/>
                      </a:schemeClr>
                    </a:solidFill>
                  </a:rPr>
                  <a:t>函数在 </a:t>
                </a:r>
                <a14:m>
                  <m:oMath xmlns:m="http://schemas.openxmlformats.org/officeDocument/2006/math">
                    <m:r>
                      <a:rPr lang="en-US" altLang="zh-CN">
                        <a:solidFill>
                          <a:schemeClr val="accent6">
                            <a:lumMod val="50000"/>
                          </a:schemeClr>
                        </a:solidFill>
                        <a:latin typeface="Cambria Math" panose="02040503050406030204" pitchFamily="18" charset="0"/>
                      </a:rPr>
                      <m:t>𝑠</m:t>
                    </m:r>
                    <m:r>
                      <a:rPr lang="en-US" altLang="zh-CN">
                        <a:solidFill>
                          <a:schemeClr val="accent6">
                            <a:lumMod val="50000"/>
                          </a:schemeClr>
                        </a:solidFill>
                        <a:latin typeface="Cambria Math" panose="02040503050406030204" pitchFamily="18" charset="0"/>
                      </a:rPr>
                      <m:t>=2</m:t>
                    </m:r>
                  </m:oMath>
                </a14:m>
                <a:r>
                  <a:rPr lang="zh-CN" altLang="en-US" dirty="0">
                    <a:solidFill>
                      <a:schemeClr val="accent6">
                        <a:lumMod val="50000"/>
                      </a:schemeClr>
                    </a:solidFill>
                  </a:rPr>
                  <a:t> 的值。</a:t>
                </a:r>
                <a:endParaRPr lang="en-US" altLang="zh-CN" dirty="0">
                  <a:solidFill>
                    <a:schemeClr val="accent6">
                      <a:lumMod val="50000"/>
                    </a:schemeClr>
                  </a:solidFill>
                </a:endParaRPr>
              </a:p>
              <a:p>
                <a:r>
                  <a:rPr lang="zh-CN" altLang="en-US" dirty="0"/>
                  <a:t>编程计算你的近似公式在 </a:t>
                </a:r>
                <a14:m>
                  <m:oMath xmlns:m="http://schemas.openxmlformats.org/officeDocument/2006/math">
                    <m:r>
                      <a:rPr lang="en-US" altLang="zh-CN" i="1">
                        <a:latin typeface="Cambria Math" panose="02040503050406030204" pitchFamily="18" charset="0"/>
                      </a:rPr>
                      <m:t>𝑛</m:t>
                    </m:r>
                    <m:r>
                      <a:rPr lang="en-US" altLang="zh-CN" b="0" i="1" smtClean="0">
                        <a:latin typeface="Cambria Math" panose="02040503050406030204" pitchFamily="18" charset="0"/>
                      </a:rPr>
                      <m:t>&gt;5</m:t>
                    </m:r>
                  </m:oMath>
                </a14:m>
                <a:r>
                  <a:rPr lang="zh-CN" altLang="en-US" dirty="0"/>
                  <a:t> 时的最大误差为多少？</a:t>
                </a:r>
                <a:endParaRPr lang="en-US" altLang="zh-CN" dirty="0"/>
              </a:p>
              <a:p>
                <a:pPr lvl="1"/>
                <a:r>
                  <a:rPr lang="zh-CN" altLang="en-US" dirty="0"/>
                  <a:t>能否把误差控制在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solidFill>
                              <a:schemeClr val="accent1"/>
                            </a:solidFill>
                            <a:latin typeface="Cambria Math" panose="02040503050406030204" pitchFamily="18" charset="0"/>
                          </a:rPr>
                          <m:t>−5</m:t>
                        </m:r>
                      </m:sup>
                    </m:sSup>
                  </m:oMath>
                </a14:m>
                <a:r>
                  <a:rPr lang="zh-CN" altLang="en-US" dirty="0"/>
                  <a:t> 以内？</a:t>
                </a:r>
                <a:endParaRPr lang="en-US" altLang="zh-CN" dirty="0"/>
              </a:p>
              <a:p>
                <a:pPr lvl="1"/>
                <a:r>
                  <a:rPr lang="zh-CN" altLang="en-US" dirty="0"/>
                  <a:t>如果要把误差控制在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solidFill>
                              <a:schemeClr val="accent1"/>
                            </a:solidFill>
                            <a:latin typeface="Cambria Math" panose="02040503050406030204" pitchFamily="18" charset="0"/>
                          </a:rPr>
                          <m:t>−5</m:t>
                        </m:r>
                      </m:sup>
                    </m:sSup>
                    <m:r>
                      <a:rPr lang="en-US" altLang="zh-CN" i="1">
                        <a:latin typeface="Cambria Math" panose="02040503050406030204" pitchFamily="18" charset="0"/>
                      </a:rPr>
                      <m:t>) </m:t>
                    </m:r>
                  </m:oMath>
                </a14:m>
                <a:r>
                  <a:rPr lang="zh-CN" altLang="en-US" dirty="0"/>
                  <a:t> 这个量级上，你的公式是否需要改进？</a:t>
                </a:r>
                <a:endParaRPr lang="en-US" altLang="zh-CN" dirty="0"/>
              </a:p>
            </p:txBody>
          </p:sp>
        </mc:Choice>
        <mc:Fallback xmlns="">
          <p:sp>
            <p:nvSpPr>
              <p:cNvPr id="3" name="内容占位符 2">
                <a:extLst>
                  <a:ext uri="{FF2B5EF4-FFF2-40B4-BE49-F238E27FC236}">
                    <a16:creationId xmlns:a16="http://schemas.microsoft.com/office/drawing/2014/main" id="{98F1402E-9DC4-4B96-9293-C728F2D5723C}"/>
                  </a:ext>
                </a:extLst>
              </p:cNvPr>
              <p:cNvSpPr>
                <a:spLocks noGrp="1" noRot="1" noChangeAspect="1" noMove="1" noResize="1" noEditPoints="1" noAdjustHandles="1" noChangeArrowheads="1" noChangeShapeType="1" noTextEdit="1"/>
              </p:cNvSpPr>
              <p:nvPr>
                <p:ph idx="1"/>
              </p:nvPr>
            </p:nvSpPr>
            <p:spPr>
              <a:blipFill>
                <a:blip r:embed="rId2"/>
                <a:stretch>
                  <a:fillRect l="-696" b="-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7161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F0365-5061-42F4-94D5-F7BC3F24432D}"/>
              </a:ext>
            </a:extLst>
          </p:cNvPr>
          <p:cNvSpPr>
            <a:spLocks noGrp="1"/>
          </p:cNvSpPr>
          <p:nvPr>
            <p:ph type="title"/>
          </p:nvPr>
        </p:nvSpPr>
        <p:spPr/>
        <p:txBody>
          <a:bodyPr/>
          <a:lstStyle/>
          <a:p>
            <a:r>
              <a:rPr lang="zh-CN" altLang="en-US" dirty="0"/>
              <a:t>第 </a:t>
            </a:r>
            <a:r>
              <a:rPr lang="en-US" altLang="zh-CN" dirty="0"/>
              <a:t>4 </a:t>
            </a:r>
            <a:r>
              <a:rPr lang="zh-CN" altLang="en-US" dirty="0"/>
              <a:t>题：欧拉猜想的反例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1E3D603-F86A-4B58-85B3-7BCDD26E4203}"/>
                  </a:ext>
                </a:extLst>
              </p:cNvPr>
              <p:cNvSpPr>
                <a:spLocks noGrp="1"/>
              </p:cNvSpPr>
              <p:nvPr>
                <p:ph idx="1"/>
              </p:nvPr>
            </p:nvSpPr>
            <p:spPr/>
            <p:txBody>
              <a:bodyPr>
                <a:normAutofit/>
              </a:bodyPr>
              <a:lstStyle/>
              <a:p>
                <a:r>
                  <a:rPr lang="zh-CN" altLang="en-US" dirty="0"/>
                  <a:t>欧拉猜想是费马大定理的一个推广：一个正的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次方数至少需要其它 </a:t>
                </a:r>
                <a14:m>
                  <m:oMath xmlns:m="http://schemas.openxmlformats.org/officeDocument/2006/math">
                    <m:r>
                      <a:rPr lang="en-US" altLang="zh-CN" i="1">
                        <a:latin typeface="Cambria Math" panose="02040503050406030204" pitchFamily="18" charset="0"/>
                      </a:rPr>
                      <m:t>𝑛</m:t>
                    </m:r>
                  </m:oMath>
                </a14:m>
                <a:r>
                  <a:rPr lang="zh-CN" altLang="en-US" dirty="0"/>
                  <a:t> 个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 </m:t>
                    </m:r>
                  </m:oMath>
                </a14:m>
                <a:r>
                  <a:rPr lang="zh-CN" altLang="en-US" dirty="0"/>
                  <a:t>次方数的和才能表示出来。</a:t>
                </a:r>
                <a:endParaRPr lang="en-US" altLang="zh-CN" dirty="0"/>
              </a:p>
              <a:p>
                <a:r>
                  <a:rPr lang="zh-CN" altLang="en-US" dirty="0"/>
                  <a:t>比如，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oMath>
                </a14:m>
                <a:r>
                  <a:rPr lang="zh-CN" altLang="en-US" dirty="0"/>
                  <a:t> 时，一个正的</a:t>
                </a:r>
                <a:r>
                  <a:rPr lang="en-US" altLang="zh-CN" dirty="0"/>
                  <a:t>5</a:t>
                </a:r>
                <a:r>
                  <a:rPr lang="zh-CN" altLang="en-US" dirty="0"/>
                  <a:t>次方数至少需要其它 </a:t>
                </a:r>
                <a:r>
                  <a:rPr lang="en-US" altLang="zh-CN" dirty="0">
                    <a:solidFill>
                      <a:schemeClr val="accent1"/>
                    </a:solidFill>
                  </a:rPr>
                  <a:t>5 </a:t>
                </a:r>
                <a:r>
                  <a:rPr lang="zh-CN" altLang="en-US" dirty="0"/>
                  <a:t>个</a:t>
                </a:r>
                <a:r>
                  <a:rPr lang="en-US" altLang="zh-CN" dirty="0"/>
                  <a:t>5</a:t>
                </a:r>
                <a:r>
                  <a:rPr lang="zh-CN" altLang="en-US" dirty="0"/>
                  <a:t>次方数的和才能表示出来，所以</a:t>
                </a:r>
                <a:r>
                  <a:rPr lang="zh-CN" altLang="en-US" dirty="0">
                    <a:solidFill>
                      <a:schemeClr val="accent1"/>
                    </a:solidFill>
                  </a:rPr>
                  <a:t> </a:t>
                </a:r>
                <a14:m>
                  <m:oMath xmlns:m="http://schemas.openxmlformats.org/officeDocument/2006/math">
                    <m:sSup>
                      <m:sSupPr>
                        <m:ctrlPr>
                          <a:rPr lang="en-US" altLang="zh-CN" b="0" i="1" smtClean="0">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𝑥</m:t>
                        </m:r>
                      </m:e>
                      <m:sup>
                        <m:r>
                          <a:rPr lang="en-US" altLang="zh-CN" b="0" i="1" smtClean="0">
                            <a:solidFill>
                              <a:schemeClr val="accent1"/>
                            </a:solidFill>
                            <a:latin typeface="Cambria Math" panose="02040503050406030204" pitchFamily="18" charset="0"/>
                          </a:rPr>
                          <m:t>5</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𝑦</m:t>
                        </m:r>
                      </m:e>
                      <m:sup>
                        <m:r>
                          <a:rPr lang="en-US" altLang="zh-CN" i="1">
                            <a:solidFill>
                              <a:schemeClr val="accent1"/>
                            </a:solidFill>
                            <a:latin typeface="Cambria Math" panose="02040503050406030204" pitchFamily="18" charset="0"/>
                          </a:rPr>
                          <m:t>5</m:t>
                        </m:r>
                      </m:sup>
                    </m:sSup>
                  </m:oMath>
                </a14:m>
                <a:r>
                  <a:rPr lang="en-US" altLang="zh-CN" dirty="0">
                    <a:solidFill>
                      <a:schemeClr val="accent1"/>
                    </a:solidFill>
                  </a:rPr>
                  <a:t>+ </a:t>
                </a:r>
                <a14:m>
                  <m:oMath xmlns:m="http://schemas.openxmlformats.org/officeDocument/2006/math">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𝑧</m:t>
                        </m:r>
                      </m:e>
                      <m:sup>
                        <m:r>
                          <a:rPr lang="en-US" altLang="zh-CN" i="1">
                            <a:solidFill>
                              <a:schemeClr val="accent1"/>
                            </a:solidFill>
                            <a:latin typeface="Cambria Math" panose="02040503050406030204" pitchFamily="18" charset="0"/>
                          </a:rPr>
                          <m:t>5</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𝑢</m:t>
                        </m:r>
                      </m:e>
                      <m:sup>
                        <m:r>
                          <a:rPr lang="en-US" altLang="zh-CN" i="1">
                            <a:solidFill>
                              <a:schemeClr val="accent1"/>
                            </a:solidFill>
                            <a:latin typeface="Cambria Math" panose="02040503050406030204" pitchFamily="18" charset="0"/>
                          </a:rPr>
                          <m:t>5</m:t>
                        </m:r>
                      </m:sup>
                    </m:sSup>
                    <m:r>
                      <a:rPr lang="en-US" altLang="zh-CN" b="0" i="1" smtClean="0">
                        <a:solidFill>
                          <a:schemeClr val="accent1"/>
                        </a:solidFill>
                        <a:latin typeface="Cambria Math" panose="02040503050406030204" pitchFamily="18" charset="0"/>
                      </a:rPr>
                      <m:t>=</m:t>
                    </m:r>
                    <m:sSup>
                      <m:sSupPr>
                        <m:ctrlPr>
                          <a:rPr lang="en-US" altLang="zh-CN" i="1">
                            <a:solidFill>
                              <a:schemeClr val="accent1"/>
                            </a:solidFill>
                            <a:latin typeface="Cambria Math" panose="02040503050406030204" pitchFamily="18" charset="0"/>
                          </a:rPr>
                        </m:ctrlPr>
                      </m:sSupPr>
                      <m:e>
                        <m:r>
                          <a:rPr lang="en-US" altLang="zh-CN" b="0" i="1" smtClean="0">
                            <a:solidFill>
                              <a:schemeClr val="accent1"/>
                            </a:solidFill>
                            <a:latin typeface="Cambria Math" panose="02040503050406030204" pitchFamily="18" charset="0"/>
                          </a:rPr>
                          <m:t>𝑤</m:t>
                        </m:r>
                      </m:e>
                      <m:sup>
                        <m:r>
                          <a:rPr lang="en-US" altLang="zh-CN" i="1">
                            <a:solidFill>
                              <a:schemeClr val="accent1"/>
                            </a:solidFill>
                            <a:latin typeface="Cambria Math" panose="02040503050406030204" pitchFamily="18" charset="0"/>
                          </a:rPr>
                          <m:t>5</m:t>
                        </m:r>
                      </m:sup>
                    </m:sSup>
                  </m:oMath>
                </a14:m>
                <a:r>
                  <a:rPr lang="zh-CN" altLang="en-US" dirty="0">
                    <a:solidFill>
                      <a:schemeClr val="accent1"/>
                    </a:solidFill>
                  </a:rPr>
                  <a:t> </a:t>
                </a:r>
                <a:r>
                  <a:rPr lang="zh-CN" altLang="en-US" dirty="0"/>
                  <a:t>是没有正整数解的。</a:t>
                </a:r>
                <a:endParaRPr lang="en-US" altLang="zh-CN" dirty="0"/>
              </a:p>
              <a:p>
                <a:r>
                  <a:rPr lang="zh-CN" altLang="en-US" dirty="0"/>
                  <a:t>然而，两位数学家证明欧拉猜想在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=5</m:t>
                    </m:r>
                  </m:oMath>
                </a14:m>
                <a:r>
                  <a:rPr lang="zh-CN" altLang="en-US" dirty="0"/>
                  <a:t> 时是错的，而且他们找到的反例中 </a:t>
                </a:r>
                <a14:m>
                  <m:oMath xmlns:m="http://schemas.openxmlformats.org/officeDocument/2006/math">
                    <m:r>
                      <a:rPr lang="en-US" altLang="zh-CN" i="1">
                        <a:latin typeface="Cambria Math" panose="02040503050406030204" pitchFamily="18" charset="0"/>
                      </a:rPr>
                      <m:t>𝑤</m:t>
                    </m:r>
                    <m:r>
                      <a:rPr lang="en-US" altLang="zh-CN" b="0" i="1" smtClean="0">
                        <a:latin typeface="Cambria Math" panose="02040503050406030204" pitchFamily="18" charset="0"/>
                      </a:rPr>
                      <m:t>&lt;200</m:t>
                    </m:r>
                  </m:oMath>
                </a14:m>
                <a:r>
                  <a:rPr lang="zh-CN" altLang="en-US" b="0" dirty="0"/>
                  <a:t>。</a:t>
                </a:r>
                <a:endParaRPr lang="en-US" altLang="zh-CN" b="0" dirty="0"/>
              </a:p>
              <a:p>
                <a:r>
                  <a:rPr lang="zh-CN" altLang="en-US" dirty="0"/>
                  <a:t>请用编程找到上述方程的反例。</a:t>
                </a:r>
                <a:endParaRPr lang="en-US" altLang="zh-CN" dirty="0"/>
              </a:p>
              <a:p>
                <a:pPr lvl="1"/>
                <a:r>
                  <a:rPr lang="zh-CN" altLang="en-US" dirty="0">
                    <a:solidFill>
                      <a:schemeClr val="accent6">
                        <a:lumMod val="50000"/>
                      </a:schemeClr>
                    </a:solidFill>
                  </a:rPr>
                  <a:t>渊源：这个反例的发现成就了当时最短的一篇数学论文。</a:t>
                </a:r>
                <a:endParaRPr lang="en-US" altLang="zh-CN" dirty="0">
                  <a:solidFill>
                    <a:schemeClr val="accent6">
                      <a:lumMod val="50000"/>
                    </a:schemeClr>
                  </a:solidFill>
                </a:endParaRPr>
              </a:p>
            </p:txBody>
          </p:sp>
        </mc:Choice>
        <mc:Fallback xmlns="">
          <p:sp>
            <p:nvSpPr>
              <p:cNvPr id="3" name="内容占位符 2">
                <a:extLst>
                  <a:ext uri="{FF2B5EF4-FFF2-40B4-BE49-F238E27FC236}">
                    <a16:creationId xmlns:a16="http://schemas.microsoft.com/office/drawing/2014/main" id="{61E3D603-F86A-4B58-85B3-7BCDD26E4203}"/>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169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83766-9029-4877-88B6-1ACA2BE34908}"/>
              </a:ext>
            </a:extLst>
          </p:cNvPr>
          <p:cNvSpPr>
            <a:spLocks noGrp="1"/>
          </p:cNvSpPr>
          <p:nvPr>
            <p:ph type="title"/>
          </p:nvPr>
        </p:nvSpPr>
        <p:spPr/>
        <p:txBody>
          <a:bodyPr/>
          <a:lstStyle/>
          <a:p>
            <a:r>
              <a:rPr lang="zh-CN" altLang="en-US" dirty="0"/>
              <a:t>第 </a:t>
            </a:r>
            <a:r>
              <a:rPr lang="en-US" altLang="zh-CN" dirty="0"/>
              <a:t>5 </a:t>
            </a:r>
            <a:r>
              <a:rPr lang="zh-CN" altLang="en-US" dirty="0"/>
              <a:t>题：本福特实验</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9CBDD2D-5B8D-4967-B173-9F10BF6729CD}"/>
                  </a:ext>
                </a:extLst>
              </p:cNvPr>
              <p:cNvSpPr>
                <a:spLocks noGrp="1"/>
              </p:cNvSpPr>
              <p:nvPr>
                <p:ph idx="1"/>
              </p:nvPr>
            </p:nvSpPr>
            <p:spPr/>
            <p:txBody>
              <a:bodyPr>
                <a:normAutofit fontScale="92500" lnSpcReduction="10000"/>
              </a:bodyPr>
              <a:lstStyle/>
              <a:p>
                <a:r>
                  <a:rPr lang="zh-CN" altLang="en-US" dirty="0"/>
                  <a:t>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=1, 2,…, 9</m:t>
                    </m:r>
                  </m:oMath>
                </a14:m>
                <a:r>
                  <a:rPr lang="zh-CN" altLang="en-US" dirty="0"/>
                  <a:t> 开始依次试验：</a:t>
                </a:r>
                <a:endParaRPr lang="en-US" altLang="zh-CN" dirty="0"/>
              </a:p>
              <a:p>
                <a:r>
                  <a:rPr lang="zh-CN" altLang="en-US" dirty="0"/>
                  <a:t>对每个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反复乘以 </a:t>
                </a:r>
                <a:r>
                  <a:rPr lang="en-US" altLang="zh-CN" dirty="0"/>
                  <a:t>2</a:t>
                </a:r>
                <a:r>
                  <a:rPr lang="zh-CN" altLang="en-US" dirty="0"/>
                  <a:t>，连续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m:t>
                    </m:r>
                  </m:oMath>
                </a14:m>
                <a:r>
                  <a:rPr lang="en-US" altLang="zh-CN" dirty="0"/>
                  <a:t> </a:t>
                </a:r>
                <a:r>
                  <a:rPr lang="zh-CN" altLang="en-US" dirty="0"/>
                  <a:t>次，记下每次结果的首位数字（比如，</a:t>
                </a:r>
                <a:r>
                  <a:rPr lang="en-US" altLang="zh-CN" dirty="0"/>
                  <a:t>32, 64, 128 </a:t>
                </a:r>
                <a:r>
                  <a:rPr lang="zh-CN" altLang="en-US" dirty="0"/>
                  <a:t>的首位数字分别是 </a:t>
                </a:r>
                <a:r>
                  <a:rPr lang="en-US" altLang="zh-CN" dirty="0"/>
                  <a:t>3, 6, 1</a:t>
                </a:r>
                <a:r>
                  <a:rPr lang="zh-CN" altLang="en-US" dirty="0"/>
                  <a:t>）</a:t>
                </a:r>
                <a:endParaRPr lang="en-US" altLang="zh-CN" dirty="0"/>
              </a:p>
              <a:p>
                <a:r>
                  <a:rPr lang="zh-CN" altLang="en-US" dirty="0"/>
                  <a:t>最后把所得的</a:t>
                </a:r>
                <a:r>
                  <a:rPr lang="zh-CN" altLang="en-US" dirty="0">
                    <a:solidFill>
                      <a:schemeClr val="accent1"/>
                    </a:solidFill>
                  </a:rPr>
                  <a:t>首位数字</a:t>
                </a:r>
                <a:r>
                  <a:rPr lang="zh-CN" altLang="en-US" dirty="0"/>
                  <a:t>合在一起，由此构成的</a:t>
                </a:r>
                <a:r>
                  <a:rPr lang="zh-CN" altLang="en-US" dirty="0">
                    <a:solidFill>
                      <a:schemeClr val="accent1"/>
                    </a:solidFill>
                  </a:rPr>
                  <a:t>分布</a:t>
                </a:r>
                <a:r>
                  <a:rPr lang="zh-CN" altLang="en-US" dirty="0"/>
                  <a:t>是否还是</a:t>
                </a:r>
                <a:r>
                  <a:rPr lang="en-US" altLang="zh-CN" dirty="0"/>
                  <a:t> 1 – 9 </a:t>
                </a:r>
                <a:r>
                  <a:rPr lang="zh-CN" altLang="en-US" dirty="0"/>
                  <a:t>之间的均匀分布？</a:t>
                </a:r>
                <a:endParaRPr lang="en-US" altLang="zh-CN" dirty="0"/>
              </a:p>
              <a:p>
                <a:r>
                  <a:rPr lang="zh-CN" altLang="en-US" dirty="0"/>
                  <a:t>如果不是，其中 </a:t>
                </a:r>
                <a:r>
                  <a:rPr lang="en-US" altLang="zh-CN" dirty="0"/>
                  <a:t>1 </a:t>
                </a:r>
                <a:r>
                  <a:rPr lang="zh-CN" altLang="en-US" dirty="0"/>
                  <a:t>出现的概率约为多少？在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oMath>
                </a14:m>
                <a:r>
                  <a:rPr lang="zh-CN" altLang="en-US" dirty="0"/>
                  <a:t> 时，</a:t>
                </a:r>
                <a:r>
                  <a:rPr lang="en-US" altLang="zh-CN" dirty="0"/>
                  <a:t> 1 </a:t>
                </a:r>
                <a:r>
                  <a:rPr lang="zh-CN" altLang="en-US" dirty="0"/>
                  <a:t>出现的概率是否有解析表达式？</a:t>
                </a:r>
                <a:endParaRPr lang="en-US" altLang="zh-CN" dirty="0"/>
              </a:p>
              <a:p>
                <a:pPr lvl="1"/>
                <a:r>
                  <a:rPr lang="zh-CN" altLang="en-US" dirty="0">
                    <a:solidFill>
                      <a:schemeClr val="accent6">
                        <a:lumMod val="50000"/>
                      </a:schemeClr>
                    </a:solidFill>
                  </a:rPr>
                  <a:t>渊源：这个结论叫做本福特定律（</a:t>
                </a:r>
                <a:r>
                  <a:rPr lang="en-US" altLang="zh-CN" dirty="0" err="1">
                    <a:solidFill>
                      <a:schemeClr val="accent6">
                        <a:lumMod val="50000"/>
                      </a:schemeClr>
                    </a:solidFill>
                  </a:rPr>
                  <a:t>Benford’s</a:t>
                </a:r>
                <a:r>
                  <a:rPr lang="en-US" altLang="zh-CN" dirty="0">
                    <a:solidFill>
                      <a:schemeClr val="accent6">
                        <a:lumMod val="50000"/>
                      </a:schemeClr>
                    </a:solidFill>
                  </a:rPr>
                  <a:t> law</a:t>
                </a:r>
                <a:r>
                  <a:rPr lang="zh-CN" altLang="en-US" dirty="0">
                    <a:solidFill>
                      <a:schemeClr val="accent6">
                        <a:lumMod val="50000"/>
                      </a:schemeClr>
                    </a:solidFill>
                  </a:rPr>
                  <a:t>），是统计学上检测数据异常的一个常用工具。但在做这道题时，最好不要在网上搜索相关内容。</a:t>
                </a:r>
                <a:endParaRPr lang="en-US" altLang="zh-CN" dirty="0">
                  <a:solidFill>
                    <a:schemeClr val="accent6">
                      <a:lumMod val="50000"/>
                    </a:schemeClr>
                  </a:solidFill>
                </a:endParaRPr>
              </a:p>
              <a:p>
                <a:endParaRPr lang="en-US" altLang="zh-CN" dirty="0"/>
              </a:p>
            </p:txBody>
          </p:sp>
        </mc:Choice>
        <mc:Fallback xmlns="">
          <p:sp>
            <p:nvSpPr>
              <p:cNvPr id="3" name="内容占位符 2">
                <a:extLst>
                  <a:ext uri="{FF2B5EF4-FFF2-40B4-BE49-F238E27FC236}">
                    <a16:creationId xmlns:a16="http://schemas.microsoft.com/office/drawing/2014/main" id="{A9CBDD2D-5B8D-4967-B173-9F10BF6729CD}"/>
                  </a:ext>
                </a:extLst>
              </p:cNvPr>
              <p:cNvSpPr>
                <a:spLocks noGrp="1" noRot="1" noChangeAspect="1" noMove="1" noResize="1" noEditPoints="1" noAdjustHandles="1" noChangeArrowheads="1" noChangeShapeType="1" noTextEdit="1"/>
              </p:cNvSpPr>
              <p:nvPr>
                <p:ph idx="1"/>
              </p:nvPr>
            </p:nvSpPr>
            <p:spPr>
              <a:blipFill>
                <a:blip r:embed="rId2"/>
                <a:stretch>
                  <a:fillRect l="-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518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29D67-949F-4C57-B287-EA32355AD7ED}"/>
              </a:ext>
            </a:extLst>
          </p:cNvPr>
          <p:cNvSpPr>
            <a:spLocks noGrp="1"/>
          </p:cNvSpPr>
          <p:nvPr>
            <p:ph type="title"/>
          </p:nvPr>
        </p:nvSpPr>
        <p:spPr/>
        <p:txBody>
          <a:bodyPr/>
          <a:lstStyle/>
          <a:p>
            <a:r>
              <a:rPr lang="zh-CN" altLang="en-US" dirty="0"/>
              <a:t>第 </a:t>
            </a:r>
            <a:r>
              <a:rPr lang="en-US" altLang="zh-CN" dirty="0"/>
              <a:t>6 </a:t>
            </a:r>
            <a:r>
              <a:rPr lang="zh-CN" altLang="en-US" dirty="0"/>
              <a:t>题：快速傅里叶变换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BD1AED7-6E52-4D93-B708-DA646F0EF2D4}"/>
                  </a:ext>
                </a:extLst>
              </p:cNvPr>
              <p:cNvSpPr>
                <a:spLocks noGrp="1"/>
              </p:cNvSpPr>
              <p:nvPr>
                <p:ph idx="1"/>
              </p:nvPr>
            </p:nvSpPr>
            <p:spPr/>
            <p:txBody>
              <a:bodyPr>
                <a:normAutofit fontScale="85000" lnSpcReduction="10000"/>
              </a:bodyPr>
              <a:lstStyle/>
              <a:p>
                <a:r>
                  <a:rPr lang="zh-CN" altLang="en-US" dirty="0"/>
                  <a:t>学习 </a:t>
                </a:r>
                <a:r>
                  <a:rPr lang="en-US" altLang="zh-CN" dirty="0"/>
                  <a:t>3Blue1Brown </a:t>
                </a:r>
                <a:r>
                  <a:rPr lang="zh-CN" altLang="en-US" dirty="0"/>
                  <a:t>关于快速傅里叶变换（</a:t>
                </a:r>
                <a:r>
                  <a:rPr lang="en-US" altLang="zh-CN" dirty="0"/>
                  <a:t>Fast Fourier Transform</a:t>
                </a:r>
                <a:r>
                  <a:rPr lang="zh-CN" altLang="en-US" dirty="0"/>
                  <a:t>）的</a:t>
                </a:r>
                <a:r>
                  <a:rPr lang="zh-CN" altLang="en-US" dirty="0">
                    <a:hlinkClick r:id="rId2"/>
                  </a:rPr>
                  <a:t>视频</a:t>
                </a:r>
                <a:r>
                  <a:rPr lang="zh-CN" altLang="en-US" dirty="0"/>
                  <a:t>。</a:t>
                </a:r>
                <a:endParaRPr lang="en-US" altLang="zh-CN" dirty="0"/>
              </a:p>
              <a:p>
                <a:r>
                  <a:rPr lang="en-US" altLang="zh-CN" dirty="0"/>
                  <a:t>1. </a:t>
                </a:r>
                <a:r>
                  <a:rPr lang="zh-CN" altLang="en-US" dirty="0"/>
                  <a:t>依照视频中的解释，对于一个多项式，傅里叶变换前后的向量分别代表什么？</a:t>
                </a:r>
                <a:endParaRPr lang="en-US" altLang="zh-CN" dirty="0"/>
              </a:p>
              <a:p>
                <a:r>
                  <a:rPr lang="en-US" altLang="zh-CN" dirty="0"/>
                  <a:t>2. </a:t>
                </a:r>
                <a:r>
                  <a:rPr lang="zh-CN" altLang="en-US" dirty="0"/>
                  <a:t>复习离散傅里叶变换的公式，对于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a14:m>
                <a:r>
                  <a:rPr lang="zh-CN" altLang="en-US" dirty="0"/>
                  <a:t>，手动计算以下内容</a:t>
                </a:r>
                <a:endParaRPr lang="en-US" altLang="zh-CN" dirty="0"/>
              </a:p>
              <a:p>
                <a:pPr lvl="1"/>
                <a:r>
                  <a:rPr lang="zh-CN" altLang="en-US" dirty="0"/>
                  <a:t>计算向量 </a:t>
                </a:r>
                <a14:m>
                  <m:oMath xmlns:m="http://schemas.openxmlformats.org/officeDocument/2006/math">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2</m:t>
                                  </m:r>
                                </m:e>
                                <m:e>
                                  <m:m>
                                    <m:mPr>
                                      <m:mcs>
                                        <m:mc>
                                          <m:mcPr>
                                            <m:count m:val="2"/>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4</m:t>
                                        </m:r>
                                      </m:e>
                                    </m:mr>
                                  </m:m>
                                </m:e>
                              </m:mr>
                            </m:m>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oMath>
                </a14:m>
                <a:r>
                  <a:rPr lang="zh-CN" altLang="en-US" dirty="0"/>
                  <a:t>的傅里叶变换</a:t>
                </a:r>
                <a:endParaRPr lang="en-US" altLang="zh-CN" dirty="0"/>
              </a:p>
              <a:p>
                <a:pPr lvl="1"/>
                <a:r>
                  <a:rPr lang="zh-CN" altLang="en-US" dirty="0"/>
                  <a:t>并计算上面结果的傅里叶反变换，能否恢复原来的结果？</a:t>
                </a:r>
                <a:endParaRPr lang="en-US" altLang="zh-CN" dirty="0"/>
              </a:p>
              <a:p>
                <a:r>
                  <a:rPr lang="en-US" altLang="zh-CN" dirty="0"/>
                  <a:t>3. </a:t>
                </a:r>
                <a:r>
                  <a:rPr lang="zh-CN" altLang="en-US" dirty="0"/>
                  <a:t>编程：用快速傅里叶变换计算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31</m:t>
                        </m:r>
                      </m:sup>
                    </m:sSup>
                  </m:oMath>
                </a14:m>
                <a:r>
                  <a:rPr lang="zh-CN" altLang="en-US" dirty="0"/>
                  <a:t>的展开式</a:t>
                </a:r>
                <a:endParaRPr lang="en-US" altLang="zh-CN" dirty="0"/>
              </a:p>
              <a:p>
                <a:pPr lvl="1"/>
                <a:r>
                  <a:rPr lang="zh-CN" altLang="en-US" dirty="0"/>
                  <a:t>提示：你可以 </a:t>
                </a:r>
                <a:r>
                  <a:rPr lang="en-US" altLang="zh-CN" dirty="0"/>
                  <a:t>Python </a:t>
                </a:r>
                <a:r>
                  <a:rPr lang="zh-CN" altLang="en-US" dirty="0"/>
                  <a:t>的 </a:t>
                </a:r>
                <a:r>
                  <a:rPr lang="en-US" altLang="zh-CN" dirty="0" err="1"/>
                  <a:t>numpy.fft</a:t>
                </a:r>
                <a:r>
                  <a:rPr lang="en-US" altLang="zh-CN" dirty="0"/>
                  <a:t> </a:t>
                </a:r>
                <a:r>
                  <a:rPr lang="zh-CN" altLang="en-US" dirty="0"/>
                  <a:t>包，快速傅里叶变换的函数是 </a:t>
                </a:r>
                <a:r>
                  <a:rPr lang="en-US" altLang="zh-CN" dirty="0" err="1"/>
                  <a:t>numpy.fft.fft</a:t>
                </a:r>
                <a:r>
                  <a:rPr lang="en-US" altLang="zh-CN" dirty="0"/>
                  <a:t>(a)</a:t>
                </a:r>
                <a:r>
                  <a:rPr lang="zh-CN" altLang="en-US" dirty="0"/>
                  <a:t>，反变换的函数是 </a:t>
                </a:r>
                <a:r>
                  <a:rPr lang="en-US" altLang="zh-CN" dirty="0" err="1"/>
                  <a:t>numpy.fft.ifft</a:t>
                </a:r>
                <a:r>
                  <a:rPr lang="en-US" altLang="zh-CN" dirty="0"/>
                  <a:t>(b)</a:t>
                </a:r>
              </a:p>
              <a:p>
                <a:pPr lvl="1"/>
                <a:r>
                  <a:rPr lang="zh-CN" altLang="en-US" dirty="0"/>
                  <a:t>使用快速傅里叶变换时，数组的长度一般会设置为</a:t>
                </a:r>
                <a:r>
                  <a:rPr lang="en-US" altLang="zh-CN" dirty="0"/>
                  <a:t> 2 </a:t>
                </a:r>
                <a:r>
                  <a:rPr lang="zh-CN" altLang="en-US" dirty="0"/>
                  <a:t>的乘方，想一想，这里数组至少需要多长？</a:t>
                </a:r>
              </a:p>
            </p:txBody>
          </p:sp>
        </mc:Choice>
        <mc:Fallback xmlns="">
          <p:sp>
            <p:nvSpPr>
              <p:cNvPr id="3" name="内容占位符 2">
                <a:extLst>
                  <a:ext uri="{FF2B5EF4-FFF2-40B4-BE49-F238E27FC236}">
                    <a16:creationId xmlns:a16="http://schemas.microsoft.com/office/drawing/2014/main" id="{8BD1AED7-6E52-4D93-B708-DA646F0EF2D4}"/>
                  </a:ext>
                </a:extLst>
              </p:cNvPr>
              <p:cNvSpPr>
                <a:spLocks noGrp="1" noRot="1" noChangeAspect="1" noMove="1" noResize="1" noEditPoints="1" noAdjustHandles="1" noChangeArrowheads="1" noChangeShapeType="1" noTextEdit="1"/>
              </p:cNvSpPr>
              <p:nvPr>
                <p:ph idx="1"/>
              </p:nvPr>
            </p:nvSpPr>
            <p:spPr>
              <a:blipFill>
                <a:blip r:embed="rId3"/>
                <a:stretch>
                  <a:fillRect l="-386"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92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A8B6B-29D9-4F5A-8E5E-B92EA69A21AB}"/>
              </a:ext>
            </a:extLst>
          </p:cNvPr>
          <p:cNvSpPr>
            <a:spLocks noGrp="1"/>
          </p:cNvSpPr>
          <p:nvPr>
            <p:ph type="title"/>
          </p:nvPr>
        </p:nvSpPr>
        <p:spPr/>
        <p:txBody>
          <a:bodyPr/>
          <a:lstStyle/>
          <a:p>
            <a:r>
              <a:rPr lang="zh-CN" altLang="en-US" dirty="0"/>
              <a:t>第 </a:t>
            </a:r>
            <a:r>
              <a:rPr lang="en-US" altLang="zh-CN" dirty="0"/>
              <a:t>7 </a:t>
            </a:r>
            <a:r>
              <a:rPr lang="zh-CN" altLang="en-US" dirty="0"/>
              <a:t>题：求解最速降线</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0E0FA1-F394-4754-942B-BE73896E1B08}"/>
                  </a:ext>
                </a:extLst>
              </p:cNvPr>
              <p:cNvSpPr>
                <a:spLocks noGrp="1"/>
              </p:cNvSpPr>
              <p:nvPr>
                <p:ph idx="1"/>
              </p:nvPr>
            </p:nvSpPr>
            <p:spPr>
              <a:xfrm>
                <a:off x="628651" y="1825625"/>
                <a:ext cx="3928712" cy="4351338"/>
              </a:xfrm>
            </p:spPr>
            <p:txBody>
              <a:bodyPr>
                <a:normAutofit fontScale="77500" lnSpcReduction="20000"/>
              </a:bodyPr>
              <a:lstStyle/>
              <a:p>
                <a:r>
                  <a:rPr lang="zh-CN" altLang="en-US" dirty="0"/>
                  <a:t>假设有一个弯曲的斜坡，连接着从地面上一点 </a:t>
                </a:r>
                <a:r>
                  <a:rPr lang="en-US" altLang="zh-CN" dirty="0"/>
                  <a:t>A </a:t>
                </a:r>
                <a:r>
                  <a:rPr lang="zh-CN" altLang="en-US" dirty="0"/>
                  <a:t>到离它水平距离为 </a:t>
                </a:r>
                <a14:m>
                  <m:oMath xmlns:m="http://schemas.openxmlformats.org/officeDocument/2006/math">
                    <m:r>
                      <a:rPr lang="en-US" altLang="zh-CN" b="0" i="1" smtClean="0">
                        <a:latin typeface="Cambria Math" panose="02040503050406030204" pitchFamily="18" charset="0"/>
                      </a:rPr>
                      <m:t>𝑙</m:t>
                    </m:r>
                  </m:oMath>
                </a14:m>
                <a:r>
                  <a:rPr lang="zh-CN" altLang="en-US" dirty="0"/>
                  <a:t> 深度为 </a:t>
                </a:r>
                <a14:m>
                  <m:oMath xmlns:m="http://schemas.openxmlformats.org/officeDocument/2006/math">
                    <m:r>
                      <a:rPr lang="en-US" altLang="zh-CN" b="0" i="1" smtClean="0">
                        <a:latin typeface="Cambria Math" panose="02040503050406030204" pitchFamily="18" charset="0"/>
                      </a:rPr>
                      <m:t>h</m:t>
                    </m:r>
                    <m:r>
                      <a:rPr lang="en-US" altLang="zh-CN" i="1">
                        <a:latin typeface="Cambria Math" panose="02040503050406030204" pitchFamily="18" charset="0"/>
                      </a:rPr>
                      <m:t> </m:t>
                    </m:r>
                  </m:oMath>
                </a14:m>
                <a:r>
                  <a:rPr lang="zh-CN" altLang="en-US" dirty="0"/>
                  <a:t>的另一点 </a:t>
                </a:r>
                <a:r>
                  <a:rPr lang="en-US" altLang="zh-CN" dirty="0"/>
                  <a:t>B</a:t>
                </a:r>
                <a:r>
                  <a:rPr lang="zh-CN" altLang="en-US" dirty="0"/>
                  <a:t>。</a:t>
                </a:r>
              </a:p>
              <a:p>
                <a:r>
                  <a:rPr lang="zh-CN" altLang="en-US" dirty="0"/>
                  <a:t>这个斜坡各处的弯曲程度可以任意设计。</a:t>
                </a:r>
              </a:p>
              <a:p>
                <a:r>
                  <a:rPr lang="zh-CN" altLang="en-US" dirty="0"/>
                  <a:t>现在把一个静止的小球从 </a:t>
                </a:r>
                <a:r>
                  <a:rPr lang="en-US" altLang="zh-CN" dirty="0"/>
                  <a:t>A </a:t>
                </a:r>
                <a:r>
                  <a:rPr lang="zh-CN" altLang="en-US" dirty="0"/>
                  <a:t>点释放，请设计一个能使这个小球到达 </a:t>
                </a:r>
                <a:r>
                  <a:rPr lang="en-US" altLang="zh-CN" dirty="0"/>
                  <a:t>B </a:t>
                </a:r>
                <a:r>
                  <a:rPr lang="zh-CN" altLang="en-US" dirty="0"/>
                  <a:t>点时间最短的斜坡，并计算所需要的时间。</a:t>
                </a:r>
                <a:endParaRPr lang="en-US" altLang="zh-CN" dirty="0"/>
              </a:p>
              <a:p>
                <a:r>
                  <a:rPr lang="zh-CN" altLang="en-US" dirty="0"/>
                  <a:t>可以用纯编程或数学推导来求解</a:t>
                </a:r>
              </a:p>
              <a:p>
                <a:r>
                  <a:rPr lang="zh-CN" altLang="en-US" dirty="0"/>
                  <a:t>方便起见，假定我们采用的单位制里的重力加速度 </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=1</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5E0E0FA1-F394-4754-942B-BE73896E1B08}"/>
                  </a:ext>
                </a:extLst>
              </p:cNvPr>
              <p:cNvSpPr>
                <a:spLocks noGrp="1" noRot="1" noChangeAspect="1" noMove="1" noResize="1" noEditPoints="1" noAdjustHandles="1" noChangeArrowheads="1" noChangeShapeType="1" noTextEdit="1"/>
              </p:cNvSpPr>
              <p:nvPr>
                <p:ph idx="1"/>
              </p:nvPr>
            </p:nvSpPr>
            <p:spPr>
              <a:xfrm>
                <a:off x="628651" y="1825625"/>
                <a:ext cx="3928712" cy="4351338"/>
              </a:xfrm>
              <a:blipFill>
                <a:blip r:embed="rId2"/>
                <a:stretch>
                  <a:fillRect l="-620" r="-4496"/>
                </a:stretch>
              </a:blipFill>
            </p:spPr>
            <p:txBody>
              <a:bodyPr/>
              <a:lstStyle/>
              <a:p>
                <a:r>
                  <a:rPr lang="zh-CN" altLang="en-US">
                    <a:noFill/>
                  </a:rPr>
                  <a:t> </a:t>
                </a:r>
              </a:p>
            </p:txBody>
          </p:sp>
        </mc:Fallback>
      </mc:AlternateContent>
      <p:sp>
        <p:nvSpPr>
          <p:cNvPr id="4" name="任意多边形: 形状 3">
            <a:extLst>
              <a:ext uri="{FF2B5EF4-FFF2-40B4-BE49-F238E27FC236}">
                <a16:creationId xmlns:a16="http://schemas.microsoft.com/office/drawing/2014/main" id="{CC5743BA-B1CA-4EEB-B1BF-3CEE9BA7A5C9}"/>
              </a:ext>
            </a:extLst>
          </p:cNvPr>
          <p:cNvSpPr/>
          <p:nvPr/>
        </p:nvSpPr>
        <p:spPr>
          <a:xfrm>
            <a:off x="5018526" y="2761418"/>
            <a:ext cx="3141023" cy="1509168"/>
          </a:xfrm>
          <a:custGeom>
            <a:avLst/>
            <a:gdLst>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42208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 name="connsiteX0" fmla="*/ 0 w 4150426"/>
              <a:gd name="connsiteY0" fmla="*/ 0 h 2077657"/>
              <a:gd name="connsiteX1" fmla="*/ 718447 w 4150426"/>
              <a:gd name="connsiteY1" fmla="*/ 1015341 h 2077657"/>
              <a:gd name="connsiteX2" fmla="*/ 1864426 w 4150426"/>
              <a:gd name="connsiteY2" fmla="*/ 1229096 h 2077657"/>
              <a:gd name="connsiteX3" fmla="*/ 2523506 w 4150426"/>
              <a:gd name="connsiteY3" fmla="*/ 1983179 h 2077657"/>
              <a:gd name="connsiteX4" fmla="*/ 3473532 w 4150426"/>
              <a:gd name="connsiteY4" fmla="*/ 2042556 h 2077657"/>
              <a:gd name="connsiteX5" fmla="*/ 4150426 w 4150426"/>
              <a:gd name="connsiteY5" fmla="*/ 1763486 h 207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0426" h="2077657">
                <a:moveTo>
                  <a:pt x="0" y="0"/>
                </a:moveTo>
                <a:cubicBezTo>
                  <a:pt x="128607" y="512124"/>
                  <a:pt x="407709" y="810492"/>
                  <a:pt x="718447" y="1015341"/>
                </a:cubicBezTo>
                <a:cubicBezTo>
                  <a:pt x="1029185" y="1220190"/>
                  <a:pt x="1563583" y="1067790"/>
                  <a:pt x="1864426" y="1229096"/>
                </a:cubicBezTo>
                <a:cubicBezTo>
                  <a:pt x="2165269" y="1390402"/>
                  <a:pt x="2255322" y="1847602"/>
                  <a:pt x="2523506" y="1983179"/>
                </a:cubicBezTo>
                <a:cubicBezTo>
                  <a:pt x="2791690" y="2118756"/>
                  <a:pt x="3202379" y="2079171"/>
                  <a:pt x="3473532" y="2042556"/>
                </a:cubicBezTo>
                <a:cubicBezTo>
                  <a:pt x="3744685" y="2005941"/>
                  <a:pt x="4020787" y="1819894"/>
                  <a:pt x="4150426" y="17634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E7308BF3-FA19-4403-A408-9B915A4ECC06}"/>
              </a:ext>
            </a:extLst>
          </p:cNvPr>
          <p:cNvSpPr txBox="1"/>
          <p:nvPr/>
        </p:nvSpPr>
        <p:spPr>
          <a:xfrm>
            <a:off x="4714253" y="2600013"/>
            <a:ext cx="356260" cy="369332"/>
          </a:xfrm>
          <a:prstGeom prst="rect">
            <a:avLst/>
          </a:prstGeom>
          <a:noFill/>
        </p:spPr>
        <p:txBody>
          <a:bodyPr wrap="square" rtlCol="0">
            <a:spAutoFit/>
          </a:bodyPr>
          <a:lstStyle/>
          <a:p>
            <a:r>
              <a:rPr lang="en-US" altLang="zh-CN" dirty="0"/>
              <a:t>A</a:t>
            </a:r>
            <a:endParaRPr lang="zh-CN" altLang="en-US" dirty="0"/>
          </a:p>
        </p:txBody>
      </p:sp>
      <p:sp>
        <p:nvSpPr>
          <p:cNvPr id="6" name="文本框 5">
            <a:extLst>
              <a:ext uri="{FF2B5EF4-FFF2-40B4-BE49-F238E27FC236}">
                <a16:creationId xmlns:a16="http://schemas.microsoft.com/office/drawing/2014/main" id="{C004F67B-1019-4ECC-BE92-3D56DD55A0DB}"/>
              </a:ext>
            </a:extLst>
          </p:cNvPr>
          <p:cNvSpPr txBox="1"/>
          <p:nvPr/>
        </p:nvSpPr>
        <p:spPr>
          <a:xfrm>
            <a:off x="7981418" y="4130549"/>
            <a:ext cx="356260" cy="369332"/>
          </a:xfrm>
          <a:prstGeom prst="rect">
            <a:avLst/>
          </a:prstGeom>
          <a:noFill/>
        </p:spPr>
        <p:txBody>
          <a:bodyPr wrap="square" rtlCol="0">
            <a:spAutoFit/>
          </a:bodyPr>
          <a:lstStyle/>
          <a:p>
            <a:r>
              <a:rPr lang="en-US" altLang="zh-CN" dirty="0"/>
              <a:t>B</a:t>
            </a:r>
            <a:endParaRPr lang="zh-CN" altLang="en-US" dirty="0"/>
          </a:p>
        </p:txBody>
      </p:sp>
      <p:grpSp>
        <p:nvGrpSpPr>
          <p:cNvPr id="21" name="组合 20">
            <a:extLst>
              <a:ext uri="{FF2B5EF4-FFF2-40B4-BE49-F238E27FC236}">
                <a16:creationId xmlns:a16="http://schemas.microsoft.com/office/drawing/2014/main" id="{34787C71-1A63-4B43-A3FE-79B12D749351}"/>
              </a:ext>
            </a:extLst>
          </p:cNvPr>
          <p:cNvGrpSpPr/>
          <p:nvPr/>
        </p:nvGrpSpPr>
        <p:grpSpPr>
          <a:xfrm>
            <a:off x="5018525" y="2044992"/>
            <a:ext cx="3141023" cy="579087"/>
            <a:chOff x="5267447" y="1418503"/>
            <a:chExt cx="3141023" cy="579087"/>
          </a:xfrm>
        </p:grpSpPr>
        <p:cxnSp>
          <p:nvCxnSpPr>
            <p:cNvPr id="8" name="直接箭头连接符 7">
              <a:extLst>
                <a:ext uri="{FF2B5EF4-FFF2-40B4-BE49-F238E27FC236}">
                  <a16:creationId xmlns:a16="http://schemas.microsoft.com/office/drawing/2014/main" id="{00457EA6-9BE9-4C6E-B230-F0AE6119B0C1}"/>
                </a:ext>
              </a:extLst>
            </p:cNvPr>
            <p:cNvCxnSpPr>
              <a:cxnSpLocks/>
            </p:cNvCxnSpPr>
            <p:nvPr/>
          </p:nvCxnSpPr>
          <p:spPr>
            <a:xfrm>
              <a:off x="5267447" y="1813728"/>
              <a:ext cx="31410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31AB66-4DA0-426F-A6E9-4A419BA44F5B}"/>
                    </a:ext>
                  </a:extLst>
                </p:cNvPr>
                <p:cNvSpPr txBox="1"/>
                <p:nvPr/>
              </p:nvSpPr>
              <p:spPr>
                <a:xfrm>
                  <a:off x="6542064" y="1418503"/>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oMath>
                    </m:oMathPara>
                  </a14:m>
                  <a:endParaRPr lang="zh-CN" altLang="en-US" dirty="0"/>
                </a:p>
              </p:txBody>
            </p:sp>
          </mc:Choice>
          <mc:Fallback xmlns="">
            <p:sp>
              <p:nvSpPr>
                <p:cNvPr id="9" name="文本框 8">
                  <a:extLst>
                    <a:ext uri="{FF2B5EF4-FFF2-40B4-BE49-F238E27FC236}">
                      <a16:creationId xmlns:a16="http://schemas.microsoft.com/office/drawing/2014/main" id="{6431AB66-4DA0-426F-A6E9-4A419BA44F5B}"/>
                    </a:ext>
                  </a:extLst>
                </p:cNvPr>
                <p:cNvSpPr txBox="1">
                  <a:spLocks noRot="1" noChangeAspect="1" noMove="1" noResize="1" noEditPoints="1" noAdjustHandles="1" noChangeArrowheads="1" noChangeShapeType="1" noTextEdit="1"/>
                </p:cNvSpPr>
                <p:nvPr/>
              </p:nvSpPr>
              <p:spPr>
                <a:xfrm>
                  <a:off x="6542064" y="1418503"/>
                  <a:ext cx="356260" cy="369332"/>
                </a:xfrm>
                <a:prstGeom prst="rect">
                  <a:avLst/>
                </a:prstGeom>
                <a:blipFill>
                  <a:blip r:embed="rId3"/>
                  <a:stretch>
                    <a:fillRect/>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40925EC7-7229-4E43-9165-F63F5A26D291}"/>
                </a:ext>
              </a:extLst>
            </p:cNvPr>
            <p:cNvCxnSpPr>
              <a:cxnSpLocks/>
            </p:cNvCxnSpPr>
            <p:nvPr/>
          </p:nvCxnSpPr>
          <p:spPr>
            <a:xfrm>
              <a:off x="5267447" y="163759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7217CAD-F8A7-4CB1-BB55-6AED1F1CA744}"/>
                </a:ext>
              </a:extLst>
            </p:cNvPr>
            <p:cNvCxnSpPr>
              <a:cxnSpLocks/>
            </p:cNvCxnSpPr>
            <p:nvPr/>
          </p:nvCxnSpPr>
          <p:spPr>
            <a:xfrm>
              <a:off x="8408470" y="1637590"/>
              <a:ext cx="0" cy="360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CF1E6955-955E-4F36-ADD7-6F7D4A670BD7}"/>
              </a:ext>
            </a:extLst>
          </p:cNvPr>
          <p:cNvGrpSpPr/>
          <p:nvPr/>
        </p:nvGrpSpPr>
        <p:grpSpPr>
          <a:xfrm>
            <a:off x="8304805" y="2761418"/>
            <a:ext cx="590275" cy="1278968"/>
            <a:chOff x="8408468" y="2334698"/>
            <a:chExt cx="590275" cy="1278968"/>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4E9A1DB-8713-4D37-8653-477755F7D475}"/>
                    </a:ext>
                  </a:extLst>
                </p:cNvPr>
                <p:cNvSpPr txBox="1"/>
                <p:nvPr/>
              </p:nvSpPr>
              <p:spPr>
                <a:xfrm>
                  <a:off x="8642483" y="2752121"/>
                  <a:ext cx="3562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h</m:t>
                        </m:r>
                      </m:oMath>
                    </m:oMathPara>
                  </a14:m>
                  <a:endParaRPr lang="zh-CN" altLang="en-US" dirty="0"/>
                </a:p>
              </p:txBody>
            </p:sp>
          </mc:Choice>
          <mc:Fallback xmlns="">
            <p:sp>
              <p:nvSpPr>
                <p:cNvPr id="20" name="文本框 19">
                  <a:extLst>
                    <a:ext uri="{FF2B5EF4-FFF2-40B4-BE49-F238E27FC236}">
                      <a16:creationId xmlns:a16="http://schemas.microsoft.com/office/drawing/2014/main" id="{B4E9A1DB-8713-4D37-8653-477755F7D475}"/>
                    </a:ext>
                  </a:extLst>
                </p:cNvPr>
                <p:cNvSpPr txBox="1">
                  <a:spLocks noRot="1" noChangeAspect="1" noMove="1" noResize="1" noEditPoints="1" noAdjustHandles="1" noChangeArrowheads="1" noChangeShapeType="1" noTextEdit="1"/>
                </p:cNvSpPr>
                <p:nvPr/>
              </p:nvSpPr>
              <p:spPr>
                <a:xfrm>
                  <a:off x="8642483" y="2752121"/>
                  <a:ext cx="356260" cy="369332"/>
                </a:xfrm>
                <a:prstGeom prst="rect">
                  <a:avLst/>
                </a:prstGeom>
                <a:blipFill>
                  <a:blip r:embed="rId4"/>
                  <a:stretch>
                    <a:fillRect/>
                  </a:stretch>
                </a:blipFill>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F6BAD863-9BAB-4C4F-9DD1-31D828A2F68A}"/>
                </a:ext>
              </a:extLst>
            </p:cNvPr>
            <p:cNvCxnSpPr/>
            <p:nvPr/>
          </p:nvCxnSpPr>
          <p:spPr>
            <a:xfrm>
              <a:off x="8420102" y="2334698"/>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74E5B1-0A89-4670-97EE-3DA453516005}"/>
                </a:ext>
              </a:extLst>
            </p:cNvPr>
            <p:cNvCxnSpPr/>
            <p:nvPr/>
          </p:nvCxnSpPr>
          <p:spPr>
            <a:xfrm>
              <a:off x="8408468" y="3613666"/>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BD30D75-0C29-41C7-9503-EDF8F325B134}"/>
                </a:ext>
              </a:extLst>
            </p:cNvPr>
            <p:cNvCxnSpPr/>
            <p:nvPr/>
          </p:nvCxnSpPr>
          <p:spPr>
            <a:xfrm>
              <a:off x="8588468" y="2334698"/>
              <a:ext cx="0" cy="1278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8" name="椭圆 27">
            <a:extLst>
              <a:ext uri="{FF2B5EF4-FFF2-40B4-BE49-F238E27FC236}">
                <a16:creationId xmlns:a16="http://schemas.microsoft.com/office/drawing/2014/main" id="{F81E400E-FA15-4F71-9AE2-5F44D1216195}"/>
              </a:ext>
            </a:extLst>
          </p:cNvPr>
          <p:cNvSpPr/>
          <p:nvPr/>
        </p:nvSpPr>
        <p:spPr>
          <a:xfrm>
            <a:off x="4982525" y="2716789"/>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ED1BFB06-223B-45ED-B506-5B370191C3B9}"/>
              </a:ext>
            </a:extLst>
          </p:cNvPr>
          <p:cNvSpPr/>
          <p:nvPr/>
        </p:nvSpPr>
        <p:spPr>
          <a:xfrm>
            <a:off x="8111608" y="4004386"/>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A12D096C-A4B9-499D-A3CE-490C86072C82}"/>
              </a:ext>
            </a:extLst>
          </p:cNvPr>
          <p:cNvSpPr txBox="1"/>
          <p:nvPr/>
        </p:nvSpPr>
        <p:spPr>
          <a:xfrm>
            <a:off x="4714253" y="4470985"/>
            <a:ext cx="4014111" cy="1998368"/>
          </a:xfrm>
          <a:prstGeom prst="rect">
            <a:avLst/>
          </a:prstGeom>
          <a:noFill/>
        </p:spPr>
        <p:txBody>
          <a:bodyPr wrap="square" rtlCol="0">
            <a:spAutoFit/>
          </a:bodyPr>
          <a:lstStyle/>
          <a:p>
            <a:pPr>
              <a:lnSpc>
                <a:spcPct val="150000"/>
              </a:lnSpc>
            </a:pPr>
            <a:r>
              <a:rPr lang="zh-CN" altLang="en-US" sz="1400" dirty="0">
                <a:solidFill>
                  <a:schemeClr val="tx2"/>
                </a:solidFill>
              </a:rPr>
              <a:t>提示：</a:t>
            </a:r>
            <a:endParaRPr lang="en-US" altLang="zh-CN" sz="1400" dirty="0">
              <a:solidFill>
                <a:schemeClr val="tx2"/>
              </a:solidFill>
            </a:endParaRPr>
          </a:p>
          <a:p>
            <a:pPr marL="285750" indent="-285750">
              <a:lnSpc>
                <a:spcPct val="150000"/>
              </a:lnSpc>
              <a:buFont typeface="Arial" panose="020B0604020202020204" pitchFamily="34" charset="0"/>
              <a:buChar char="•"/>
            </a:pPr>
            <a:r>
              <a:rPr lang="zh-CN" altLang="en-US" sz="1400" dirty="0">
                <a:solidFill>
                  <a:schemeClr val="tx2"/>
                </a:solidFill>
              </a:rPr>
              <a:t>如果用编程来做，可以学习 </a:t>
            </a:r>
            <a:r>
              <a:rPr lang="zh-CN" altLang="en-US" sz="1400" b="1" dirty="0">
                <a:solidFill>
                  <a:schemeClr val="accent1"/>
                </a:solidFill>
              </a:rPr>
              <a:t>动态规划。</a:t>
            </a:r>
            <a:endParaRPr lang="en-US" altLang="zh-CN" sz="1400" b="1" dirty="0">
              <a:solidFill>
                <a:schemeClr val="accent1"/>
              </a:solidFill>
            </a:endParaRPr>
          </a:p>
          <a:p>
            <a:pPr marL="285750" indent="-285750">
              <a:lnSpc>
                <a:spcPct val="150000"/>
              </a:lnSpc>
              <a:buFont typeface="Arial" panose="020B0604020202020204" pitchFamily="34" charset="0"/>
              <a:buChar char="•"/>
            </a:pPr>
            <a:r>
              <a:rPr lang="zh-CN" altLang="en-US" sz="1400" dirty="0">
                <a:solidFill>
                  <a:schemeClr val="tx2"/>
                </a:solidFill>
              </a:rPr>
              <a:t>如果用数学推导，可以学习 </a:t>
            </a:r>
            <a:r>
              <a:rPr lang="zh-CN" altLang="en-US" sz="1400" b="1" dirty="0">
                <a:solidFill>
                  <a:schemeClr val="accent1"/>
                </a:solidFill>
              </a:rPr>
              <a:t>变分法。</a:t>
            </a:r>
            <a:endParaRPr lang="en-US" altLang="zh-CN" sz="1400" b="1" dirty="0">
              <a:solidFill>
                <a:schemeClr val="accent1"/>
              </a:solidFill>
            </a:endParaRPr>
          </a:p>
          <a:p>
            <a:pPr marL="285750" indent="-285750">
              <a:lnSpc>
                <a:spcPct val="150000"/>
              </a:lnSpc>
              <a:buFont typeface="Arial" panose="020B0604020202020204" pitchFamily="34" charset="0"/>
              <a:buChar char="•"/>
            </a:pPr>
            <a:r>
              <a:rPr lang="zh-CN" altLang="en-US" sz="1400" b="1" dirty="0">
                <a:solidFill>
                  <a:schemeClr val="tx2"/>
                </a:solidFill>
              </a:rPr>
              <a:t>建议学习相关内容后再做这题</a:t>
            </a:r>
            <a:r>
              <a:rPr lang="zh-CN" altLang="en-US" sz="1400" dirty="0">
                <a:solidFill>
                  <a:schemeClr val="tx2"/>
                </a:solidFill>
              </a:rPr>
              <a:t>（当然编程解法不止动态规划的解法一种，如果用其它方法另当别论。）</a:t>
            </a:r>
          </a:p>
        </p:txBody>
      </p:sp>
    </p:spTree>
    <p:extLst>
      <p:ext uri="{BB962C8B-B14F-4D97-AF65-F5344CB8AC3E}">
        <p14:creationId xmlns:p14="http://schemas.microsoft.com/office/powerpoint/2010/main" val="378241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3FCF1-1AAE-4525-830D-A5238305BF11}"/>
              </a:ext>
            </a:extLst>
          </p:cNvPr>
          <p:cNvSpPr>
            <a:spLocks noGrp="1"/>
          </p:cNvSpPr>
          <p:nvPr>
            <p:ph type="title"/>
          </p:nvPr>
        </p:nvSpPr>
        <p:spPr/>
        <p:txBody>
          <a:bodyPr/>
          <a:lstStyle/>
          <a:p>
            <a:r>
              <a:rPr lang="zh-CN" altLang="en-US" dirty="0"/>
              <a:t>动态规划求解最速降线进一步提示</a:t>
            </a:r>
          </a:p>
        </p:txBody>
      </p:sp>
      <p:sp>
        <p:nvSpPr>
          <p:cNvPr id="3" name="内容占位符 2">
            <a:extLst>
              <a:ext uri="{FF2B5EF4-FFF2-40B4-BE49-F238E27FC236}">
                <a16:creationId xmlns:a16="http://schemas.microsoft.com/office/drawing/2014/main" id="{5808267F-D97E-4D84-A7C3-AD83E87CFFCA}"/>
              </a:ext>
            </a:extLst>
          </p:cNvPr>
          <p:cNvSpPr>
            <a:spLocks noGrp="1"/>
          </p:cNvSpPr>
          <p:nvPr>
            <p:ph idx="1"/>
          </p:nvPr>
        </p:nvSpPr>
        <p:spPr>
          <a:xfrm>
            <a:off x="628650" y="1825625"/>
            <a:ext cx="7494072" cy="4351338"/>
          </a:xfrm>
        </p:spPr>
        <p:txBody>
          <a:bodyPr/>
          <a:lstStyle/>
          <a:p>
            <a:r>
              <a:rPr lang="zh-CN" altLang="en-US" dirty="0"/>
              <a:t>如果你采取的是动态规划的解法，你会要把空间划分成网格，然后推导一个最短时间随着横向坐标的递推关系，最后的结果会像这样：</a:t>
            </a:r>
          </a:p>
        </p:txBody>
      </p:sp>
      <p:pic>
        <p:nvPicPr>
          <p:cNvPr id="4" name="内容占位符 4">
            <a:extLst>
              <a:ext uri="{FF2B5EF4-FFF2-40B4-BE49-F238E27FC236}">
                <a16:creationId xmlns:a16="http://schemas.microsoft.com/office/drawing/2014/main" id="{A26419AF-6A40-4DCE-97EC-6A4B36D59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3470564"/>
            <a:ext cx="6495803" cy="2482072"/>
          </a:xfrm>
          <a:prstGeom prst="rect">
            <a:avLst/>
          </a:prstGeom>
        </p:spPr>
      </p:pic>
    </p:spTree>
    <p:extLst>
      <p:ext uri="{BB962C8B-B14F-4D97-AF65-F5344CB8AC3E}">
        <p14:creationId xmlns:p14="http://schemas.microsoft.com/office/powerpoint/2010/main" val="157640332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1247</Words>
  <Application>Microsoft Office PowerPoint</Application>
  <PresentationFormat>全屏显示(4:3)</PresentationFormat>
  <Paragraphs>80</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Arial</vt:lpstr>
      <vt:lpstr>Calibri</vt:lpstr>
      <vt:lpstr>Calibri Light</vt:lpstr>
      <vt:lpstr>Cambria Math</vt:lpstr>
      <vt:lpstr>Office 主题​​</vt:lpstr>
      <vt:lpstr>数学和编程练习题</vt:lpstr>
      <vt:lpstr>第 1 题：斐波那契数列的通项公式</vt:lpstr>
      <vt:lpstr>第 2 题：费曼的积分技巧</vt:lpstr>
      <vt:lpstr>第 3 题：平方倒数和的近似表达式</vt:lpstr>
      <vt:lpstr>第 4 题：欧拉猜想的反例</vt:lpstr>
      <vt:lpstr>第 5 题：本福特实验</vt:lpstr>
      <vt:lpstr>第 6 题：快速傅里叶变换</vt:lpstr>
      <vt:lpstr>第 7 题：求解最速降线</vt:lpstr>
      <vt:lpstr>动态规划求解最速降线进一步提示</vt:lpstr>
      <vt:lpstr>第 2 题：求平均角度</vt:lpstr>
      <vt:lpstr>第 2 题：求平均角度（续）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诚</dc:creator>
  <cp:lastModifiedBy>诚</cp:lastModifiedBy>
  <cp:revision>62</cp:revision>
  <dcterms:created xsi:type="dcterms:W3CDTF">2022-01-27T09:04:23Z</dcterms:created>
  <dcterms:modified xsi:type="dcterms:W3CDTF">2022-01-28T11:44:41Z</dcterms:modified>
</cp:coreProperties>
</file>