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57" r:id="rId4"/>
    <p:sldId id="259" r:id="rId5"/>
    <p:sldId id="271" r:id="rId6"/>
    <p:sldId id="261" r:id="rId7"/>
    <p:sldId id="265" r:id="rId8"/>
    <p:sldId id="266" r:id="rId9"/>
    <p:sldId id="267" r:id="rId10"/>
    <p:sldId id="269" r:id="rId11"/>
    <p:sldId id="270" r:id="rId12"/>
    <p:sldId id="268"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42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C40F904-F16B-4CE4-9E87-9DD4C342B562}" type="datetimeFigureOut">
              <a:rPr lang="zh-CN" altLang="en-US" smtClean="0"/>
              <a:t>2022/1/29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9194A1-32F6-4CDE-8A1E-0012612251AA}" type="slidenum">
              <a:rPr lang="zh-CN" altLang="en-US" smtClean="0"/>
              <a:t>‹#›</a:t>
            </a:fld>
            <a:endParaRPr lang="zh-CN" altLang="en-US"/>
          </a:p>
        </p:txBody>
      </p:sp>
    </p:spTree>
    <p:extLst>
      <p:ext uri="{BB962C8B-B14F-4D97-AF65-F5344CB8AC3E}">
        <p14:creationId xmlns:p14="http://schemas.microsoft.com/office/powerpoint/2010/main" val="3558870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C40F904-F16B-4CE4-9E87-9DD4C342B562}" type="datetimeFigureOut">
              <a:rPr lang="zh-CN" altLang="en-US" smtClean="0"/>
              <a:t>2022/1/29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9194A1-32F6-4CDE-8A1E-0012612251AA}" type="slidenum">
              <a:rPr lang="zh-CN" altLang="en-US" smtClean="0"/>
              <a:t>‹#›</a:t>
            </a:fld>
            <a:endParaRPr lang="zh-CN" altLang="en-US"/>
          </a:p>
        </p:txBody>
      </p:sp>
    </p:spTree>
    <p:extLst>
      <p:ext uri="{BB962C8B-B14F-4D97-AF65-F5344CB8AC3E}">
        <p14:creationId xmlns:p14="http://schemas.microsoft.com/office/powerpoint/2010/main" val="1045542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C40F904-F16B-4CE4-9E87-9DD4C342B562}" type="datetimeFigureOut">
              <a:rPr lang="zh-CN" altLang="en-US" smtClean="0"/>
              <a:t>2022/1/29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9194A1-32F6-4CDE-8A1E-0012612251AA}" type="slidenum">
              <a:rPr lang="zh-CN" altLang="en-US" smtClean="0"/>
              <a:t>‹#›</a:t>
            </a:fld>
            <a:endParaRPr lang="zh-CN" altLang="en-US"/>
          </a:p>
        </p:txBody>
      </p:sp>
    </p:spTree>
    <p:extLst>
      <p:ext uri="{BB962C8B-B14F-4D97-AF65-F5344CB8AC3E}">
        <p14:creationId xmlns:p14="http://schemas.microsoft.com/office/powerpoint/2010/main" val="1513207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lvl1pPr>
              <a:lnSpc>
                <a:spcPct val="150000"/>
              </a:lnSpc>
              <a:spcBef>
                <a:spcPts val="600"/>
              </a:spcBef>
              <a:spcAft>
                <a:spcPts val="600"/>
              </a:spcAft>
              <a:defRPr sz="2000"/>
            </a:lvl1pPr>
            <a:lvl2pPr>
              <a:lnSpc>
                <a:spcPct val="150000"/>
              </a:lnSpc>
              <a:spcBef>
                <a:spcPts val="600"/>
              </a:spcBef>
              <a:spcAft>
                <a:spcPts val="600"/>
              </a:spcAft>
              <a:defRPr sz="1400">
                <a:solidFill>
                  <a:schemeClr val="tx2"/>
                </a:solidFill>
              </a:defRPr>
            </a:lvl2pPr>
            <a:lvl3pPr>
              <a:lnSpc>
                <a:spcPct val="150000"/>
              </a:lnSpc>
              <a:spcBef>
                <a:spcPts val="600"/>
              </a:spcBef>
              <a:spcAft>
                <a:spcPts val="600"/>
              </a:spcAft>
              <a:defRPr sz="1400"/>
            </a:lvl3pPr>
            <a:lvl4pPr>
              <a:lnSpc>
                <a:spcPct val="150000"/>
              </a:lnSpc>
              <a:spcBef>
                <a:spcPts val="600"/>
              </a:spcBef>
              <a:spcAft>
                <a:spcPts val="600"/>
              </a:spcAft>
              <a:defRPr sz="1400"/>
            </a:lvl4pPr>
            <a:lvl5pPr>
              <a:lnSpc>
                <a:spcPct val="150000"/>
              </a:lnSpc>
              <a:spcBef>
                <a:spcPts val="600"/>
              </a:spcBef>
              <a:spcAft>
                <a:spcPts val="600"/>
              </a:spcAft>
              <a:defRPr sz="1400"/>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10"/>
          </p:nvPr>
        </p:nvSpPr>
        <p:spPr/>
        <p:txBody>
          <a:bodyPr/>
          <a:lstStyle/>
          <a:p>
            <a:fld id="{4C40F904-F16B-4CE4-9E87-9DD4C342B562}" type="datetimeFigureOut">
              <a:rPr lang="zh-CN" altLang="en-US" smtClean="0"/>
              <a:t>2022/1/29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9194A1-32F6-4CDE-8A1E-0012612251AA}" type="slidenum">
              <a:rPr lang="zh-CN" altLang="en-US" smtClean="0"/>
              <a:t>‹#›</a:t>
            </a:fld>
            <a:endParaRPr lang="zh-CN" altLang="en-US"/>
          </a:p>
        </p:txBody>
      </p:sp>
    </p:spTree>
    <p:extLst>
      <p:ext uri="{BB962C8B-B14F-4D97-AF65-F5344CB8AC3E}">
        <p14:creationId xmlns:p14="http://schemas.microsoft.com/office/powerpoint/2010/main" val="756016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C40F904-F16B-4CE4-9E87-9DD4C342B562}" type="datetimeFigureOut">
              <a:rPr lang="zh-CN" altLang="en-US" smtClean="0"/>
              <a:t>2022/1/29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9194A1-32F6-4CDE-8A1E-0012612251AA}" type="slidenum">
              <a:rPr lang="zh-CN" altLang="en-US" smtClean="0"/>
              <a:t>‹#›</a:t>
            </a:fld>
            <a:endParaRPr lang="zh-CN" altLang="en-US"/>
          </a:p>
        </p:txBody>
      </p:sp>
    </p:spTree>
    <p:extLst>
      <p:ext uri="{BB962C8B-B14F-4D97-AF65-F5344CB8AC3E}">
        <p14:creationId xmlns:p14="http://schemas.microsoft.com/office/powerpoint/2010/main" val="2232076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C40F904-F16B-4CE4-9E87-9DD4C342B562}" type="datetimeFigureOut">
              <a:rPr lang="zh-CN" altLang="en-US" smtClean="0"/>
              <a:t>2022/1/29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79194A1-32F6-4CDE-8A1E-0012612251AA}" type="slidenum">
              <a:rPr lang="zh-CN" altLang="en-US" smtClean="0"/>
              <a:t>‹#›</a:t>
            </a:fld>
            <a:endParaRPr lang="zh-CN" altLang="en-US"/>
          </a:p>
        </p:txBody>
      </p:sp>
    </p:spTree>
    <p:extLst>
      <p:ext uri="{BB962C8B-B14F-4D97-AF65-F5344CB8AC3E}">
        <p14:creationId xmlns:p14="http://schemas.microsoft.com/office/powerpoint/2010/main" val="558401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C40F904-F16B-4CE4-9E87-9DD4C342B562}" type="datetimeFigureOut">
              <a:rPr lang="zh-CN" altLang="en-US" smtClean="0"/>
              <a:t>2022/1/29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79194A1-32F6-4CDE-8A1E-0012612251AA}" type="slidenum">
              <a:rPr lang="zh-CN" altLang="en-US" smtClean="0"/>
              <a:t>‹#›</a:t>
            </a:fld>
            <a:endParaRPr lang="zh-CN" altLang="en-US"/>
          </a:p>
        </p:txBody>
      </p:sp>
    </p:spTree>
    <p:extLst>
      <p:ext uri="{BB962C8B-B14F-4D97-AF65-F5344CB8AC3E}">
        <p14:creationId xmlns:p14="http://schemas.microsoft.com/office/powerpoint/2010/main" val="1427149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C40F904-F16B-4CE4-9E87-9DD4C342B562}" type="datetimeFigureOut">
              <a:rPr lang="zh-CN" altLang="en-US" smtClean="0"/>
              <a:t>2022/1/29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79194A1-32F6-4CDE-8A1E-0012612251AA}" type="slidenum">
              <a:rPr lang="zh-CN" altLang="en-US" smtClean="0"/>
              <a:t>‹#›</a:t>
            </a:fld>
            <a:endParaRPr lang="zh-CN" altLang="en-US"/>
          </a:p>
        </p:txBody>
      </p:sp>
    </p:spTree>
    <p:extLst>
      <p:ext uri="{BB962C8B-B14F-4D97-AF65-F5344CB8AC3E}">
        <p14:creationId xmlns:p14="http://schemas.microsoft.com/office/powerpoint/2010/main" val="4144417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40F904-F16B-4CE4-9E87-9DD4C342B562}" type="datetimeFigureOut">
              <a:rPr lang="zh-CN" altLang="en-US" smtClean="0"/>
              <a:t>2022/1/29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79194A1-32F6-4CDE-8A1E-0012612251AA}" type="slidenum">
              <a:rPr lang="zh-CN" altLang="en-US" smtClean="0"/>
              <a:t>‹#›</a:t>
            </a:fld>
            <a:endParaRPr lang="zh-CN" altLang="en-US"/>
          </a:p>
        </p:txBody>
      </p:sp>
    </p:spTree>
    <p:extLst>
      <p:ext uri="{BB962C8B-B14F-4D97-AF65-F5344CB8AC3E}">
        <p14:creationId xmlns:p14="http://schemas.microsoft.com/office/powerpoint/2010/main" val="119832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C40F904-F16B-4CE4-9E87-9DD4C342B562}" type="datetimeFigureOut">
              <a:rPr lang="zh-CN" altLang="en-US" smtClean="0"/>
              <a:t>2022/1/29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79194A1-32F6-4CDE-8A1E-0012612251AA}" type="slidenum">
              <a:rPr lang="zh-CN" altLang="en-US" smtClean="0"/>
              <a:t>‹#›</a:t>
            </a:fld>
            <a:endParaRPr lang="zh-CN" altLang="en-US"/>
          </a:p>
        </p:txBody>
      </p:sp>
    </p:spTree>
    <p:extLst>
      <p:ext uri="{BB962C8B-B14F-4D97-AF65-F5344CB8AC3E}">
        <p14:creationId xmlns:p14="http://schemas.microsoft.com/office/powerpoint/2010/main" val="294072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C40F904-F16B-4CE4-9E87-9DD4C342B562}" type="datetimeFigureOut">
              <a:rPr lang="zh-CN" altLang="en-US" smtClean="0"/>
              <a:t>2022/1/29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79194A1-32F6-4CDE-8A1E-0012612251AA}" type="slidenum">
              <a:rPr lang="zh-CN" altLang="en-US" smtClean="0"/>
              <a:t>‹#›</a:t>
            </a:fld>
            <a:endParaRPr lang="zh-CN" altLang="en-US"/>
          </a:p>
        </p:txBody>
      </p:sp>
    </p:spTree>
    <p:extLst>
      <p:ext uri="{BB962C8B-B14F-4D97-AF65-F5344CB8AC3E}">
        <p14:creationId xmlns:p14="http://schemas.microsoft.com/office/powerpoint/2010/main" val="489585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40F904-F16B-4CE4-9E87-9DD4C342B562}" type="datetimeFigureOut">
              <a:rPr lang="zh-CN" altLang="en-US" smtClean="0"/>
              <a:t>2022/1/29</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9194A1-32F6-4CDE-8A1E-0012612251AA}" type="slidenum">
              <a:rPr lang="zh-CN" altLang="en-US" smtClean="0"/>
              <a:t>‹#›</a:t>
            </a:fld>
            <a:endParaRPr lang="zh-CN" altLang="en-US"/>
          </a:p>
        </p:txBody>
      </p:sp>
    </p:spTree>
    <p:extLst>
      <p:ext uri="{BB962C8B-B14F-4D97-AF65-F5344CB8AC3E}">
        <p14:creationId xmlns:p14="http://schemas.microsoft.com/office/powerpoint/2010/main" val="52525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5.png"/><Relationship Id="rId7" Type="http://schemas.openxmlformats.org/officeDocument/2006/relationships/image" Target="../media/image19.png"/><Relationship Id="rId12" Type="http://schemas.openxmlformats.org/officeDocument/2006/relationships/image" Target="../media/image30.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23.png"/><Relationship Id="rId5" Type="http://schemas.openxmlformats.org/officeDocument/2006/relationships/image" Target="../media/image27.png"/><Relationship Id="rId10" Type="http://schemas.openxmlformats.org/officeDocument/2006/relationships/image" Target="../media/image22.png"/><Relationship Id="rId4" Type="http://schemas.openxmlformats.org/officeDocument/2006/relationships/image" Target="../media/image26.png"/><Relationship Id="rId9" Type="http://schemas.openxmlformats.org/officeDocument/2006/relationships/image" Target="../media/image21.png"/></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1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33.png"/><Relationship Id="rId7" Type="http://schemas.openxmlformats.org/officeDocument/2006/relationships/image" Target="../media/image19.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bilibili.com/video/BV1Hf4y1i7Qe?p=1&amp;share_medium=android&amp;share_plat=android&amp;share_source=WEIXIN&amp;share_tag=s_i&amp;timestamp=1641951550&amp;unique_k=NEj9Pz1&amp;share_times=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9D4CBC-12FD-42EC-ABC8-A81244E015C5}"/>
              </a:ext>
            </a:extLst>
          </p:cNvPr>
          <p:cNvSpPr>
            <a:spLocks noGrp="1"/>
          </p:cNvSpPr>
          <p:nvPr>
            <p:ph type="ctrTitle"/>
          </p:nvPr>
        </p:nvSpPr>
        <p:spPr/>
        <p:txBody>
          <a:bodyPr/>
          <a:lstStyle/>
          <a:p>
            <a:r>
              <a:rPr lang="zh-CN" altLang="en-US" dirty="0"/>
              <a:t>寒假练习题</a:t>
            </a:r>
          </a:p>
        </p:txBody>
      </p:sp>
      <p:sp>
        <p:nvSpPr>
          <p:cNvPr id="3" name="副标题 2">
            <a:extLst>
              <a:ext uri="{FF2B5EF4-FFF2-40B4-BE49-F238E27FC236}">
                <a16:creationId xmlns:a16="http://schemas.microsoft.com/office/drawing/2014/main" id="{7640F030-1552-4455-B633-1F0B24880B76}"/>
              </a:ext>
            </a:extLst>
          </p:cNvPr>
          <p:cNvSpPr>
            <a:spLocks noGrp="1"/>
          </p:cNvSpPr>
          <p:nvPr>
            <p:ph type="subTitle" idx="1"/>
          </p:nvPr>
        </p:nvSpPr>
        <p:spPr>
          <a:xfrm>
            <a:off x="1143000" y="3895106"/>
            <a:ext cx="6858000" cy="1362694"/>
          </a:xfrm>
        </p:spPr>
        <p:txBody>
          <a:bodyPr/>
          <a:lstStyle/>
          <a:p>
            <a:r>
              <a:rPr lang="en-US" altLang="zh-CN" dirty="0"/>
              <a:t>2022</a:t>
            </a:r>
            <a:endParaRPr lang="zh-CN" altLang="en-US" dirty="0"/>
          </a:p>
        </p:txBody>
      </p:sp>
    </p:spTree>
    <p:extLst>
      <p:ext uri="{BB962C8B-B14F-4D97-AF65-F5344CB8AC3E}">
        <p14:creationId xmlns:p14="http://schemas.microsoft.com/office/powerpoint/2010/main" val="1156724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7450F7-BD5E-40E9-A4D6-A9051E62DA79}"/>
              </a:ext>
            </a:extLst>
          </p:cNvPr>
          <p:cNvSpPr>
            <a:spLocks noGrp="1"/>
          </p:cNvSpPr>
          <p:nvPr>
            <p:ph type="title"/>
          </p:nvPr>
        </p:nvSpPr>
        <p:spPr/>
        <p:txBody>
          <a:bodyPr/>
          <a:lstStyle/>
          <a:p>
            <a:r>
              <a:rPr lang="zh-CN" altLang="en-US" dirty="0"/>
              <a:t>递推式</a:t>
            </a:r>
            <a:r>
              <a:rPr lang="en-US" altLang="zh-CN" dirty="0"/>
              <a:t>, II</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34578B9-190B-41ED-BAA2-2B37CB56712F}"/>
                  </a:ext>
                </a:extLst>
              </p:cNvPr>
              <p:cNvSpPr>
                <a:spLocks noGrp="1"/>
              </p:cNvSpPr>
              <p:nvPr>
                <p:ph idx="1"/>
              </p:nvPr>
            </p:nvSpPr>
            <p:spPr>
              <a:xfrm>
                <a:off x="628650" y="1825625"/>
                <a:ext cx="4246171" cy="4351338"/>
              </a:xfrm>
            </p:spPr>
            <p:txBody>
              <a:bodyPr>
                <a:normAutofit fontScale="92500" lnSpcReduction="20000"/>
              </a:bodyPr>
              <a:lstStyle/>
              <a:p>
                <a:r>
                  <a:rPr lang="zh-CN" altLang="en-US" dirty="0"/>
                  <a:t>如果</a:t>
                </a:r>
                <a14:m>
                  <m:oMath xmlns:m="http://schemas.openxmlformats.org/officeDocument/2006/math">
                    <m:r>
                      <a:rPr lang="en-US" altLang="zh-CN" b="0" i="0" smtClean="0">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3</m:t>
                        </m:r>
                      </m:sub>
                    </m:sSub>
                  </m:oMath>
                </a14:m>
                <a:r>
                  <a:rPr lang="zh-CN" altLang="en-US" dirty="0"/>
                  <a:t> 改成其它的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b="0" i="1" smtClean="0">
                            <a:latin typeface="Cambria Math" panose="02040503050406030204" pitchFamily="18" charset="0"/>
                          </a:rPr>
                          <m:t>𝑗</m:t>
                        </m:r>
                      </m:sub>
                    </m:sSub>
                  </m:oMath>
                </a14:m>
                <a:r>
                  <a:rPr lang="zh-CN" altLang="en-US" dirty="0"/>
                  <a:t>，我们就可以用这个递推式计算从原点到水平位置 </a:t>
                </a:r>
                <a14:m>
                  <m:oMath xmlns:m="http://schemas.openxmlformats.org/officeDocument/2006/math">
                    <m:r>
                      <a:rPr lang="en-US" altLang="zh-CN" b="0" i="1" smtClean="0">
                        <a:latin typeface="Cambria Math" panose="02040503050406030204" pitchFamily="18" charset="0"/>
                      </a:rPr>
                      <m:t>𝐷</m:t>
                    </m:r>
                  </m:oMath>
                </a14:m>
                <a:r>
                  <a:rPr lang="zh-CN" altLang="en-US" dirty="0"/>
                  <a:t> 上任意一点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i="1">
                            <a:latin typeface="Cambria Math" panose="02040503050406030204" pitchFamily="18" charset="0"/>
                          </a:rPr>
                          <m:t>3</m:t>
                        </m:r>
                      </m:sub>
                    </m:sSub>
                    <m: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oMath>
                </a14:m>
                <a:r>
                  <a:rPr lang="zh-CN" altLang="en-US" dirty="0"/>
                  <a:t> 的最优曲线和最短时间。</a:t>
                </a:r>
                <a:endParaRPr lang="en-US" altLang="zh-CN" dirty="0"/>
              </a:p>
              <a:p>
                <a:r>
                  <a:rPr lang="zh-CN" altLang="en-US" dirty="0"/>
                  <a:t>这个在垂直方向上的循环是必要的，因为我们在递推时并不知道从 </a:t>
                </a:r>
                <a14:m>
                  <m:oMath xmlns:m="http://schemas.openxmlformats.org/officeDocument/2006/math">
                    <m:r>
                      <a:rPr lang="en-US" altLang="zh-CN" b="0" i="1" smtClean="0">
                        <a:latin typeface="Cambria Math" panose="02040503050406030204" pitchFamily="18" charset="0"/>
                      </a:rPr>
                      <m:t>𝑂</m:t>
                    </m:r>
                  </m:oMath>
                </a14:m>
                <a:r>
                  <a:rPr lang="zh-CN" altLang="en-US" dirty="0"/>
                  <a:t> 到 </a:t>
                </a:r>
                <a14:m>
                  <m:oMath xmlns:m="http://schemas.openxmlformats.org/officeDocument/2006/math">
                    <m:r>
                      <a:rPr lang="en-US" altLang="zh-CN" b="0" i="1" smtClean="0">
                        <a:latin typeface="Cambria Math" panose="02040503050406030204" pitchFamily="18" charset="0"/>
                      </a:rPr>
                      <m:t>𝑋</m:t>
                    </m:r>
                  </m:oMath>
                </a14:m>
                <a:r>
                  <a:rPr lang="zh-CN" altLang="en-US" dirty="0"/>
                  <a:t> 的最优曲线到底会经过哪个 </a:t>
                </a: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𝐷</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 </m:t>
                    </m:r>
                  </m:oMath>
                </a14:m>
                <a:r>
                  <a:rPr lang="zh-CN" altLang="en-US" dirty="0"/>
                  <a:t>。</a:t>
                </a:r>
                <a:endParaRPr lang="en-US" altLang="zh-CN" dirty="0"/>
              </a:p>
              <a:p>
                <a:r>
                  <a:rPr lang="zh-CN" altLang="en-US" dirty="0"/>
                  <a:t>然后我们可以依样画葫芦，再往水平方向推进一小步到位置  </a:t>
                </a:r>
                <a14:m>
                  <m:oMath xmlns:m="http://schemas.openxmlformats.org/officeDocument/2006/math">
                    <m:r>
                      <a:rPr lang="en-US" altLang="zh-CN" b="0" i="1" smtClean="0">
                        <a:latin typeface="Cambria Math" panose="02040503050406030204" pitchFamily="18" charset="0"/>
                      </a:rPr>
                      <m:t>𝐸</m:t>
                    </m:r>
                  </m:oMath>
                </a14:m>
                <a:r>
                  <a:rPr lang="en-US" altLang="zh-CN" dirty="0"/>
                  <a:t>……</a:t>
                </a:r>
                <a:r>
                  <a:rPr lang="zh-CN" altLang="en-US" dirty="0"/>
                  <a:t>，直到 </a:t>
                </a:r>
                <a14:m>
                  <m:oMath xmlns:m="http://schemas.openxmlformats.org/officeDocument/2006/math">
                    <m:r>
                      <a:rPr lang="en-US" altLang="zh-CN" b="0" i="1" smtClean="0">
                        <a:latin typeface="Cambria Math" panose="02040503050406030204" pitchFamily="18" charset="0"/>
                      </a:rPr>
                      <m:t>𝑋</m:t>
                    </m:r>
                  </m:oMath>
                </a14:m>
                <a:r>
                  <a:rPr lang="zh-CN" altLang="en-US" dirty="0"/>
                  <a:t> 所在的水平位置。</a:t>
                </a:r>
                <a:endParaRPr lang="en-US" altLang="zh-CN" dirty="0"/>
              </a:p>
            </p:txBody>
          </p:sp>
        </mc:Choice>
        <mc:Fallback xmlns="">
          <p:sp>
            <p:nvSpPr>
              <p:cNvPr id="3" name="内容占位符 2">
                <a:extLst>
                  <a:ext uri="{FF2B5EF4-FFF2-40B4-BE49-F238E27FC236}">
                    <a16:creationId xmlns:a16="http://schemas.microsoft.com/office/drawing/2014/main" id="{B34578B9-190B-41ED-BAA2-2B37CB56712F}"/>
                  </a:ext>
                </a:extLst>
              </p:cNvPr>
              <p:cNvSpPr>
                <a:spLocks noGrp="1" noRot="1" noChangeAspect="1" noMove="1" noResize="1" noEditPoints="1" noAdjustHandles="1" noChangeArrowheads="1" noChangeShapeType="1" noTextEdit="1"/>
              </p:cNvSpPr>
              <p:nvPr>
                <p:ph idx="1"/>
              </p:nvPr>
            </p:nvSpPr>
            <p:spPr>
              <a:xfrm>
                <a:off x="628650" y="1825625"/>
                <a:ext cx="4246171" cy="4351338"/>
              </a:xfrm>
              <a:blipFill>
                <a:blip r:embed="rId2"/>
                <a:stretch>
                  <a:fillRect l="-1004" r="-2009"/>
                </a:stretch>
              </a:blipFill>
            </p:spPr>
            <p:txBody>
              <a:bodyPr/>
              <a:lstStyle/>
              <a:p>
                <a:r>
                  <a:rPr lang="zh-CN" altLang="en-US">
                    <a:noFill/>
                  </a:rPr>
                  <a:t> </a:t>
                </a:r>
              </a:p>
            </p:txBody>
          </p:sp>
        </mc:Fallback>
      </mc:AlternateContent>
      <p:sp>
        <p:nvSpPr>
          <p:cNvPr id="4" name="矩形 3">
            <a:extLst>
              <a:ext uri="{FF2B5EF4-FFF2-40B4-BE49-F238E27FC236}">
                <a16:creationId xmlns:a16="http://schemas.microsoft.com/office/drawing/2014/main" id="{0A4FED50-DA3F-4936-80B1-F689E6E4B5B8}"/>
              </a:ext>
            </a:extLst>
          </p:cNvPr>
          <p:cNvSpPr/>
          <p:nvPr/>
        </p:nvSpPr>
        <p:spPr>
          <a:xfrm>
            <a:off x="5169971" y="2472176"/>
            <a:ext cx="3461658" cy="251163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112681EC-005B-47DF-AA32-CC14845AA44F}"/>
              </a:ext>
            </a:extLst>
          </p:cNvPr>
          <p:cNvCxnSpPr/>
          <p:nvPr/>
        </p:nvCxnSpPr>
        <p:spPr>
          <a:xfrm>
            <a:off x="5181798" y="3000631"/>
            <a:ext cx="3467595"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7" name="直接连接符 6">
            <a:extLst>
              <a:ext uri="{FF2B5EF4-FFF2-40B4-BE49-F238E27FC236}">
                <a16:creationId xmlns:a16="http://schemas.microsoft.com/office/drawing/2014/main" id="{23CAD052-129D-4866-9518-9991915C9AA4}"/>
              </a:ext>
            </a:extLst>
          </p:cNvPr>
          <p:cNvCxnSpPr/>
          <p:nvPr/>
        </p:nvCxnSpPr>
        <p:spPr>
          <a:xfrm>
            <a:off x="5175861" y="3794299"/>
            <a:ext cx="3467595"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8" name="直接连接符 7">
            <a:extLst>
              <a:ext uri="{FF2B5EF4-FFF2-40B4-BE49-F238E27FC236}">
                <a16:creationId xmlns:a16="http://schemas.microsoft.com/office/drawing/2014/main" id="{7EDE4B29-F83C-4FCE-8180-3F683C4E64B3}"/>
              </a:ext>
            </a:extLst>
          </p:cNvPr>
          <p:cNvCxnSpPr/>
          <p:nvPr/>
        </p:nvCxnSpPr>
        <p:spPr>
          <a:xfrm>
            <a:off x="5175860" y="4219830"/>
            <a:ext cx="3467595"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9" name="直接连接符 8">
            <a:extLst>
              <a:ext uri="{FF2B5EF4-FFF2-40B4-BE49-F238E27FC236}">
                <a16:creationId xmlns:a16="http://schemas.microsoft.com/office/drawing/2014/main" id="{A2271DC2-B51B-4FAB-A1A5-133E4CBF7D97}"/>
              </a:ext>
            </a:extLst>
          </p:cNvPr>
          <p:cNvCxnSpPr/>
          <p:nvPr/>
        </p:nvCxnSpPr>
        <p:spPr>
          <a:xfrm>
            <a:off x="5175861" y="3376683"/>
            <a:ext cx="3467595"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11" name="直接连接符 10">
            <a:extLst>
              <a:ext uri="{FF2B5EF4-FFF2-40B4-BE49-F238E27FC236}">
                <a16:creationId xmlns:a16="http://schemas.microsoft.com/office/drawing/2014/main" id="{0B221DEB-7C28-4E19-AF80-76E90CA714CF}"/>
              </a:ext>
            </a:extLst>
          </p:cNvPr>
          <p:cNvCxnSpPr/>
          <p:nvPr/>
        </p:nvCxnSpPr>
        <p:spPr>
          <a:xfrm>
            <a:off x="5864629" y="2472177"/>
            <a:ext cx="0" cy="2511631"/>
          </a:xfrm>
          <a:prstGeom prst="line">
            <a:avLst/>
          </a:prstGeom>
        </p:spPr>
        <p:style>
          <a:lnRef idx="1">
            <a:schemeClr val="accent3"/>
          </a:lnRef>
          <a:fillRef idx="0">
            <a:schemeClr val="accent3"/>
          </a:fillRef>
          <a:effectRef idx="0">
            <a:schemeClr val="accent3"/>
          </a:effectRef>
          <a:fontRef idx="minor">
            <a:schemeClr val="tx1"/>
          </a:fontRef>
        </p:style>
      </p:cxnSp>
      <p:cxnSp>
        <p:nvCxnSpPr>
          <p:cNvPr id="12" name="直接连接符 11">
            <a:extLst>
              <a:ext uri="{FF2B5EF4-FFF2-40B4-BE49-F238E27FC236}">
                <a16:creationId xmlns:a16="http://schemas.microsoft.com/office/drawing/2014/main" id="{B23B46E8-9EB8-4066-8161-2D7F3344F1D5}"/>
              </a:ext>
            </a:extLst>
          </p:cNvPr>
          <p:cNvCxnSpPr/>
          <p:nvPr/>
        </p:nvCxnSpPr>
        <p:spPr>
          <a:xfrm>
            <a:off x="6450478" y="2472176"/>
            <a:ext cx="0" cy="2511631"/>
          </a:xfrm>
          <a:prstGeom prst="line">
            <a:avLst/>
          </a:prstGeom>
        </p:spPr>
        <p:style>
          <a:lnRef idx="1">
            <a:schemeClr val="accent3"/>
          </a:lnRef>
          <a:fillRef idx="0">
            <a:schemeClr val="accent3"/>
          </a:fillRef>
          <a:effectRef idx="0">
            <a:schemeClr val="accent3"/>
          </a:effectRef>
          <a:fontRef idx="minor">
            <a:schemeClr val="tx1"/>
          </a:fontRef>
        </p:style>
      </p:cxn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8C5C94F8-3E42-4CC5-863D-49537A2B8BFE}"/>
                  </a:ext>
                </a:extLst>
              </p:cNvPr>
              <p:cNvSpPr txBox="1"/>
              <p:nvPr/>
            </p:nvSpPr>
            <p:spPr>
              <a:xfrm>
                <a:off x="6089402" y="2660988"/>
                <a:ext cx="35626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𝐷</m:t>
                          </m:r>
                        </m:e>
                        <m:sub>
                          <m:r>
                            <a:rPr lang="en-US" altLang="zh-CN" b="0" i="1" dirty="0" smtClean="0">
                              <a:latin typeface="Cambria Math" panose="02040503050406030204" pitchFamily="18" charset="0"/>
                            </a:rPr>
                            <m:t>1</m:t>
                          </m:r>
                        </m:sub>
                      </m:sSub>
                    </m:oMath>
                  </m:oMathPara>
                </a14:m>
                <a:endParaRPr lang="zh-CN" altLang="en-US" dirty="0"/>
              </a:p>
            </p:txBody>
          </p:sp>
        </mc:Choice>
        <mc:Fallback xmlns="">
          <p:sp>
            <p:nvSpPr>
              <p:cNvPr id="13" name="文本框 12">
                <a:extLst>
                  <a:ext uri="{FF2B5EF4-FFF2-40B4-BE49-F238E27FC236}">
                    <a16:creationId xmlns:a16="http://schemas.microsoft.com/office/drawing/2014/main" id="{8C5C94F8-3E42-4CC5-863D-49537A2B8BFE}"/>
                  </a:ext>
                </a:extLst>
              </p:cNvPr>
              <p:cNvSpPr txBox="1">
                <a:spLocks noRot="1" noChangeAspect="1" noMove="1" noResize="1" noEditPoints="1" noAdjustHandles="1" noChangeArrowheads="1" noChangeShapeType="1" noTextEdit="1"/>
              </p:cNvSpPr>
              <p:nvPr/>
            </p:nvSpPr>
            <p:spPr>
              <a:xfrm>
                <a:off x="6089402" y="2660988"/>
                <a:ext cx="356260" cy="369332"/>
              </a:xfrm>
              <a:prstGeom prst="rect">
                <a:avLst/>
              </a:prstGeom>
              <a:blipFill>
                <a:blip r:embed="rId3"/>
                <a:stretch>
                  <a:fillRect r="-86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6BEC879B-17E9-4AB8-994A-EA6295A2039B}"/>
                  </a:ext>
                </a:extLst>
              </p:cNvPr>
              <p:cNvSpPr txBox="1"/>
              <p:nvPr/>
            </p:nvSpPr>
            <p:spPr>
              <a:xfrm>
                <a:off x="6089402" y="3018836"/>
                <a:ext cx="35626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𝐷</m:t>
                          </m:r>
                        </m:e>
                        <m:sub>
                          <m:r>
                            <a:rPr lang="en-US" altLang="zh-CN" b="0" i="1" dirty="0" smtClean="0">
                              <a:latin typeface="Cambria Math" panose="02040503050406030204" pitchFamily="18" charset="0"/>
                            </a:rPr>
                            <m:t>2</m:t>
                          </m:r>
                        </m:sub>
                      </m:sSub>
                    </m:oMath>
                  </m:oMathPara>
                </a14:m>
                <a:endParaRPr lang="zh-CN" altLang="en-US" dirty="0"/>
              </a:p>
            </p:txBody>
          </p:sp>
        </mc:Choice>
        <mc:Fallback xmlns="">
          <p:sp>
            <p:nvSpPr>
              <p:cNvPr id="14" name="文本框 13">
                <a:extLst>
                  <a:ext uri="{FF2B5EF4-FFF2-40B4-BE49-F238E27FC236}">
                    <a16:creationId xmlns:a16="http://schemas.microsoft.com/office/drawing/2014/main" id="{6BEC879B-17E9-4AB8-994A-EA6295A2039B}"/>
                  </a:ext>
                </a:extLst>
              </p:cNvPr>
              <p:cNvSpPr txBox="1">
                <a:spLocks noRot="1" noChangeAspect="1" noMove="1" noResize="1" noEditPoints="1" noAdjustHandles="1" noChangeArrowheads="1" noChangeShapeType="1" noTextEdit="1"/>
              </p:cNvSpPr>
              <p:nvPr/>
            </p:nvSpPr>
            <p:spPr>
              <a:xfrm>
                <a:off x="6089402" y="3018836"/>
                <a:ext cx="356260" cy="369332"/>
              </a:xfrm>
              <a:prstGeom prst="rect">
                <a:avLst/>
              </a:prstGeom>
              <a:blipFill>
                <a:blip r:embed="rId4"/>
                <a:stretch>
                  <a:fillRect r="-1034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0D199719-EE76-4F3A-B143-E8C9D8E3F228}"/>
                  </a:ext>
                </a:extLst>
              </p:cNvPr>
              <p:cNvSpPr txBox="1"/>
              <p:nvPr/>
            </p:nvSpPr>
            <p:spPr>
              <a:xfrm>
                <a:off x="6087422" y="3447769"/>
                <a:ext cx="35626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𝐷</m:t>
                          </m:r>
                        </m:e>
                        <m:sub>
                          <m:r>
                            <a:rPr lang="en-US" altLang="zh-CN" b="0" i="1" dirty="0" smtClean="0">
                              <a:latin typeface="Cambria Math" panose="02040503050406030204" pitchFamily="18" charset="0"/>
                            </a:rPr>
                            <m:t>3</m:t>
                          </m:r>
                        </m:sub>
                      </m:sSub>
                    </m:oMath>
                  </m:oMathPara>
                </a14:m>
                <a:endParaRPr lang="zh-CN" altLang="en-US" dirty="0"/>
              </a:p>
            </p:txBody>
          </p:sp>
        </mc:Choice>
        <mc:Fallback xmlns="">
          <p:sp>
            <p:nvSpPr>
              <p:cNvPr id="15" name="文本框 14">
                <a:extLst>
                  <a:ext uri="{FF2B5EF4-FFF2-40B4-BE49-F238E27FC236}">
                    <a16:creationId xmlns:a16="http://schemas.microsoft.com/office/drawing/2014/main" id="{0D199719-EE76-4F3A-B143-E8C9D8E3F228}"/>
                  </a:ext>
                </a:extLst>
              </p:cNvPr>
              <p:cNvSpPr txBox="1">
                <a:spLocks noRot="1" noChangeAspect="1" noMove="1" noResize="1" noEditPoints="1" noAdjustHandles="1" noChangeArrowheads="1" noChangeShapeType="1" noTextEdit="1"/>
              </p:cNvSpPr>
              <p:nvPr/>
            </p:nvSpPr>
            <p:spPr>
              <a:xfrm>
                <a:off x="6087422" y="3447769"/>
                <a:ext cx="356260" cy="369332"/>
              </a:xfrm>
              <a:prstGeom prst="rect">
                <a:avLst/>
              </a:prstGeom>
              <a:blipFill>
                <a:blip r:embed="rId5"/>
                <a:stretch>
                  <a:fillRect r="-1034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F642B753-3724-45A8-AD78-AC549A953B91}"/>
                  </a:ext>
                </a:extLst>
              </p:cNvPr>
              <p:cNvSpPr txBox="1"/>
              <p:nvPr/>
            </p:nvSpPr>
            <p:spPr>
              <a:xfrm>
                <a:off x="6093726" y="3879244"/>
                <a:ext cx="35626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𝐷</m:t>
                          </m:r>
                        </m:e>
                        <m:sub>
                          <m:r>
                            <a:rPr lang="en-US" altLang="zh-CN" b="0" i="1" dirty="0" smtClean="0">
                              <a:latin typeface="Cambria Math" panose="02040503050406030204" pitchFamily="18" charset="0"/>
                            </a:rPr>
                            <m:t>4</m:t>
                          </m:r>
                        </m:sub>
                      </m:sSub>
                    </m:oMath>
                  </m:oMathPara>
                </a14:m>
                <a:endParaRPr lang="zh-CN" altLang="en-US" dirty="0"/>
              </a:p>
            </p:txBody>
          </p:sp>
        </mc:Choice>
        <mc:Fallback xmlns="">
          <p:sp>
            <p:nvSpPr>
              <p:cNvPr id="16" name="文本框 15">
                <a:extLst>
                  <a:ext uri="{FF2B5EF4-FFF2-40B4-BE49-F238E27FC236}">
                    <a16:creationId xmlns:a16="http://schemas.microsoft.com/office/drawing/2014/main" id="{F642B753-3724-45A8-AD78-AC549A953B91}"/>
                  </a:ext>
                </a:extLst>
              </p:cNvPr>
              <p:cNvSpPr txBox="1">
                <a:spLocks noRot="1" noChangeAspect="1" noMove="1" noResize="1" noEditPoints="1" noAdjustHandles="1" noChangeArrowheads="1" noChangeShapeType="1" noTextEdit="1"/>
              </p:cNvSpPr>
              <p:nvPr/>
            </p:nvSpPr>
            <p:spPr>
              <a:xfrm>
                <a:off x="6093726" y="3879244"/>
                <a:ext cx="356260" cy="369332"/>
              </a:xfrm>
              <a:prstGeom prst="rect">
                <a:avLst/>
              </a:prstGeom>
              <a:blipFill>
                <a:blip r:embed="rId6"/>
                <a:stretch>
                  <a:fillRect r="-1034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50A93F0D-92EE-4A7D-A51B-7475DD5EEA6B}"/>
                  </a:ext>
                </a:extLst>
              </p:cNvPr>
              <p:cNvSpPr txBox="1"/>
              <p:nvPr/>
            </p:nvSpPr>
            <p:spPr>
              <a:xfrm>
                <a:off x="4948251" y="2099317"/>
                <a:ext cx="35626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rPr>
                        <m:t>𝑂</m:t>
                      </m:r>
                    </m:oMath>
                  </m:oMathPara>
                </a14:m>
                <a:endParaRPr lang="zh-CN" altLang="en-US" dirty="0"/>
              </a:p>
            </p:txBody>
          </p:sp>
        </mc:Choice>
        <mc:Fallback xmlns="">
          <p:sp>
            <p:nvSpPr>
              <p:cNvPr id="17" name="文本框 16">
                <a:extLst>
                  <a:ext uri="{FF2B5EF4-FFF2-40B4-BE49-F238E27FC236}">
                    <a16:creationId xmlns:a16="http://schemas.microsoft.com/office/drawing/2014/main" id="{50A93F0D-92EE-4A7D-A51B-7475DD5EEA6B}"/>
                  </a:ext>
                </a:extLst>
              </p:cNvPr>
              <p:cNvSpPr txBox="1">
                <a:spLocks noRot="1" noChangeAspect="1" noMove="1" noResize="1" noEditPoints="1" noAdjustHandles="1" noChangeArrowheads="1" noChangeShapeType="1" noTextEdit="1"/>
              </p:cNvSpPr>
              <p:nvPr/>
            </p:nvSpPr>
            <p:spPr>
              <a:xfrm>
                <a:off x="4948251" y="2099317"/>
                <a:ext cx="356260" cy="369332"/>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9822C471-D859-40B1-913A-E06427F3BF3A}"/>
                  </a:ext>
                </a:extLst>
              </p:cNvPr>
              <p:cNvSpPr txBox="1"/>
              <p:nvPr/>
            </p:nvSpPr>
            <p:spPr>
              <a:xfrm>
                <a:off x="7039758" y="3432882"/>
                <a:ext cx="35626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𝐸</m:t>
                          </m:r>
                        </m:e>
                        <m:sub>
                          <m:r>
                            <a:rPr lang="en-US" altLang="zh-CN" b="0" i="1" dirty="0" smtClean="0">
                              <a:latin typeface="Cambria Math" panose="02040503050406030204" pitchFamily="18" charset="0"/>
                            </a:rPr>
                            <m:t>3</m:t>
                          </m:r>
                        </m:sub>
                      </m:sSub>
                    </m:oMath>
                  </m:oMathPara>
                </a14:m>
                <a:endParaRPr lang="zh-CN" altLang="en-US" dirty="0"/>
              </a:p>
            </p:txBody>
          </p:sp>
        </mc:Choice>
        <mc:Fallback xmlns="">
          <p:sp>
            <p:nvSpPr>
              <p:cNvPr id="20" name="文本框 19">
                <a:extLst>
                  <a:ext uri="{FF2B5EF4-FFF2-40B4-BE49-F238E27FC236}">
                    <a16:creationId xmlns:a16="http://schemas.microsoft.com/office/drawing/2014/main" id="{9822C471-D859-40B1-913A-E06427F3BF3A}"/>
                  </a:ext>
                </a:extLst>
              </p:cNvPr>
              <p:cNvSpPr txBox="1">
                <a:spLocks noRot="1" noChangeAspect="1" noMove="1" noResize="1" noEditPoints="1" noAdjustHandles="1" noChangeArrowheads="1" noChangeShapeType="1" noTextEdit="1"/>
              </p:cNvSpPr>
              <p:nvPr/>
            </p:nvSpPr>
            <p:spPr>
              <a:xfrm>
                <a:off x="7039758" y="3432882"/>
                <a:ext cx="356260" cy="369332"/>
              </a:xfrm>
              <a:prstGeom prst="rect">
                <a:avLst/>
              </a:prstGeom>
              <a:blipFill>
                <a:blip r:embed="rId8"/>
                <a:stretch>
                  <a:fillRect r="-68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631FE357-C203-4914-89B1-1FE97DAA1B3D}"/>
                  </a:ext>
                </a:extLst>
              </p:cNvPr>
              <p:cNvSpPr txBox="1"/>
              <p:nvPr/>
            </p:nvSpPr>
            <p:spPr>
              <a:xfrm>
                <a:off x="8665232" y="4035164"/>
                <a:ext cx="35626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𝑋</m:t>
                      </m:r>
                    </m:oMath>
                  </m:oMathPara>
                </a14:m>
                <a:endParaRPr lang="zh-CN" altLang="en-US" dirty="0"/>
              </a:p>
            </p:txBody>
          </p:sp>
        </mc:Choice>
        <mc:Fallback xmlns="">
          <p:sp>
            <p:nvSpPr>
              <p:cNvPr id="24" name="文本框 23">
                <a:extLst>
                  <a:ext uri="{FF2B5EF4-FFF2-40B4-BE49-F238E27FC236}">
                    <a16:creationId xmlns:a16="http://schemas.microsoft.com/office/drawing/2014/main" id="{631FE357-C203-4914-89B1-1FE97DAA1B3D}"/>
                  </a:ext>
                </a:extLst>
              </p:cNvPr>
              <p:cNvSpPr txBox="1">
                <a:spLocks noRot="1" noChangeAspect="1" noMove="1" noResize="1" noEditPoints="1" noAdjustHandles="1" noChangeArrowheads="1" noChangeShapeType="1" noTextEdit="1"/>
              </p:cNvSpPr>
              <p:nvPr/>
            </p:nvSpPr>
            <p:spPr>
              <a:xfrm>
                <a:off x="8665232" y="4035164"/>
                <a:ext cx="356260" cy="369332"/>
              </a:xfrm>
              <a:prstGeom prst="rect">
                <a:avLst/>
              </a:prstGeom>
              <a:blipFill>
                <a:blip r:embed="rId9"/>
                <a:stretch>
                  <a:fillRect/>
                </a:stretch>
              </a:blipFill>
            </p:spPr>
            <p:txBody>
              <a:bodyPr/>
              <a:lstStyle/>
              <a:p>
                <a:r>
                  <a:rPr lang="zh-CN" altLang="en-US">
                    <a:noFill/>
                  </a:rPr>
                  <a:t> </a:t>
                </a:r>
              </a:p>
            </p:txBody>
          </p:sp>
        </mc:Fallback>
      </mc:AlternateContent>
      <p:sp>
        <p:nvSpPr>
          <p:cNvPr id="25" name="椭圆 24">
            <a:extLst>
              <a:ext uri="{FF2B5EF4-FFF2-40B4-BE49-F238E27FC236}">
                <a16:creationId xmlns:a16="http://schemas.microsoft.com/office/drawing/2014/main" id="{743514DC-0BFA-4D20-8062-14E07C9CC05E}"/>
              </a:ext>
            </a:extLst>
          </p:cNvPr>
          <p:cNvSpPr/>
          <p:nvPr/>
        </p:nvSpPr>
        <p:spPr>
          <a:xfrm>
            <a:off x="5136368" y="2432650"/>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23DF0D4E-6045-4795-8BCC-F2F2930ACA81}"/>
              </a:ext>
            </a:extLst>
          </p:cNvPr>
          <p:cNvSpPr/>
          <p:nvPr/>
        </p:nvSpPr>
        <p:spPr>
          <a:xfrm>
            <a:off x="8598026" y="4175915"/>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9C3BD613-A55B-40B8-B585-6A39AB153F8B}"/>
                  </a:ext>
                </a:extLst>
              </p:cNvPr>
              <p:cNvSpPr txBox="1"/>
              <p:nvPr/>
            </p:nvSpPr>
            <p:spPr>
              <a:xfrm>
                <a:off x="5684517" y="2103682"/>
                <a:ext cx="35626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𝐶</m:t>
                      </m:r>
                    </m:oMath>
                  </m:oMathPara>
                </a14:m>
                <a:endParaRPr lang="zh-CN" altLang="en-US" dirty="0"/>
              </a:p>
            </p:txBody>
          </p:sp>
        </mc:Choice>
        <mc:Fallback xmlns="">
          <p:sp>
            <p:nvSpPr>
              <p:cNvPr id="38" name="文本框 37">
                <a:extLst>
                  <a:ext uri="{FF2B5EF4-FFF2-40B4-BE49-F238E27FC236}">
                    <a16:creationId xmlns:a16="http://schemas.microsoft.com/office/drawing/2014/main" id="{9C3BD613-A55B-40B8-B585-6A39AB153F8B}"/>
                  </a:ext>
                </a:extLst>
              </p:cNvPr>
              <p:cNvSpPr txBox="1">
                <a:spLocks noRot="1" noChangeAspect="1" noMove="1" noResize="1" noEditPoints="1" noAdjustHandles="1" noChangeArrowheads="1" noChangeShapeType="1" noTextEdit="1"/>
              </p:cNvSpPr>
              <p:nvPr/>
            </p:nvSpPr>
            <p:spPr>
              <a:xfrm>
                <a:off x="5684517" y="2103682"/>
                <a:ext cx="356260" cy="369332"/>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40AB09A9-976F-4E5E-9F61-7F91FAB8C193}"/>
                  </a:ext>
                </a:extLst>
              </p:cNvPr>
              <p:cNvSpPr txBox="1"/>
              <p:nvPr/>
            </p:nvSpPr>
            <p:spPr>
              <a:xfrm>
                <a:off x="6294319" y="2093418"/>
                <a:ext cx="35626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𝐷</m:t>
                      </m:r>
                    </m:oMath>
                  </m:oMathPara>
                </a14:m>
                <a:endParaRPr lang="zh-CN" altLang="en-US" dirty="0"/>
              </a:p>
            </p:txBody>
          </p:sp>
        </mc:Choice>
        <mc:Fallback xmlns="">
          <p:sp>
            <p:nvSpPr>
              <p:cNvPr id="39" name="文本框 38">
                <a:extLst>
                  <a:ext uri="{FF2B5EF4-FFF2-40B4-BE49-F238E27FC236}">
                    <a16:creationId xmlns:a16="http://schemas.microsoft.com/office/drawing/2014/main" id="{40AB09A9-976F-4E5E-9F61-7F91FAB8C193}"/>
                  </a:ext>
                </a:extLst>
              </p:cNvPr>
              <p:cNvSpPr txBox="1">
                <a:spLocks noRot="1" noChangeAspect="1" noMove="1" noResize="1" noEditPoints="1" noAdjustHandles="1" noChangeArrowheads="1" noChangeShapeType="1" noTextEdit="1"/>
              </p:cNvSpPr>
              <p:nvPr/>
            </p:nvSpPr>
            <p:spPr>
              <a:xfrm>
                <a:off x="6294319" y="2093418"/>
                <a:ext cx="356260" cy="369332"/>
              </a:xfrm>
              <a:prstGeom prst="rect">
                <a:avLst/>
              </a:prstGeom>
              <a:blipFill>
                <a:blip r:embed="rId11"/>
                <a:stretch>
                  <a:fillRect/>
                </a:stretch>
              </a:blipFill>
            </p:spPr>
            <p:txBody>
              <a:bodyPr/>
              <a:lstStyle/>
              <a:p>
                <a:r>
                  <a:rPr lang="zh-CN" altLang="en-US">
                    <a:noFill/>
                  </a:rPr>
                  <a:t> </a:t>
                </a:r>
              </a:p>
            </p:txBody>
          </p:sp>
        </mc:Fallback>
      </mc:AlternateContent>
      <p:cxnSp>
        <p:nvCxnSpPr>
          <p:cNvPr id="27" name="直接连接符 26">
            <a:extLst>
              <a:ext uri="{FF2B5EF4-FFF2-40B4-BE49-F238E27FC236}">
                <a16:creationId xmlns:a16="http://schemas.microsoft.com/office/drawing/2014/main" id="{38B338FC-F4B5-4A7F-9516-120901B1B096}"/>
              </a:ext>
            </a:extLst>
          </p:cNvPr>
          <p:cNvCxnSpPr/>
          <p:nvPr/>
        </p:nvCxnSpPr>
        <p:spPr>
          <a:xfrm>
            <a:off x="7039758" y="2462750"/>
            <a:ext cx="0" cy="2511631"/>
          </a:xfrm>
          <a:prstGeom prst="line">
            <a:avLst/>
          </a:prstGeom>
        </p:spPr>
        <p:style>
          <a:lnRef idx="1">
            <a:schemeClr val="accent3"/>
          </a:lnRef>
          <a:fillRef idx="0">
            <a:schemeClr val="accent3"/>
          </a:fillRef>
          <a:effectRef idx="0">
            <a:schemeClr val="accent3"/>
          </a:effectRef>
          <a:fontRef idx="minor">
            <a:schemeClr val="tx1"/>
          </a:fontRef>
        </p:style>
      </p:cxnSp>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D1BB6E33-DDF7-4BE8-B57C-7F1183FA990B}"/>
                  </a:ext>
                </a:extLst>
              </p:cNvPr>
              <p:cNvSpPr txBox="1"/>
              <p:nvPr/>
            </p:nvSpPr>
            <p:spPr>
              <a:xfrm>
                <a:off x="6900800" y="2071461"/>
                <a:ext cx="35626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𝐸</m:t>
                      </m:r>
                    </m:oMath>
                  </m:oMathPara>
                </a14:m>
                <a:endParaRPr lang="zh-CN" altLang="en-US" dirty="0"/>
              </a:p>
            </p:txBody>
          </p:sp>
        </mc:Choice>
        <mc:Fallback xmlns="">
          <p:sp>
            <p:nvSpPr>
              <p:cNvPr id="28" name="文本框 27">
                <a:extLst>
                  <a:ext uri="{FF2B5EF4-FFF2-40B4-BE49-F238E27FC236}">
                    <a16:creationId xmlns:a16="http://schemas.microsoft.com/office/drawing/2014/main" id="{D1BB6E33-DDF7-4BE8-B57C-7F1183FA990B}"/>
                  </a:ext>
                </a:extLst>
              </p:cNvPr>
              <p:cNvSpPr txBox="1">
                <a:spLocks noRot="1" noChangeAspect="1" noMove="1" noResize="1" noEditPoints="1" noAdjustHandles="1" noChangeArrowheads="1" noChangeShapeType="1" noTextEdit="1"/>
              </p:cNvSpPr>
              <p:nvPr/>
            </p:nvSpPr>
            <p:spPr>
              <a:xfrm>
                <a:off x="6900800" y="2071461"/>
                <a:ext cx="356260" cy="369332"/>
              </a:xfrm>
              <a:prstGeom prst="rect">
                <a:avLst/>
              </a:prstGeom>
              <a:blipFill>
                <a:blip r:embed="rId12"/>
                <a:stretch>
                  <a:fillRect/>
                </a:stretch>
              </a:blipFill>
            </p:spPr>
            <p:txBody>
              <a:bodyPr/>
              <a:lstStyle/>
              <a:p>
                <a:r>
                  <a:rPr lang="zh-CN" altLang="en-US">
                    <a:noFill/>
                  </a:rPr>
                  <a:t> </a:t>
                </a:r>
              </a:p>
            </p:txBody>
          </p:sp>
        </mc:Fallback>
      </mc:AlternateContent>
      <p:cxnSp>
        <p:nvCxnSpPr>
          <p:cNvPr id="22" name="直接连接符 21">
            <a:extLst>
              <a:ext uri="{FF2B5EF4-FFF2-40B4-BE49-F238E27FC236}">
                <a16:creationId xmlns:a16="http://schemas.microsoft.com/office/drawing/2014/main" id="{D872EAEF-6BBE-4280-901D-0A67639E6968}"/>
              </a:ext>
            </a:extLst>
          </p:cNvPr>
          <p:cNvCxnSpPr>
            <a:cxnSpLocks/>
          </p:cNvCxnSpPr>
          <p:nvPr/>
        </p:nvCxnSpPr>
        <p:spPr>
          <a:xfrm>
            <a:off x="6446604" y="3000630"/>
            <a:ext cx="585850" cy="79106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FE7B9DDE-0CD1-4F2E-A714-9A12F1E18D7A}"/>
              </a:ext>
            </a:extLst>
          </p:cNvPr>
          <p:cNvCxnSpPr>
            <a:cxnSpLocks/>
          </p:cNvCxnSpPr>
          <p:nvPr/>
        </p:nvCxnSpPr>
        <p:spPr>
          <a:xfrm>
            <a:off x="6444624" y="3376683"/>
            <a:ext cx="587830" cy="41421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C7738D8E-13AC-47EC-A5D7-F37185D1856C}"/>
              </a:ext>
            </a:extLst>
          </p:cNvPr>
          <p:cNvCxnSpPr>
            <a:cxnSpLocks/>
          </p:cNvCxnSpPr>
          <p:nvPr/>
        </p:nvCxnSpPr>
        <p:spPr>
          <a:xfrm>
            <a:off x="6452541" y="3793396"/>
            <a:ext cx="57991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393DB702-807C-49C5-AE99-08AA1BFF9D17}"/>
              </a:ext>
            </a:extLst>
          </p:cNvPr>
          <p:cNvCxnSpPr>
            <a:cxnSpLocks/>
          </p:cNvCxnSpPr>
          <p:nvPr/>
        </p:nvCxnSpPr>
        <p:spPr>
          <a:xfrm flipV="1">
            <a:off x="6444623" y="3790898"/>
            <a:ext cx="587831" cy="42893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0" name="箭头: 右 29">
            <a:extLst>
              <a:ext uri="{FF2B5EF4-FFF2-40B4-BE49-F238E27FC236}">
                <a16:creationId xmlns:a16="http://schemas.microsoft.com/office/drawing/2014/main" id="{1DD83A2C-7D9E-4B31-8DE8-62E27F8088FE}"/>
              </a:ext>
            </a:extLst>
          </p:cNvPr>
          <p:cNvSpPr/>
          <p:nvPr/>
        </p:nvSpPr>
        <p:spPr>
          <a:xfrm>
            <a:off x="6684578" y="2186670"/>
            <a:ext cx="182223" cy="1432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51978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7450F7-BD5E-40E9-A4D6-A9051E62DA79}"/>
              </a:ext>
            </a:extLst>
          </p:cNvPr>
          <p:cNvSpPr>
            <a:spLocks noGrp="1"/>
          </p:cNvSpPr>
          <p:nvPr>
            <p:ph type="title"/>
          </p:nvPr>
        </p:nvSpPr>
        <p:spPr/>
        <p:txBody>
          <a:bodyPr/>
          <a:lstStyle/>
          <a:p>
            <a:r>
              <a:rPr lang="zh-CN" altLang="en-US" dirty="0"/>
              <a:t>时间增量</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34578B9-190B-41ED-BAA2-2B37CB56712F}"/>
                  </a:ext>
                </a:extLst>
              </p:cNvPr>
              <p:cNvSpPr>
                <a:spLocks noGrp="1"/>
              </p:cNvSpPr>
              <p:nvPr>
                <p:ph idx="1"/>
              </p:nvPr>
            </p:nvSpPr>
            <p:spPr>
              <a:xfrm>
                <a:off x="628650" y="1825625"/>
                <a:ext cx="4246171" cy="4351338"/>
              </a:xfrm>
            </p:spPr>
            <p:txBody>
              <a:bodyPr>
                <a:normAutofit fontScale="70000" lnSpcReduction="20000"/>
              </a:bodyPr>
              <a:lstStyle/>
              <a:p>
                <a:r>
                  <a:rPr lang="zh-CN" altLang="en-US" dirty="0"/>
                  <a:t>剩下的问题就是如何计算上面的时间增量 </a:t>
                </a:r>
                <a14:m>
                  <m:oMath xmlns:m="http://schemas.openxmlformats.org/officeDocument/2006/math">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3</m:t>
                        </m:r>
                      </m:sub>
                    </m:sSub>
                    <m:r>
                      <a:rPr lang="en-US" altLang="zh-CN" i="1">
                        <a:latin typeface="Cambria Math" panose="02040503050406030204" pitchFamily="18" charset="0"/>
                      </a:rPr>
                      <m:t>)</m:t>
                    </m:r>
                  </m:oMath>
                </a14:m>
                <a:r>
                  <a:rPr lang="zh-CN" altLang="en-US" dirty="0"/>
                  <a:t> 了。</a:t>
                </a:r>
                <a:endParaRPr lang="en-US" altLang="zh-CN" dirty="0"/>
              </a:p>
              <a:p>
                <a:r>
                  <a:rPr lang="zh-CN" altLang="en-US" dirty="0"/>
                  <a:t>这很简单，我们可以假定这一小段斜坡近似是直线，所以小球在这一段内作匀加速直线运动。</a:t>
                </a:r>
                <a:endParaRPr lang="en-US" altLang="zh-CN" dirty="0"/>
              </a:p>
              <a:p>
                <a:r>
                  <a:rPr lang="zh-CN" altLang="en-US" dirty="0"/>
                  <a:t>根据能量守恒，小球在</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𝑖</m:t>
                        </m:r>
                      </m:sub>
                    </m:sSub>
                  </m:oMath>
                </a14:m>
                <a:r>
                  <a:rPr lang="zh-CN" altLang="en-US" dirty="0"/>
                  <a:t>时的初速度是</a:t>
                </a:r>
                <a14:m>
                  <m:oMath xmlns:m="http://schemas.openxmlformats.org/officeDocument/2006/math">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2</m:t>
                        </m:r>
                        <m:r>
                          <a:rPr lang="en-US" altLang="zh-CN" i="1">
                            <a:latin typeface="Cambria Math" panose="02040503050406030204" pitchFamily="18" charset="0"/>
                          </a:rPr>
                          <m:t>𝑔h</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𝑖</m:t>
                            </m:r>
                          </m:sub>
                        </m:sSub>
                        <m:r>
                          <a:rPr lang="en-US" altLang="zh-CN" i="1">
                            <a:latin typeface="Cambria Math" panose="02040503050406030204" pitchFamily="18" charset="0"/>
                          </a:rPr>
                          <m:t>)</m:t>
                        </m:r>
                      </m:e>
                    </m:rad>
                  </m:oMath>
                </a14:m>
                <a:r>
                  <a:rPr lang="zh-CN" altLang="en-US" b="0" dirty="0">
                    <a:latin typeface="Cambria Math" panose="02040503050406030204" pitchFamily="18" charset="0"/>
                  </a:rPr>
                  <a:t>（这里</a:t>
                </a:r>
                <a14:m>
                  <m:oMath xmlns:m="http://schemas.openxmlformats.org/officeDocument/2006/math">
                    <m:r>
                      <a:rPr lang="en-US" altLang="zh-CN" i="1">
                        <a:latin typeface="Cambria Math" panose="02040503050406030204" pitchFamily="18" charset="0"/>
                      </a:rPr>
                      <m:t>h</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𝑖</m:t>
                        </m:r>
                      </m:sub>
                    </m:sSub>
                    <m:r>
                      <a:rPr lang="en-US" altLang="zh-CN" i="1">
                        <a:latin typeface="Cambria Math" panose="02040503050406030204" pitchFamily="18" charset="0"/>
                      </a:rPr>
                      <m:t>) </m:t>
                    </m:r>
                  </m:oMath>
                </a14:m>
                <a:r>
                  <a:rPr lang="zh-CN" altLang="en-US" b="0" dirty="0">
                    <a:latin typeface="Cambria Math" panose="02040503050406030204" pitchFamily="18" charset="0"/>
                  </a:rPr>
                  <a:t>指</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𝑖</m:t>
                        </m:r>
                      </m:sub>
                    </m:sSub>
                  </m:oMath>
                </a14:m>
                <a:r>
                  <a:rPr lang="zh-CN" altLang="en-US" b="0" dirty="0">
                    <a:latin typeface="Cambria Math" panose="02040503050406030204" pitchFamily="18" charset="0"/>
                  </a:rPr>
                  <a:t>点相对原点 </a:t>
                </a:r>
                <a14:m>
                  <m:oMath xmlns:m="http://schemas.openxmlformats.org/officeDocument/2006/math">
                    <m:r>
                      <a:rPr lang="en-US" altLang="zh-CN" b="0" i="1" smtClean="0">
                        <a:latin typeface="Cambria Math" panose="02040503050406030204" pitchFamily="18" charset="0"/>
                      </a:rPr>
                      <m:t>𝑂</m:t>
                    </m:r>
                  </m:oMath>
                </a14:m>
                <a:r>
                  <a:rPr lang="zh-CN" altLang="en-US" b="0" dirty="0">
                    <a:latin typeface="Cambria Math" panose="02040503050406030204" pitchFamily="18" charset="0"/>
                  </a:rPr>
                  <a:t> 的深度）。</a:t>
                </a:r>
                <a:endParaRPr lang="en-US" altLang="zh-CN" b="0" dirty="0">
                  <a:latin typeface="Cambria Math" panose="02040503050406030204" pitchFamily="18" charset="0"/>
                </a:endParaRPr>
              </a:p>
              <a:p>
                <a:r>
                  <a:rPr lang="zh-CN" altLang="en-US" b="0" dirty="0">
                    <a:latin typeface="Cambria Math" panose="02040503050406030204" pitchFamily="18" charset="0"/>
                  </a:rPr>
                  <a:t>在</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3</m:t>
                        </m:r>
                      </m:sub>
                    </m:sSub>
                  </m:oMath>
                </a14:m>
                <a:r>
                  <a:rPr lang="zh-CN" altLang="en-US" b="0" dirty="0">
                    <a:latin typeface="Cambria Math" panose="02040503050406030204" pitchFamily="18" charset="0"/>
                  </a:rPr>
                  <a:t>时的末速度是</a:t>
                </a:r>
                <a14:m>
                  <m:oMath xmlns:m="http://schemas.openxmlformats.org/officeDocument/2006/math">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2</m:t>
                        </m:r>
                        <m:r>
                          <a:rPr lang="en-US" altLang="zh-CN" i="1">
                            <a:latin typeface="Cambria Math" panose="02040503050406030204" pitchFamily="18" charset="0"/>
                          </a:rPr>
                          <m:t>𝑔h</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3</m:t>
                            </m:r>
                          </m:sub>
                        </m:sSub>
                        <m:r>
                          <a:rPr lang="en-US" altLang="zh-CN" i="1">
                            <a:latin typeface="Cambria Math" panose="02040503050406030204" pitchFamily="18" charset="0"/>
                          </a:rPr>
                          <m:t>)</m:t>
                        </m:r>
                      </m:e>
                    </m:rad>
                    <m:r>
                      <a:rPr lang="en-US" altLang="zh-CN" i="1">
                        <a:latin typeface="Cambria Math" panose="02040503050406030204" pitchFamily="18" charset="0"/>
                      </a:rPr>
                      <m:t> </m:t>
                    </m:r>
                  </m:oMath>
                </a14:m>
                <a:r>
                  <a:rPr lang="zh-CN" altLang="en-US" dirty="0">
                    <a:latin typeface="Cambria Math" panose="02040503050406030204" pitchFamily="18" charset="0"/>
                  </a:rPr>
                  <a:t>。</a:t>
                </a:r>
                <a:endParaRPr lang="en-US" altLang="zh-CN" dirty="0">
                  <a:latin typeface="Cambria Math" panose="02040503050406030204" pitchFamily="18" charset="0"/>
                </a:endParaRPr>
              </a:p>
              <a:p>
                <a:r>
                  <a:rPr lang="zh-CN" altLang="en-US" b="0" dirty="0">
                    <a:latin typeface="Cambria Math" panose="02040503050406030204" pitchFamily="18" charset="0"/>
                  </a:rPr>
                  <a:t>所以在这一小段直线斜坡上所花时间等于它的</a:t>
                </a:r>
                <a:r>
                  <a:rPr lang="zh-CN" altLang="en-US" dirty="0">
                    <a:latin typeface="Cambria Math" panose="02040503050406030204" pitchFamily="18" charset="0"/>
                  </a:rPr>
                  <a:t>距离除上平均速度：</a:t>
                </a:r>
                <a:endParaRPr lang="en-US" altLang="zh-CN" b="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3</m:t>
                          </m:r>
                        </m:sub>
                      </m:sSub>
                      <m:r>
                        <a:rPr lang="en-US" altLang="zh-CN" i="1">
                          <a:latin typeface="Cambria Math" panose="02040503050406030204" pitchFamily="18" charset="0"/>
                        </a:rPr>
                        <m:t>)</m:t>
                      </m:r>
                      <m:r>
                        <a:rPr lang="en-US" altLang="zh-CN" b="0" i="0"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2 </m:t>
                          </m:r>
                          <m:r>
                            <a:rPr lang="en-US" altLang="zh-CN" b="0" i="1" smtClean="0">
                              <a:latin typeface="Cambria Math" panose="02040503050406030204" pitchFamily="18" charset="0"/>
                            </a:rPr>
                            <m:t>𝑑</m:t>
                          </m:r>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 </m:t>
                                  </m:r>
                                  <m:r>
                                    <a:rPr lang="en-US" altLang="zh-CN" i="1">
                                      <a:latin typeface="Cambria Math" panose="02040503050406030204" pitchFamily="18" charset="0"/>
                                    </a:rPr>
                                    <m:t>𝐷</m:t>
                                  </m:r>
                                </m:e>
                                <m:sub>
                                  <m:r>
                                    <a:rPr lang="en-US" altLang="zh-CN" i="1">
                                      <a:latin typeface="Cambria Math" panose="02040503050406030204" pitchFamily="18" charset="0"/>
                                    </a:rPr>
                                    <m:t>3</m:t>
                                  </m:r>
                                </m:sub>
                              </m:sSub>
                            </m:e>
                          </m:d>
                        </m:num>
                        <m:den>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2</m:t>
                              </m:r>
                              <m:r>
                                <a:rPr lang="en-US" altLang="zh-CN" i="1">
                                  <a:latin typeface="Cambria Math" panose="02040503050406030204" pitchFamily="18" charset="0"/>
                                </a:rPr>
                                <m:t>𝑔h</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𝑖</m:t>
                                  </m:r>
                                </m:sub>
                              </m:sSub>
                              <m:r>
                                <a:rPr lang="en-US" altLang="zh-CN" i="1">
                                  <a:latin typeface="Cambria Math" panose="02040503050406030204" pitchFamily="18" charset="0"/>
                                </a:rPr>
                                <m:t>)</m:t>
                              </m:r>
                            </m:e>
                          </m:rad>
                          <m:r>
                            <a:rPr lang="en-US" altLang="zh-CN" i="1">
                              <a:latin typeface="Cambria Math" panose="02040503050406030204" pitchFamily="18" charset="0"/>
                            </a:rPr>
                            <m:t>+</m:t>
                          </m:r>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2</m:t>
                              </m:r>
                              <m:r>
                                <a:rPr lang="en-US" altLang="zh-CN" i="1">
                                  <a:latin typeface="Cambria Math" panose="02040503050406030204" pitchFamily="18" charset="0"/>
                                </a:rPr>
                                <m:t>𝑔h</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3</m:t>
                                  </m:r>
                                </m:sub>
                              </m:sSub>
                              <m:r>
                                <a:rPr lang="en-US" altLang="zh-CN" i="1">
                                  <a:latin typeface="Cambria Math" panose="02040503050406030204" pitchFamily="18" charset="0"/>
                                </a:rPr>
                                <m:t>)</m:t>
                              </m:r>
                            </m:e>
                          </m:rad>
                        </m:den>
                      </m:f>
                    </m:oMath>
                  </m:oMathPara>
                </a14:m>
                <a:endParaRPr lang="zh-CN" altLang="en-US" dirty="0"/>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B34578B9-190B-41ED-BAA2-2B37CB56712F}"/>
                  </a:ext>
                </a:extLst>
              </p:cNvPr>
              <p:cNvSpPr>
                <a:spLocks noGrp="1" noRot="1" noChangeAspect="1" noMove="1" noResize="1" noEditPoints="1" noAdjustHandles="1" noChangeArrowheads="1" noChangeShapeType="1" noTextEdit="1"/>
              </p:cNvSpPr>
              <p:nvPr>
                <p:ph idx="1"/>
              </p:nvPr>
            </p:nvSpPr>
            <p:spPr>
              <a:xfrm>
                <a:off x="628650" y="1825625"/>
                <a:ext cx="4246171" cy="4351338"/>
              </a:xfrm>
              <a:blipFill>
                <a:blip r:embed="rId2"/>
                <a:stretch>
                  <a:fillRect l="-143"/>
                </a:stretch>
              </a:blipFill>
            </p:spPr>
            <p:txBody>
              <a:bodyPr/>
              <a:lstStyle/>
              <a:p>
                <a:r>
                  <a:rPr lang="zh-CN" altLang="en-US">
                    <a:noFill/>
                  </a:rPr>
                  <a:t> </a:t>
                </a:r>
              </a:p>
            </p:txBody>
          </p:sp>
        </mc:Fallback>
      </mc:AlternateContent>
      <p:sp>
        <p:nvSpPr>
          <p:cNvPr id="4" name="矩形 3">
            <a:extLst>
              <a:ext uri="{FF2B5EF4-FFF2-40B4-BE49-F238E27FC236}">
                <a16:creationId xmlns:a16="http://schemas.microsoft.com/office/drawing/2014/main" id="{0A4FED50-DA3F-4936-80B1-F689E6E4B5B8}"/>
              </a:ext>
            </a:extLst>
          </p:cNvPr>
          <p:cNvSpPr/>
          <p:nvPr/>
        </p:nvSpPr>
        <p:spPr>
          <a:xfrm>
            <a:off x="5169971" y="2472176"/>
            <a:ext cx="3461658" cy="251163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112681EC-005B-47DF-AA32-CC14845AA44F}"/>
              </a:ext>
            </a:extLst>
          </p:cNvPr>
          <p:cNvCxnSpPr/>
          <p:nvPr/>
        </p:nvCxnSpPr>
        <p:spPr>
          <a:xfrm>
            <a:off x="5181798" y="3000631"/>
            <a:ext cx="3467595"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7" name="直接连接符 6">
            <a:extLst>
              <a:ext uri="{FF2B5EF4-FFF2-40B4-BE49-F238E27FC236}">
                <a16:creationId xmlns:a16="http://schemas.microsoft.com/office/drawing/2014/main" id="{23CAD052-129D-4866-9518-9991915C9AA4}"/>
              </a:ext>
            </a:extLst>
          </p:cNvPr>
          <p:cNvCxnSpPr/>
          <p:nvPr/>
        </p:nvCxnSpPr>
        <p:spPr>
          <a:xfrm>
            <a:off x="5175861" y="3794299"/>
            <a:ext cx="3467595"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8" name="直接连接符 7">
            <a:extLst>
              <a:ext uri="{FF2B5EF4-FFF2-40B4-BE49-F238E27FC236}">
                <a16:creationId xmlns:a16="http://schemas.microsoft.com/office/drawing/2014/main" id="{7EDE4B29-F83C-4FCE-8180-3F683C4E64B3}"/>
              </a:ext>
            </a:extLst>
          </p:cNvPr>
          <p:cNvCxnSpPr/>
          <p:nvPr/>
        </p:nvCxnSpPr>
        <p:spPr>
          <a:xfrm>
            <a:off x="5175860" y="4219830"/>
            <a:ext cx="3467595"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9" name="直接连接符 8">
            <a:extLst>
              <a:ext uri="{FF2B5EF4-FFF2-40B4-BE49-F238E27FC236}">
                <a16:creationId xmlns:a16="http://schemas.microsoft.com/office/drawing/2014/main" id="{A2271DC2-B51B-4FAB-A1A5-133E4CBF7D97}"/>
              </a:ext>
            </a:extLst>
          </p:cNvPr>
          <p:cNvCxnSpPr/>
          <p:nvPr/>
        </p:nvCxnSpPr>
        <p:spPr>
          <a:xfrm>
            <a:off x="5175861" y="3376683"/>
            <a:ext cx="3467595"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11" name="直接连接符 10">
            <a:extLst>
              <a:ext uri="{FF2B5EF4-FFF2-40B4-BE49-F238E27FC236}">
                <a16:creationId xmlns:a16="http://schemas.microsoft.com/office/drawing/2014/main" id="{0B221DEB-7C28-4E19-AF80-76E90CA714CF}"/>
              </a:ext>
            </a:extLst>
          </p:cNvPr>
          <p:cNvCxnSpPr/>
          <p:nvPr/>
        </p:nvCxnSpPr>
        <p:spPr>
          <a:xfrm>
            <a:off x="5864629" y="2472177"/>
            <a:ext cx="0" cy="2511631"/>
          </a:xfrm>
          <a:prstGeom prst="line">
            <a:avLst/>
          </a:prstGeom>
        </p:spPr>
        <p:style>
          <a:lnRef idx="1">
            <a:schemeClr val="accent3"/>
          </a:lnRef>
          <a:fillRef idx="0">
            <a:schemeClr val="accent3"/>
          </a:fillRef>
          <a:effectRef idx="0">
            <a:schemeClr val="accent3"/>
          </a:effectRef>
          <a:fontRef idx="minor">
            <a:schemeClr val="tx1"/>
          </a:fontRef>
        </p:style>
      </p:cxnSp>
      <p:cxnSp>
        <p:nvCxnSpPr>
          <p:cNvPr id="12" name="直接连接符 11">
            <a:extLst>
              <a:ext uri="{FF2B5EF4-FFF2-40B4-BE49-F238E27FC236}">
                <a16:creationId xmlns:a16="http://schemas.microsoft.com/office/drawing/2014/main" id="{B23B46E8-9EB8-4066-8161-2D7F3344F1D5}"/>
              </a:ext>
            </a:extLst>
          </p:cNvPr>
          <p:cNvCxnSpPr/>
          <p:nvPr/>
        </p:nvCxnSpPr>
        <p:spPr>
          <a:xfrm>
            <a:off x="6450478" y="2472176"/>
            <a:ext cx="0" cy="2511631"/>
          </a:xfrm>
          <a:prstGeom prst="line">
            <a:avLst/>
          </a:prstGeom>
        </p:spPr>
        <p:style>
          <a:lnRef idx="1">
            <a:schemeClr val="accent3"/>
          </a:lnRef>
          <a:fillRef idx="0">
            <a:schemeClr val="accent3"/>
          </a:fillRef>
          <a:effectRef idx="0">
            <a:schemeClr val="accent3"/>
          </a:effectRef>
          <a:fontRef idx="minor">
            <a:schemeClr val="tx1"/>
          </a:fontRef>
        </p:style>
      </p:cxn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8C5C94F8-3E42-4CC5-863D-49537A2B8BFE}"/>
                  </a:ext>
                </a:extLst>
              </p:cNvPr>
              <p:cNvSpPr txBox="1"/>
              <p:nvPr/>
            </p:nvSpPr>
            <p:spPr>
              <a:xfrm>
                <a:off x="5508369" y="2660988"/>
                <a:ext cx="35626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𝐶</m:t>
                          </m:r>
                        </m:e>
                        <m:sub>
                          <m:r>
                            <a:rPr lang="en-US" altLang="zh-CN" b="0" i="1" dirty="0" smtClean="0">
                              <a:latin typeface="Cambria Math" panose="02040503050406030204" pitchFamily="18" charset="0"/>
                            </a:rPr>
                            <m:t>1</m:t>
                          </m:r>
                        </m:sub>
                      </m:sSub>
                    </m:oMath>
                  </m:oMathPara>
                </a14:m>
                <a:endParaRPr lang="zh-CN" altLang="en-US" dirty="0"/>
              </a:p>
            </p:txBody>
          </p:sp>
        </mc:Choice>
        <mc:Fallback xmlns="">
          <p:sp>
            <p:nvSpPr>
              <p:cNvPr id="13" name="文本框 12">
                <a:extLst>
                  <a:ext uri="{FF2B5EF4-FFF2-40B4-BE49-F238E27FC236}">
                    <a16:creationId xmlns:a16="http://schemas.microsoft.com/office/drawing/2014/main" id="{8C5C94F8-3E42-4CC5-863D-49537A2B8BFE}"/>
                  </a:ext>
                </a:extLst>
              </p:cNvPr>
              <p:cNvSpPr txBox="1">
                <a:spLocks noRot="1" noChangeAspect="1" noMove="1" noResize="1" noEditPoints="1" noAdjustHandles="1" noChangeArrowheads="1" noChangeShapeType="1" noTextEdit="1"/>
              </p:cNvSpPr>
              <p:nvPr/>
            </p:nvSpPr>
            <p:spPr>
              <a:xfrm>
                <a:off x="5508369" y="2660988"/>
                <a:ext cx="356260" cy="369332"/>
              </a:xfrm>
              <a:prstGeom prst="rect">
                <a:avLst/>
              </a:prstGeom>
              <a:blipFill>
                <a:blip r:embed="rId3"/>
                <a:stretch>
                  <a:fillRect r="-34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6BEC879B-17E9-4AB8-994A-EA6295A2039B}"/>
                  </a:ext>
                </a:extLst>
              </p:cNvPr>
              <p:cNvSpPr txBox="1"/>
              <p:nvPr/>
            </p:nvSpPr>
            <p:spPr>
              <a:xfrm>
                <a:off x="5508369" y="3018836"/>
                <a:ext cx="35626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𝐶</m:t>
                          </m:r>
                        </m:e>
                        <m:sub>
                          <m:r>
                            <a:rPr lang="en-US" altLang="zh-CN" b="0" i="1" dirty="0" smtClean="0">
                              <a:latin typeface="Cambria Math" panose="02040503050406030204" pitchFamily="18" charset="0"/>
                            </a:rPr>
                            <m:t>2</m:t>
                          </m:r>
                        </m:sub>
                      </m:sSub>
                    </m:oMath>
                  </m:oMathPara>
                </a14:m>
                <a:endParaRPr lang="zh-CN" altLang="en-US" dirty="0"/>
              </a:p>
            </p:txBody>
          </p:sp>
        </mc:Choice>
        <mc:Fallback xmlns="">
          <p:sp>
            <p:nvSpPr>
              <p:cNvPr id="14" name="文本框 13">
                <a:extLst>
                  <a:ext uri="{FF2B5EF4-FFF2-40B4-BE49-F238E27FC236}">
                    <a16:creationId xmlns:a16="http://schemas.microsoft.com/office/drawing/2014/main" id="{6BEC879B-17E9-4AB8-994A-EA6295A2039B}"/>
                  </a:ext>
                </a:extLst>
              </p:cNvPr>
              <p:cNvSpPr txBox="1">
                <a:spLocks noRot="1" noChangeAspect="1" noMove="1" noResize="1" noEditPoints="1" noAdjustHandles="1" noChangeArrowheads="1" noChangeShapeType="1" noTextEdit="1"/>
              </p:cNvSpPr>
              <p:nvPr/>
            </p:nvSpPr>
            <p:spPr>
              <a:xfrm>
                <a:off x="5508369" y="3018836"/>
                <a:ext cx="356260" cy="369332"/>
              </a:xfrm>
              <a:prstGeom prst="rect">
                <a:avLst/>
              </a:prstGeom>
              <a:blipFill>
                <a:blip r:embed="rId4"/>
                <a:stretch>
                  <a:fillRect r="-517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0D199719-EE76-4F3A-B143-E8C9D8E3F228}"/>
                  </a:ext>
                </a:extLst>
              </p:cNvPr>
              <p:cNvSpPr txBox="1"/>
              <p:nvPr/>
            </p:nvSpPr>
            <p:spPr>
              <a:xfrm>
                <a:off x="5506389" y="3447769"/>
                <a:ext cx="35626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𝐶</m:t>
                          </m:r>
                        </m:e>
                        <m:sub>
                          <m:r>
                            <a:rPr lang="en-US" altLang="zh-CN" b="0" i="1" dirty="0" smtClean="0">
                              <a:latin typeface="Cambria Math" panose="02040503050406030204" pitchFamily="18" charset="0"/>
                            </a:rPr>
                            <m:t>3</m:t>
                          </m:r>
                        </m:sub>
                      </m:sSub>
                    </m:oMath>
                  </m:oMathPara>
                </a14:m>
                <a:endParaRPr lang="zh-CN" altLang="en-US" dirty="0"/>
              </a:p>
            </p:txBody>
          </p:sp>
        </mc:Choice>
        <mc:Fallback xmlns="">
          <p:sp>
            <p:nvSpPr>
              <p:cNvPr id="15" name="文本框 14">
                <a:extLst>
                  <a:ext uri="{FF2B5EF4-FFF2-40B4-BE49-F238E27FC236}">
                    <a16:creationId xmlns:a16="http://schemas.microsoft.com/office/drawing/2014/main" id="{0D199719-EE76-4F3A-B143-E8C9D8E3F228}"/>
                  </a:ext>
                </a:extLst>
              </p:cNvPr>
              <p:cNvSpPr txBox="1">
                <a:spLocks noRot="1" noChangeAspect="1" noMove="1" noResize="1" noEditPoints="1" noAdjustHandles="1" noChangeArrowheads="1" noChangeShapeType="1" noTextEdit="1"/>
              </p:cNvSpPr>
              <p:nvPr/>
            </p:nvSpPr>
            <p:spPr>
              <a:xfrm>
                <a:off x="5506389" y="3447769"/>
                <a:ext cx="356260" cy="369332"/>
              </a:xfrm>
              <a:prstGeom prst="rect">
                <a:avLst/>
              </a:prstGeom>
              <a:blipFill>
                <a:blip r:embed="rId5"/>
                <a:stretch>
                  <a:fillRect r="-50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F642B753-3724-45A8-AD78-AC549A953B91}"/>
                  </a:ext>
                </a:extLst>
              </p:cNvPr>
              <p:cNvSpPr txBox="1"/>
              <p:nvPr/>
            </p:nvSpPr>
            <p:spPr>
              <a:xfrm>
                <a:off x="5522221" y="3879244"/>
                <a:ext cx="35626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𝐶</m:t>
                          </m:r>
                        </m:e>
                        <m:sub>
                          <m:r>
                            <a:rPr lang="en-US" altLang="zh-CN" b="0" i="1" dirty="0" smtClean="0">
                              <a:latin typeface="Cambria Math" panose="02040503050406030204" pitchFamily="18" charset="0"/>
                            </a:rPr>
                            <m:t>4</m:t>
                          </m:r>
                        </m:sub>
                      </m:sSub>
                    </m:oMath>
                  </m:oMathPara>
                </a14:m>
                <a:endParaRPr lang="zh-CN" altLang="en-US" dirty="0"/>
              </a:p>
            </p:txBody>
          </p:sp>
        </mc:Choice>
        <mc:Fallback xmlns="">
          <p:sp>
            <p:nvSpPr>
              <p:cNvPr id="16" name="文本框 15">
                <a:extLst>
                  <a:ext uri="{FF2B5EF4-FFF2-40B4-BE49-F238E27FC236}">
                    <a16:creationId xmlns:a16="http://schemas.microsoft.com/office/drawing/2014/main" id="{F642B753-3724-45A8-AD78-AC549A953B91}"/>
                  </a:ext>
                </a:extLst>
              </p:cNvPr>
              <p:cNvSpPr txBox="1">
                <a:spLocks noRot="1" noChangeAspect="1" noMove="1" noResize="1" noEditPoints="1" noAdjustHandles="1" noChangeArrowheads="1" noChangeShapeType="1" noTextEdit="1"/>
              </p:cNvSpPr>
              <p:nvPr/>
            </p:nvSpPr>
            <p:spPr>
              <a:xfrm>
                <a:off x="5522221" y="3879244"/>
                <a:ext cx="356260" cy="369332"/>
              </a:xfrm>
              <a:prstGeom prst="rect">
                <a:avLst/>
              </a:prstGeom>
              <a:blipFill>
                <a:blip r:embed="rId6"/>
                <a:stretch>
                  <a:fillRect r="-517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50A93F0D-92EE-4A7D-A51B-7475DD5EEA6B}"/>
                  </a:ext>
                </a:extLst>
              </p:cNvPr>
              <p:cNvSpPr txBox="1"/>
              <p:nvPr/>
            </p:nvSpPr>
            <p:spPr>
              <a:xfrm>
                <a:off x="4948251" y="2099317"/>
                <a:ext cx="35626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rPr>
                        <m:t>𝑂</m:t>
                      </m:r>
                    </m:oMath>
                  </m:oMathPara>
                </a14:m>
                <a:endParaRPr lang="zh-CN" altLang="en-US" dirty="0"/>
              </a:p>
            </p:txBody>
          </p:sp>
        </mc:Choice>
        <mc:Fallback xmlns="">
          <p:sp>
            <p:nvSpPr>
              <p:cNvPr id="17" name="文本框 16">
                <a:extLst>
                  <a:ext uri="{FF2B5EF4-FFF2-40B4-BE49-F238E27FC236}">
                    <a16:creationId xmlns:a16="http://schemas.microsoft.com/office/drawing/2014/main" id="{50A93F0D-92EE-4A7D-A51B-7475DD5EEA6B}"/>
                  </a:ext>
                </a:extLst>
              </p:cNvPr>
              <p:cNvSpPr txBox="1">
                <a:spLocks noRot="1" noChangeAspect="1" noMove="1" noResize="1" noEditPoints="1" noAdjustHandles="1" noChangeArrowheads="1" noChangeShapeType="1" noTextEdit="1"/>
              </p:cNvSpPr>
              <p:nvPr/>
            </p:nvSpPr>
            <p:spPr>
              <a:xfrm>
                <a:off x="4948251" y="2099317"/>
                <a:ext cx="356260" cy="369332"/>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9822C471-D859-40B1-913A-E06427F3BF3A}"/>
                  </a:ext>
                </a:extLst>
              </p:cNvPr>
              <p:cNvSpPr txBox="1"/>
              <p:nvPr/>
            </p:nvSpPr>
            <p:spPr>
              <a:xfrm>
                <a:off x="6422764" y="3447769"/>
                <a:ext cx="35626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𝐷</m:t>
                          </m:r>
                        </m:e>
                        <m:sub>
                          <m:r>
                            <a:rPr lang="en-US" altLang="zh-CN" b="0" i="1" dirty="0" smtClean="0">
                              <a:latin typeface="Cambria Math" panose="02040503050406030204" pitchFamily="18" charset="0"/>
                            </a:rPr>
                            <m:t>3</m:t>
                          </m:r>
                        </m:sub>
                      </m:sSub>
                    </m:oMath>
                  </m:oMathPara>
                </a14:m>
                <a:endParaRPr lang="zh-CN" altLang="en-US" dirty="0"/>
              </a:p>
            </p:txBody>
          </p:sp>
        </mc:Choice>
        <mc:Fallback xmlns="">
          <p:sp>
            <p:nvSpPr>
              <p:cNvPr id="20" name="文本框 19">
                <a:extLst>
                  <a:ext uri="{FF2B5EF4-FFF2-40B4-BE49-F238E27FC236}">
                    <a16:creationId xmlns:a16="http://schemas.microsoft.com/office/drawing/2014/main" id="{9822C471-D859-40B1-913A-E06427F3BF3A}"/>
                  </a:ext>
                </a:extLst>
              </p:cNvPr>
              <p:cNvSpPr txBox="1">
                <a:spLocks noRot="1" noChangeAspect="1" noMove="1" noResize="1" noEditPoints="1" noAdjustHandles="1" noChangeArrowheads="1" noChangeShapeType="1" noTextEdit="1"/>
              </p:cNvSpPr>
              <p:nvPr/>
            </p:nvSpPr>
            <p:spPr>
              <a:xfrm>
                <a:off x="6422764" y="3447769"/>
                <a:ext cx="356260" cy="369332"/>
              </a:xfrm>
              <a:prstGeom prst="rect">
                <a:avLst/>
              </a:prstGeom>
              <a:blipFill>
                <a:blip r:embed="rId8"/>
                <a:stretch>
                  <a:fillRect r="-10345"/>
                </a:stretch>
              </a:blipFill>
            </p:spPr>
            <p:txBody>
              <a:bodyPr/>
              <a:lstStyle/>
              <a:p>
                <a:r>
                  <a:rPr lang="zh-CN" altLang="en-US">
                    <a:noFill/>
                  </a:rPr>
                  <a:t> </a:t>
                </a:r>
              </a:p>
            </p:txBody>
          </p:sp>
        </mc:Fallback>
      </mc:AlternateContent>
      <p:cxnSp>
        <p:nvCxnSpPr>
          <p:cNvPr id="22" name="直接连接符 21">
            <a:extLst>
              <a:ext uri="{FF2B5EF4-FFF2-40B4-BE49-F238E27FC236}">
                <a16:creationId xmlns:a16="http://schemas.microsoft.com/office/drawing/2014/main" id="{D872EAEF-6BBE-4280-901D-0A67639E6968}"/>
              </a:ext>
            </a:extLst>
          </p:cNvPr>
          <p:cNvCxnSpPr>
            <a:cxnSpLocks/>
          </p:cNvCxnSpPr>
          <p:nvPr/>
        </p:nvCxnSpPr>
        <p:spPr>
          <a:xfrm>
            <a:off x="5864628" y="3000630"/>
            <a:ext cx="585850" cy="791066"/>
          </a:xfrm>
          <a:prstGeom prst="line">
            <a:avLst/>
          </a:prstGeom>
          <a:ln w="190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631FE357-C203-4914-89B1-1FE97DAA1B3D}"/>
                  </a:ext>
                </a:extLst>
              </p:cNvPr>
              <p:cNvSpPr txBox="1"/>
              <p:nvPr/>
            </p:nvSpPr>
            <p:spPr>
              <a:xfrm>
                <a:off x="8665232" y="4035164"/>
                <a:ext cx="35626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𝑋</m:t>
                      </m:r>
                    </m:oMath>
                  </m:oMathPara>
                </a14:m>
                <a:endParaRPr lang="zh-CN" altLang="en-US" dirty="0"/>
              </a:p>
            </p:txBody>
          </p:sp>
        </mc:Choice>
        <mc:Fallback xmlns="">
          <p:sp>
            <p:nvSpPr>
              <p:cNvPr id="24" name="文本框 23">
                <a:extLst>
                  <a:ext uri="{FF2B5EF4-FFF2-40B4-BE49-F238E27FC236}">
                    <a16:creationId xmlns:a16="http://schemas.microsoft.com/office/drawing/2014/main" id="{631FE357-C203-4914-89B1-1FE97DAA1B3D}"/>
                  </a:ext>
                </a:extLst>
              </p:cNvPr>
              <p:cNvSpPr txBox="1">
                <a:spLocks noRot="1" noChangeAspect="1" noMove="1" noResize="1" noEditPoints="1" noAdjustHandles="1" noChangeArrowheads="1" noChangeShapeType="1" noTextEdit="1"/>
              </p:cNvSpPr>
              <p:nvPr/>
            </p:nvSpPr>
            <p:spPr>
              <a:xfrm>
                <a:off x="8665232" y="4035164"/>
                <a:ext cx="356260" cy="369332"/>
              </a:xfrm>
              <a:prstGeom prst="rect">
                <a:avLst/>
              </a:prstGeom>
              <a:blipFill>
                <a:blip r:embed="rId9"/>
                <a:stretch>
                  <a:fillRect/>
                </a:stretch>
              </a:blipFill>
            </p:spPr>
            <p:txBody>
              <a:bodyPr/>
              <a:lstStyle/>
              <a:p>
                <a:r>
                  <a:rPr lang="zh-CN" altLang="en-US">
                    <a:noFill/>
                  </a:rPr>
                  <a:t> </a:t>
                </a:r>
              </a:p>
            </p:txBody>
          </p:sp>
        </mc:Fallback>
      </mc:AlternateContent>
      <p:sp>
        <p:nvSpPr>
          <p:cNvPr id="25" name="椭圆 24">
            <a:extLst>
              <a:ext uri="{FF2B5EF4-FFF2-40B4-BE49-F238E27FC236}">
                <a16:creationId xmlns:a16="http://schemas.microsoft.com/office/drawing/2014/main" id="{743514DC-0BFA-4D20-8062-14E07C9CC05E}"/>
              </a:ext>
            </a:extLst>
          </p:cNvPr>
          <p:cNvSpPr/>
          <p:nvPr/>
        </p:nvSpPr>
        <p:spPr>
          <a:xfrm>
            <a:off x="5136368" y="2432650"/>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23DF0D4E-6045-4795-8BCC-F2F2930ACA81}"/>
              </a:ext>
            </a:extLst>
          </p:cNvPr>
          <p:cNvSpPr/>
          <p:nvPr/>
        </p:nvSpPr>
        <p:spPr>
          <a:xfrm>
            <a:off x="8598026" y="4175915"/>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a:extLst>
              <a:ext uri="{FF2B5EF4-FFF2-40B4-BE49-F238E27FC236}">
                <a16:creationId xmlns:a16="http://schemas.microsoft.com/office/drawing/2014/main" id="{FE7B9DDE-0CD1-4F2E-A714-9A12F1E18D7A}"/>
              </a:ext>
            </a:extLst>
          </p:cNvPr>
          <p:cNvCxnSpPr>
            <a:cxnSpLocks/>
          </p:cNvCxnSpPr>
          <p:nvPr/>
        </p:nvCxnSpPr>
        <p:spPr>
          <a:xfrm>
            <a:off x="5862648" y="3376683"/>
            <a:ext cx="587830" cy="41421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C7738D8E-13AC-47EC-A5D7-F37185D1856C}"/>
              </a:ext>
            </a:extLst>
          </p:cNvPr>
          <p:cNvCxnSpPr>
            <a:cxnSpLocks/>
          </p:cNvCxnSpPr>
          <p:nvPr/>
        </p:nvCxnSpPr>
        <p:spPr>
          <a:xfrm>
            <a:off x="5870565" y="3793396"/>
            <a:ext cx="57991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393DB702-807C-49C5-AE99-08AA1BFF9D17}"/>
              </a:ext>
            </a:extLst>
          </p:cNvPr>
          <p:cNvCxnSpPr>
            <a:cxnSpLocks/>
          </p:cNvCxnSpPr>
          <p:nvPr/>
        </p:nvCxnSpPr>
        <p:spPr>
          <a:xfrm flipV="1">
            <a:off x="5862647" y="3790898"/>
            <a:ext cx="587831" cy="428931"/>
          </a:xfrm>
          <a:prstGeom prst="line">
            <a:avLst/>
          </a:prstGeom>
          <a:ln w="190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9C3BD613-A55B-40B8-B585-6A39AB153F8B}"/>
                  </a:ext>
                </a:extLst>
              </p:cNvPr>
              <p:cNvSpPr txBox="1"/>
              <p:nvPr/>
            </p:nvSpPr>
            <p:spPr>
              <a:xfrm>
                <a:off x="5684517" y="2103682"/>
                <a:ext cx="35626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𝐶</m:t>
                      </m:r>
                    </m:oMath>
                  </m:oMathPara>
                </a14:m>
                <a:endParaRPr lang="zh-CN" altLang="en-US" dirty="0"/>
              </a:p>
            </p:txBody>
          </p:sp>
        </mc:Choice>
        <mc:Fallback xmlns="">
          <p:sp>
            <p:nvSpPr>
              <p:cNvPr id="38" name="文本框 37">
                <a:extLst>
                  <a:ext uri="{FF2B5EF4-FFF2-40B4-BE49-F238E27FC236}">
                    <a16:creationId xmlns:a16="http://schemas.microsoft.com/office/drawing/2014/main" id="{9C3BD613-A55B-40B8-B585-6A39AB153F8B}"/>
                  </a:ext>
                </a:extLst>
              </p:cNvPr>
              <p:cNvSpPr txBox="1">
                <a:spLocks noRot="1" noChangeAspect="1" noMove="1" noResize="1" noEditPoints="1" noAdjustHandles="1" noChangeArrowheads="1" noChangeShapeType="1" noTextEdit="1"/>
              </p:cNvSpPr>
              <p:nvPr/>
            </p:nvSpPr>
            <p:spPr>
              <a:xfrm>
                <a:off x="5684517" y="2103682"/>
                <a:ext cx="356260" cy="369332"/>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40AB09A9-976F-4E5E-9F61-7F91FAB8C193}"/>
                  </a:ext>
                </a:extLst>
              </p:cNvPr>
              <p:cNvSpPr txBox="1"/>
              <p:nvPr/>
            </p:nvSpPr>
            <p:spPr>
              <a:xfrm>
                <a:off x="6294319" y="2093418"/>
                <a:ext cx="35626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𝐷</m:t>
                      </m:r>
                    </m:oMath>
                  </m:oMathPara>
                </a14:m>
                <a:endParaRPr lang="zh-CN" altLang="en-US" dirty="0"/>
              </a:p>
            </p:txBody>
          </p:sp>
        </mc:Choice>
        <mc:Fallback xmlns="">
          <p:sp>
            <p:nvSpPr>
              <p:cNvPr id="39" name="文本框 38">
                <a:extLst>
                  <a:ext uri="{FF2B5EF4-FFF2-40B4-BE49-F238E27FC236}">
                    <a16:creationId xmlns:a16="http://schemas.microsoft.com/office/drawing/2014/main" id="{40AB09A9-976F-4E5E-9F61-7F91FAB8C193}"/>
                  </a:ext>
                </a:extLst>
              </p:cNvPr>
              <p:cNvSpPr txBox="1">
                <a:spLocks noRot="1" noChangeAspect="1" noMove="1" noResize="1" noEditPoints="1" noAdjustHandles="1" noChangeArrowheads="1" noChangeShapeType="1" noTextEdit="1"/>
              </p:cNvSpPr>
              <p:nvPr/>
            </p:nvSpPr>
            <p:spPr>
              <a:xfrm>
                <a:off x="6294319" y="2093418"/>
                <a:ext cx="356260" cy="369332"/>
              </a:xfrm>
              <a:prstGeom prst="rect">
                <a:avLst/>
              </a:prstGeom>
              <a:blipFill>
                <a:blip r:embed="rId11"/>
                <a:stretch>
                  <a:fillRect/>
                </a:stretch>
              </a:blipFill>
            </p:spPr>
            <p:txBody>
              <a:bodyPr/>
              <a:lstStyle/>
              <a:p>
                <a:r>
                  <a:rPr lang="zh-CN" altLang="en-US">
                    <a:noFill/>
                  </a:rPr>
                  <a:t> </a:t>
                </a:r>
              </a:p>
            </p:txBody>
          </p:sp>
        </mc:Fallback>
      </mc:AlternateContent>
      <p:sp>
        <p:nvSpPr>
          <p:cNvPr id="27" name="箭头: 右 26">
            <a:extLst>
              <a:ext uri="{FF2B5EF4-FFF2-40B4-BE49-F238E27FC236}">
                <a16:creationId xmlns:a16="http://schemas.microsoft.com/office/drawing/2014/main" id="{92DB8562-4A66-45BD-B41D-117687EFAA4F}"/>
              </a:ext>
            </a:extLst>
          </p:cNvPr>
          <p:cNvSpPr/>
          <p:nvPr/>
        </p:nvSpPr>
        <p:spPr>
          <a:xfrm>
            <a:off x="6076436" y="2206466"/>
            <a:ext cx="182223" cy="1432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83897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8472AA-5CF2-49E4-B2B1-FD70B836B9F6}"/>
              </a:ext>
            </a:extLst>
          </p:cNvPr>
          <p:cNvSpPr>
            <a:spLocks noGrp="1"/>
          </p:cNvSpPr>
          <p:nvPr>
            <p:ph type="title"/>
          </p:nvPr>
        </p:nvSpPr>
        <p:spPr/>
        <p:txBody>
          <a:bodyPr/>
          <a:lstStyle/>
          <a:p>
            <a:r>
              <a:rPr lang="zh-CN" altLang="en-US" dirty="0"/>
              <a:t>初始条件和回溯</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CB79691-92C3-4E71-AC10-049826FF8A09}"/>
                  </a:ext>
                </a:extLst>
              </p:cNvPr>
              <p:cNvSpPr>
                <a:spLocks noGrp="1"/>
              </p:cNvSpPr>
              <p:nvPr>
                <p:ph idx="1"/>
              </p:nvPr>
            </p:nvSpPr>
            <p:spPr>
              <a:xfrm>
                <a:off x="628650" y="1825625"/>
                <a:ext cx="3669030" cy="4351338"/>
              </a:xfrm>
            </p:spPr>
            <p:txBody>
              <a:bodyPr>
                <a:normAutofit fontScale="77500" lnSpcReduction="20000"/>
              </a:bodyPr>
              <a:lstStyle/>
              <a:p>
                <a:r>
                  <a:rPr lang="zh-CN" altLang="en-US" dirty="0"/>
                  <a:t>最后就是初始条件了，也就是从原点</a:t>
                </a:r>
                <a14:m>
                  <m:oMath xmlns:m="http://schemas.openxmlformats.org/officeDocument/2006/math">
                    <m:r>
                      <a:rPr lang="en-US" altLang="zh-CN" b="0" i="1" dirty="0" smtClean="0">
                        <a:latin typeface="Cambria Math" panose="02040503050406030204" pitchFamily="18" charset="0"/>
                      </a:rPr>
                      <m:t>𝑂</m:t>
                    </m:r>
                  </m:oMath>
                </a14:m>
                <a:r>
                  <a:rPr lang="zh-CN" altLang="en-US" dirty="0"/>
                  <a:t> 到该水平位置的各点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𝑂</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𝑂</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𝑂</m:t>
                        </m:r>
                      </m:e>
                      <m:sub>
                        <m:r>
                          <a:rPr lang="en-US" altLang="zh-CN" i="1">
                            <a:latin typeface="Cambria Math" panose="02040503050406030204" pitchFamily="18" charset="0"/>
                          </a:rPr>
                          <m:t>3</m:t>
                        </m:r>
                      </m:sub>
                    </m:sSub>
                    <m: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oMath>
                </a14:m>
                <a:r>
                  <a:rPr lang="zh-CN" altLang="en-US" dirty="0"/>
                  <a:t> 的最短时间和最佳曲线。</a:t>
                </a:r>
                <a:endParaRPr lang="en-US" altLang="zh-CN" dirty="0"/>
              </a:p>
              <a:p>
                <a:r>
                  <a:rPr lang="zh-CN" altLang="en-US" dirty="0"/>
                  <a:t>根据高中物理，最佳曲线就是从原点到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𝑂</m:t>
                        </m:r>
                      </m:e>
                      <m:sub>
                        <m:r>
                          <a:rPr lang="en-US" altLang="zh-CN" i="1">
                            <a:latin typeface="Cambria Math" panose="02040503050406030204" pitchFamily="18" charset="0"/>
                          </a:rPr>
                          <m:t>𝑖</m:t>
                        </m:r>
                      </m:sub>
                    </m:sSub>
                  </m:oMath>
                </a14:m>
                <a:r>
                  <a:rPr lang="zh-CN" altLang="en-US" dirty="0"/>
                  <a:t> 的垂直直线。</a:t>
                </a:r>
              </a:p>
              <a:p>
                <a:r>
                  <a:rPr lang="zh-CN" altLang="en-US" dirty="0"/>
                  <a:t>最短时间就是 </a:t>
                </a:r>
                <a14:m>
                  <m:oMath xmlns:m="http://schemas.openxmlformats.org/officeDocument/2006/math">
                    <m:rad>
                      <m:radPr>
                        <m:degHide m:val="on"/>
                        <m:ctrlPr>
                          <a:rPr lang="en-US" altLang="zh-CN" i="1" smtClean="0">
                            <a:latin typeface="Cambria Math" panose="02040503050406030204" pitchFamily="18" charset="0"/>
                          </a:rPr>
                        </m:ctrlPr>
                      </m:radPr>
                      <m:deg/>
                      <m:e>
                        <m:r>
                          <a:rPr lang="en-US" altLang="zh-CN" i="1">
                            <a:latin typeface="Cambria Math" panose="02040503050406030204" pitchFamily="18" charset="0"/>
                          </a:rPr>
                          <m:t>2</m:t>
                        </m:r>
                        <m:r>
                          <a:rPr lang="en-US" altLang="zh-CN" i="1">
                            <a:latin typeface="Cambria Math" panose="02040503050406030204" pitchFamily="18" charset="0"/>
                          </a:rPr>
                          <m:t>h</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𝑂</m:t>
                            </m:r>
                          </m:e>
                          <m:sub>
                            <m:r>
                              <a:rPr lang="en-US" altLang="zh-CN" b="0" i="1" smtClean="0">
                                <a:latin typeface="Cambria Math" panose="02040503050406030204" pitchFamily="18" charset="0"/>
                              </a:rPr>
                              <m:t>𝑖</m:t>
                            </m:r>
                          </m:sub>
                        </m:sSub>
                        <m:r>
                          <a:rPr lang="en-US" altLang="zh-CN" i="1">
                            <a:latin typeface="Cambria Math" panose="02040503050406030204" pitchFamily="18" charset="0"/>
                          </a:rPr>
                          <m:t>)</m:t>
                        </m:r>
                        <m:r>
                          <a:rPr lang="en-US" altLang="zh-CN" b="0" i="1" smtClean="0">
                            <a:latin typeface="Cambria Math" panose="02040503050406030204" pitchFamily="18" charset="0"/>
                          </a:rPr>
                          <m:t>/</m:t>
                        </m:r>
                        <m:r>
                          <a:rPr lang="en-US" altLang="zh-CN" b="0" i="1" smtClean="0">
                            <a:latin typeface="Cambria Math" panose="02040503050406030204" pitchFamily="18" charset="0"/>
                          </a:rPr>
                          <m:t>𝑔</m:t>
                        </m:r>
                      </m:e>
                    </m:rad>
                  </m:oMath>
                </a14:m>
                <a:r>
                  <a:rPr lang="zh-CN" altLang="en-US" dirty="0"/>
                  <a:t>。</a:t>
                </a:r>
                <a:endParaRPr lang="en-US" altLang="zh-CN" dirty="0"/>
              </a:p>
              <a:p>
                <a:r>
                  <a:rPr lang="zh-CN" altLang="en-US" dirty="0"/>
                  <a:t>这样就可以完成整个递推了。</a:t>
                </a:r>
                <a:endParaRPr lang="en-US" altLang="zh-CN" dirty="0"/>
              </a:p>
              <a:p>
                <a:r>
                  <a:rPr lang="zh-CN" altLang="en-US" dirty="0"/>
                  <a:t>递推结束后，我们可以从</a:t>
                </a:r>
                <a14:m>
                  <m:oMath xmlns:m="http://schemas.openxmlformats.org/officeDocument/2006/math">
                    <m:r>
                      <a:rPr lang="en-US" altLang="zh-CN" b="0" i="1" dirty="0" smtClean="0">
                        <a:latin typeface="Cambria Math" panose="02040503050406030204" pitchFamily="18" charset="0"/>
                      </a:rPr>
                      <m:t>𝑋</m:t>
                    </m:r>
                  </m:oMath>
                </a14:m>
                <a:r>
                  <a:rPr lang="zh-CN" altLang="en-US" dirty="0"/>
                  <a:t>点回溯找到一条回到原点</a:t>
                </a:r>
                <a14:m>
                  <m:oMath xmlns:m="http://schemas.openxmlformats.org/officeDocument/2006/math">
                    <m:r>
                      <a:rPr lang="en-US" altLang="zh-CN" i="1" dirty="0">
                        <a:latin typeface="Cambria Math" panose="02040503050406030204" pitchFamily="18" charset="0"/>
                      </a:rPr>
                      <m:t>𝑂</m:t>
                    </m:r>
                  </m:oMath>
                </a14:m>
                <a:r>
                  <a:rPr lang="zh-CN" altLang="en-US" dirty="0"/>
                  <a:t>的路径，这条路径就是我们要求的最优曲线。</a:t>
                </a:r>
                <a:endParaRPr lang="en-US" altLang="zh-CN" dirty="0"/>
              </a:p>
            </p:txBody>
          </p:sp>
        </mc:Choice>
        <mc:Fallback xmlns="">
          <p:sp>
            <p:nvSpPr>
              <p:cNvPr id="3" name="内容占位符 2">
                <a:extLst>
                  <a:ext uri="{FF2B5EF4-FFF2-40B4-BE49-F238E27FC236}">
                    <a16:creationId xmlns:a16="http://schemas.microsoft.com/office/drawing/2014/main" id="{DCB79691-92C3-4E71-AC10-049826FF8A09}"/>
                  </a:ext>
                </a:extLst>
              </p:cNvPr>
              <p:cNvSpPr>
                <a:spLocks noGrp="1" noRot="1" noChangeAspect="1" noMove="1" noResize="1" noEditPoints="1" noAdjustHandles="1" noChangeArrowheads="1" noChangeShapeType="1" noTextEdit="1"/>
              </p:cNvSpPr>
              <p:nvPr>
                <p:ph idx="1"/>
              </p:nvPr>
            </p:nvSpPr>
            <p:spPr>
              <a:xfrm>
                <a:off x="628650" y="1825625"/>
                <a:ext cx="3669030" cy="4351338"/>
              </a:xfrm>
              <a:blipFill>
                <a:blip r:embed="rId2"/>
                <a:stretch>
                  <a:fillRect l="-664"/>
                </a:stretch>
              </a:blipFill>
            </p:spPr>
            <p:txBody>
              <a:bodyPr/>
              <a:lstStyle/>
              <a:p>
                <a:r>
                  <a:rPr lang="zh-CN" altLang="en-US">
                    <a:noFill/>
                  </a:rPr>
                  <a:t> </a:t>
                </a:r>
              </a:p>
            </p:txBody>
          </p:sp>
        </mc:Fallback>
      </mc:AlternateContent>
      <p:sp>
        <p:nvSpPr>
          <p:cNvPr id="28" name="矩形 27">
            <a:extLst>
              <a:ext uri="{FF2B5EF4-FFF2-40B4-BE49-F238E27FC236}">
                <a16:creationId xmlns:a16="http://schemas.microsoft.com/office/drawing/2014/main" id="{B1F6E58F-5966-4140-BCED-4D975C60137F}"/>
              </a:ext>
            </a:extLst>
          </p:cNvPr>
          <p:cNvSpPr/>
          <p:nvPr/>
        </p:nvSpPr>
        <p:spPr>
          <a:xfrm>
            <a:off x="5169971" y="2472176"/>
            <a:ext cx="3461658" cy="251163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cxnSp>
        <p:nvCxnSpPr>
          <p:cNvPr id="29" name="直接连接符 28">
            <a:extLst>
              <a:ext uri="{FF2B5EF4-FFF2-40B4-BE49-F238E27FC236}">
                <a16:creationId xmlns:a16="http://schemas.microsoft.com/office/drawing/2014/main" id="{0E2367EE-B93B-45BC-A732-00AF5A40BAED}"/>
              </a:ext>
            </a:extLst>
          </p:cNvPr>
          <p:cNvCxnSpPr/>
          <p:nvPr/>
        </p:nvCxnSpPr>
        <p:spPr>
          <a:xfrm>
            <a:off x="5181798" y="3000631"/>
            <a:ext cx="3467595"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30" name="直接连接符 29">
            <a:extLst>
              <a:ext uri="{FF2B5EF4-FFF2-40B4-BE49-F238E27FC236}">
                <a16:creationId xmlns:a16="http://schemas.microsoft.com/office/drawing/2014/main" id="{516C0466-42AD-4BEB-AE66-B78802A0B460}"/>
              </a:ext>
            </a:extLst>
          </p:cNvPr>
          <p:cNvCxnSpPr/>
          <p:nvPr/>
        </p:nvCxnSpPr>
        <p:spPr>
          <a:xfrm>
            <a:off x="5175861" y="3794299"/>
            <a:ext cx="3467595"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31" name="直接连接符 30">
            <a:extLst>
              <a:ext uri="{FF2B5EF4-FFF2-40B4-BE49-F238E27FC236}">
                <a16:creationId xmlns:a16="http://schemas.microsoft.com/office/drawing/2014/main" id="{0C397A8D-83E4-4EBE-BF84-B2E13266CAAC}"/>
              </a:ext>
            </a:extLst>
          </p:cNvPr>
          <p:cNvCxnSpPr/>
          <p:nvPr/>
        </p:nvCxnSpPr>
        <p:spPr>
          <a:xfrm>
            <a:off x="5175860" y="4219830"/>
            <a:ext cx="3467595"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32" name="直接连接符 31">
            <a:extLst>
              <a:ext uri="{FF2B5EF4-FFF2-40B4-BE49-F238E27FC236}">
                <a16:creationId xmlns:a16="http://schemas.microsoft.com/office/drawing/2014/main" id="{00124657-A798-4B6B-A22C-4361C1F66CA6}"/>
              </a:ext>
            </a:extLst>
          </p:cNvPr>
          <p:cNvCxnSpPr/>
          <p:nvPr/>
        </p:nvCxnSpPr>
        <p:spPr>
          <a:xfrm>
            <a:off x="5175861" y="3376683"/>
            <a:ext cx="3467595"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33" name="直接连接符 32">
            <a:extLst>
              <a:ext uri="{FF2B5EF4-FFF2-40B4-BE49-F238E27FC236}">
                <a16:creationId xmlns:a16="http://schemas.microsoft.com/office/drawing/2014/main" id="{4C8C95AB-4604-4CE8-9E2F-BE0EBBB636BC}"/>
              </a:ext>
            </a:extLst>
          </p:cNvPr>
          <p:cNvCxnSpPr/>
          <p:nvPr/>
        </p:nvCxnSpPr>
        <p:spPr>
          <a:xfrm>
            <a:off x="5864629" y="2472177"/>
            <a:ext cx="0" cy="2511631"/>
          </a:xfrm>
          <a:prstGeom prst="line">
            <a:avLst/>
          </a:prstGeom>
        </p:spPr>
        <p:style>
          <a:lnRef idx="1">
            <a:schemeClr val="accent3"/>
          </a:lnRef>
          <a:fillRef idx="0">
            <a:schemeClr val="accent3"/>
          </a:fillRef>
          <a:effectRef idx="0">
            <a:schemeClr val="accent3"/>
          </a:effectRef>
          <a:fontRef idx="minor">
            <a:schemeClr val="tx1"/>
          </a:fontRef>
        </p:style>
      </p:cxnSp>
      <p:cxnSp>
        <p:nvCxnSpPr>
          <p:cNvPr id="34" name="直接连接符 33">
            <a:extLst>
              <a:ext uri="{FF2B5EF4-FFF2-40B4-BE49-F238E27FC236}">
                <a16:creationId xmlns:a16="http://schemas.microsoft.com/office/drawing/2014/main" id="{FADBB54A-5809-4431-8042-8737A134BBC6}"/>
              </a:ext>
            </a:extLst>
          </p:cNvPr>
          <p:cNvCxnSpPr/>
          <p:nvPr/>
        </p:nvCxnSpPr>
        <p:spPr>
          <a:xfrm>
            <a:off x="6450478" y="2472176"/>
            <a:ext cx="0" cy="2511631"/>
          </a:xfrm>
          <a:prstGeom prst="line">
            <a:avLst/>
          </a:prstGeom>
        </p:spPr>
        <p:style>
          <a:lnRef idx="1">
            <a:schemeClr val="accent3"/>
          </a:lnRef>
          <a:fillRef idx="0">
            <a:schemeClr val="accent3"/>
          </a:fillRef>
          <a:effectRef idx="0">
            <a:schemeClr val="accent3"/>
          </a:effectRef>
          <a:fontRef idx="minor">
            <a:schemeClr val="tx1"/>
          </a:fontRef>
        </p:style>
      </p:cxnSp>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4FFAF577-CA2D-4BCC-BEC4-C3DE50B8BE84}"/>
                  </a:ext>
                </a:extLst>
              </p:cNvPr>
              <p:cNvSpPr txBox="1"/>
              <p:nvPr/>
            </p:nvSpPr>
            <p:spPr>
              <a:xfrm>
                <a:off x="4760217" y="2773807"/>
                <a:ext cx="35626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𝑂</m:t>
                          </m:r>
                        </m:e>
                        <m:sub>
                          <m:r>
                            <a:rPr lang="en-US" altLang="zh-CN" b="0" i="1" dirty="0" smtClean="0">
                              <a:latin typeface="Cambria Math" panose="02040503050406030204" pitchFamily="18" charset="0"/>
                            </a:rPr>
                            <m:t>1</m:t>
                          </m:r>
                        </m:sub>
                      </m:sSub>
                    </m:oMath>
                  </m:oMathPara>
                </a14:m>
                <a:endParaRPr lang="zh-CN" altLang="en-US" dirty="0"/>
              </a:p>
            </p:txBody>
          </p:sp>
        </mc:Choice>
        <mc:Fallback xmlns="">
          <p:sp>
            <p:nvSpPr>
              <p:cNvPr id="35" name="文本框 34">
                <a:extLst>
                  <a:ext uri="{FF2B5EF4-FFF2-40B4-BE49-F238E27FC236}">
                    <a16:creationId xmlns:a16="http://schemas.microsoft.com/office/drawing/2014/main" id="{4FFAF577-CA2D-4BCC-BEC4-C3DE50B8BE84}"/>
                  </a:ext>
                </a:extLst>
              </p:cNvPr>
              <p:cNvSpPr txBox="1">
                <a:spLocks noRot="1" noChangeAspect="1" noMove="1" noResize="1" noEditPoints="1" noAdjustHandles="1" noChangeArrowheads="1" noChangeShapeType="1" noTextEdit="1"/>
              </p:cNvSpPr>
              <p:nvPr/>
            </p:nvSpPr>
            <p:spPr>
              <a:xfrm>
                <a:off x="4760217" y="2773807"/>
                <a:ext cx="356260" cy="369332"/>
              </a:xfrm>
              <a:prstGeom prst="rect">
                <a:avLst/>
              </a:prstGeom>
              <a:blipFill>
                <a:blip r:embed="rId3"/>
                <a:stretch>
                  <a:fillRect r="-86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E8DBEE1C-5907-4C50-96DF-509FD94F3EDB}"/>
                  </a:ext>
                </a:extLst>
              </p:cNvPr>
              <p:cNvSpPr txBox="1"/>
              <p:nvPr/>
            </p:nvSpPr>
            <p:spPr>
              <a:xfrm>
                <a:off x="4760217" y="3131655"/>
                <a:ext cx="35626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𝑂</m:t>
                          </m:r>
                        </m:e>
                        <m:sub>
                          <m:r>
                            <a:rPr lang="en-US" altLang="zh-CN" b="0" i="1" dirty="0" smtClean="0">
                              <a:latin typeface="Cambria Math" panose="02040503050406030204" pitchFamily="18" charset="0"/>
                            </a:rPr>
                            <m:t>2</m:t>
                          </m:r>
                        </m:sub>
                      </m:sSub>
                    </m:oMath>
                  </m:oMathPara>
                </a14:m>
                <a:endParaRPr lang="zh-CN" altLang="en-US" dirty="0"/>
              </a:p>
            </p:txBody>
          </p:sp>
        </mc:Choice>
        <mc:Fallback xmlns="">
          <p:sp>
            <p:nvSpPr>
              <p:cNvPr id="36" name="文本框 35">
                <a:extLst>
                  <a:ext uri="{FF2B5EF4-FFF2-40B4-BE49-F238E27FC236}">
                    <a16:creationId xmlns:a16="http://schemas.microsoft.com/office/drawing/2014/main" id="{E8DBEE1C-5907-4C50-96DF-509FD94F3EDB}"/>
                  </a:ext>
                </a:extLst>
              </p:cNvPr>
              <p:cNvSpPr txBox="1">
                <a:spLocks noRot="1" noChangeAspect="1" noMove="1" noResize="1" noEditPoints="1" noAdjustHandles="1" noChangeArrowheads="1" noChangeShapeType="1" noTextEdit="1"/>
              </p:cNvSpPr>
              <p:nvPr/>
            </p:nvSpPr>
            <p:spPr>
              <a:xfrm>
                <a:off x="4760217" y="3131655"/>
                <a:ext cx="356260" cy="369332"/>
              </a:xfrm>
              <a:prstGeom prst="rect">
                <a:avLst/>
              </a:prstGeom>
              <a:blipFill>
                <a:blip r:embed="rId4"/>
                <a:stretch>
                  <a:fillRect r="-1034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F99EE0F1-2A92-4F9D-B36E-A98D2D2127E7}"/>
                  </a:ext>
                </a:extLst>
              </p:cNvPr>
              <p:cNvSpPr txBox="1"/>
              <p:nvPr/>
            </p:nvSpPr>
            <p:spPr>
              <a:xfrm>
                <a:off x="4758237" y="3560588"/>
                <a:ext cx="35626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𝑂</m:t>
                          </m:r>
                        </m:e>
                        <m:sub>
                          <m:r>
                            <a:rPr lang="en-US" altLang="zh-CN" b="0" i="1" dirty="0" smtClean="0">
                              <a:latin typeface="Cambria Math" panose="02040503050406030204" pitchFamily="18" charset="0"/>
                            </a:rPr>
                            <m:t>3</m:t>
                          </m:r>
                        </m:sub>
                      </m:sSub>
                    </m:oMath>
                  </m:oMathPara>
                </a14:m>
                <a:endParaRPr lang="zh-CN" altLang="en-US" dirty="0"/>
              </a:p>
            </p:txBody>
          </p:sp>
        </mc:Choice>
        <mc:Fallback xmlns="">
          <p:sp>
            <p:nvSpPr>
              <p:cNvPr id="37" name="文本框 36">
                <a:extLst>
                  <a:ext uri="{FF2B5EF4-FFF2-40B4-BE49-F238E27FC236}">
                    <a16:creationId xmlns:a16="http://schemas.microsoft.com/office/drawing/2014/main" id="{F99EE0F1-2A92-4F9D-B36E-A98D2D2127E7}"/>
                  </a:ext>
                </a:extLst>
              </p:cNvPr>
              <p:cNvSpPr txBox="1">
                <a:spLocks noRot="1" noChangeAspect="1" noMove="1" noResize="1" noEditPoints="1" noAdjustHandles="1" noChangeArrowheads="1" noChangeShapeType="1" noTextEdit="1"/>
              </p:cNvSpPr>
              <p:nvPr/>
            </p:nvSpPr>
            <p:spPr>
              <a:xfrm>
                <a:off x="4758237" y="3560588"/>
                <a:ext cx="356260" cy="369332"/>
              </a:xfrm>
              <a:prstGeom prst="rect">
                <a:avLst/>
              </a:prstGeom>
              <a:blipFill>
                <a:blip r:embed="rId5"/>
                <a:stretch>
                  <a:fillRect r="-1034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0E686376-83EA-4227-AF29-74DCE1D2F789}"/>
                  </a:ext>
                </a:extLst>
              </p:cNvPr>
              <p:cNvSpPr txBox="1"/>
              <p:nvPr/>
            </p:nvSpPr>
            <p:spPr>
              <a:xfrm>
                <a:off x="4774069" y="3992063"/>
                <a:ext cx="35626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𝑂</m:t>
                          </m:r>
                        </m:e>
                        <m:sub>
                          <m:r>
                            <a:rPr lang="en-US" altLang="zh-CN" b="0" i="1" dirty="0" smtClean="0">
                              <a:latin typeface="Cambria Math" panose="02040503050406030204" pitchFamily="18" charset="0"/>
                            </a:rPr>
                            <m:t>4</m:t>
                          </m:r>
                        </m:sub>
                      </m:sSub>
                    </m:oMath>
                  </m:oMathPara>
                </a14:m>
                <a:endParaRPr lang="zh-CN" altLang="en-US" dirty="0"/>
              </a:p>
            </p:txBody>
          </p:sp>
        </mc:Choice>
        <mc:Fallback xmlns="">
          <p:sp>
            <p:nvSpPr>
              <p:cNvPr id="38" name="文本框 37">
                <a:extLst>
                  <a:ext uri="{FF2B5EF4-FFF2-40B4-BE49-F238E27FC236}">
                    <a16:creationId xmlns:a16="http://schemas.microsoft.com/office/drawing/2014/main" id="{0E686376-83EA-4227-AF29-74DCE1D2F789}"/>
                  </a:ext>
                </a:extLst>
              </p:cNvPr>
              <p:cNvSpPr txBox="1">
                <a:spLocks noRot="1" noChangeAspect="1" noMove="1" noResize="1" noEditPoints="1" noAdjustHandles="1" noChangeArrowheads="1" noChangeShapeType="1" noTextEdit="1"/>
              </p:cNvSpPr>
              <p:nvPr/>
            </p:nvSpPr>
            <p:spPr>
              <a:xfrm>
                <a:off x="4774069" y="3992063"/>
                <a:ext cx="356260" cy="369332"/>
              </a:xfrm>
              <a:prstGeom prst="rect">
                <a:avLst/>
              </a:prstGeom>
              <a:blipFill>
                <a:blip r:embed="rId6"/>
                <a:stretch>
                  <a:fillRect r="-84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81F547A8-CFEA-4CD5-B66D-7BFD8895EF09}"/>
                  </a:ext>
                </a:extLst>
              </p:cNvPr>
              <p:cNvSpPr txBox="1"/>
              <p:nvPr/>
            </p:nvSpPr>
            <p:spPr>
              <a:xfrm>
                <a:off x="4948251" y="2099317"/>
                <a:ext cx="35626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rPr>
                        <m:t>𝑂</m:t>
                      </m:r>
                    </m:oMath>
                  </m:oMathPara>
                </a14:m>
                <a:endParaRPr lang="zh-CN" altLang="en-US" dirty="0"/>
              </a:p>
            </p:txBody>
          </p:sp>
        </mc:Choice>
        <mc:Fallback xmlns="">
          <p:sp>
            <p:nvSpPr>
              <p:cNvPr id="39" name="文本框 38">
                <a:extLst>
                  <a:ext uri="{FF2B5EF4-FFF2-40B4-BE49-F238E27FC236}">
                    <a16:creationId xmlns:a16="http://schemas.microsoft.com/office/drawing/2014/main" id="{81F547A8-CFEA-4CD5-B66D-7BFD8895EF09}"/>
                  </a:ext>
                </a:extLst>
              </p:cNvPr>
              <p:cNvSpPr txBox="1">
                <a:spLocks noRot="1" noChangeAspect="1" noMove="1" noResize="1" noEditPoints="1" noAdjustHandles="1" noChangeArrowheads="1" noChangeShapeType="1" noTextEdit="1"/>
              </p:cNvSpPr>
              <p:nvPr/>
            </p:nvSpPr>
            <p:spPr>
              <a:xfrm>
                <a:off x="4948251" y="2099317"/>
                <a:ext cx="356260" cy="369332"/>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149D8F63-31F1-440B-9E5F-2AA86DDD6629}"/>
                  </a:ext>
                </a:extLst>
              </p:cNvPr>
              <p:cNvSpPr txBox="1"/>
              <p:nvPr/>
            </p:nvSpPr>
            <p:spPr>
              <a:xfrm>
                <a:off x="8665232" y="4035164"/>
                <a:ext cx="35626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𝑋</m:t>
                      </m:r>
                    </m:oMath>
                  </m:oMathPara>
                </a14:m>
                <a:endParaRPr lang="zh-CN" altLang="en-US" dirty="0"/>
              </a:p>
            </p:txBody>
          </p:sp>
        </mc:Choice>
        <mc:Fallback xmlns="">
          <p:sp>
            <p:nvSpPr>
              <p:cNvPr id="42" name="文本框 41">
                <a:extLst>
                  <a:ext uri="{FF2B5EF4-FFF2-40B4-BE49-F238E27FC236}">
                    <a16:creationId xmlns:a16="http://schemas.microsoft.com/office/drawing/2014/main" id="{149D8F63-31F1-440B-9E5F-2AA86DDD6629}"/>
                  </a:ext>
                </a:extLst>
              </p:cNvPr>
              <p:cNvSpPr txBox="1">
                <a:spLocks noRot="1" noChangeAspect="1" noMove="1" noResize="1" noEditPoints="1" noAdjustHandles="1" noChangeArrowheads="1" noChangeShapeType="1" noTextEdit="1"/>
              </p:cNvSpPr>
              <p:nvPr/>
            </p:nvSpPr>
            <p:spPr>
              <a:xfrm>
                <a:off x="8665232" y="4035164"/>
                <a:ext cx="356260" cy="369332"/>
              </a:xfrm>
              <a:prstGeom prst="rect">
                <a:avLst/>
              </a:prstGeom>
              <a:blipFill>
                <a:blip r:embed="rId8"/>
                <a:stretch>
                  <a:fillRect/>
                </a:stretch>
              </a:blipFill>
            </p:spPr>
            <p:txBody>
              <a:bodyPr/>
              <a:lstStyle/>
              <a:p>
                <a:r>
                  <a:rPr lang="zh-CN" altLang="en-US">
                    <a:noFill/>
                  </a:rPr>
                  <a:t> </a:t>
                </a:r>
              </a:p>
            </p:txBody>
          </p:sp>
        </mc:Fallback>
      </mc:AlternateContent>
      <p:sp>
        <p:nvSpPr>
          <p:cNvPr id="43" name="椭圆 42">
            <a:extLst>
              <a:ext uri="{FF2B5EF4-FFF2-40B4-BE49-F238E27FC236}">
                <a16:creationId xmlns:a16="http://schemas.microsoft.com/office/drawing/2014/main" id="{D5ADE1F2-B837-4150-8F0E-387DAD08BB60}"/>
              </a:ext>
            </a:extLst>
          </p:cNvPr>
          <p:cNvSpPr/>
          <p:nvPr/>
        </p:nvSpPr>
        <p:spPr>
          <a:xfrm>
            <a:off x="5136368" y="2432650"/>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id="{74BB3EDA-3870-4556-B0A2-035BDE47A31D}"/>
              </a:ext>
            </a:extLst>
          </p:cNvPr>
          <p:cNvSpPr/>
          <p:nvPr/>
        </p:nvSpPr>
        <p:spPr>
          <a:xfrm>
            <a:off x="8598026" y="4175915"/>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183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029D67-949F-4C57-B287-EA32355AD7ED}"/>
              </a:ext>
            </a:extLst>
          </p:cNvPr>
          <p:cNvSpPr>
            <a:spLocks noGrp="1"/>
          </p:cNvSpPr>
          <p:nvPr>
            <p:ph type="title"/>
          </p:nvPr>
        </p:nvSpPr>
        <p:spPr/>
        <p:txBody>
          <a:bodyPr/>
          <a:lstStyle/>
          <a:p>
            <a:r>
              <a:rPr lang="zh-CN" altLang="en-US" dirty="0"/>
              <a:t>第 </a:t>
            </a:r>
            <a:r>
              <a:rPr lang="en-US" altLang="zh-CN" dirty="0"/>
              <a:t>1 </a:t>
            </a:r>
            <a:r>
              <a:rPr lang="zh-CN" altLang="en-US" dirty="0"/>
              <a:t>题：快速傅里叶变换</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BD1AED7-6E52-4D93-B708-DA646F0EF2D4}"/>
                  </a:ext>
                </a:extLst>
              </p:cNvPr>
              <p:cNvSpPr>
                <a:spLocks noGrp="1"/>
              </p:cNvSpPr>
              <p:nvPr>
                <p:ph idx="1"/>
              </p:nvPr>
            </p:nvSpPr>
            <p:spPr/>
            <p:txBody>
              <a:bodyPr>
                <a:normAutofit fontScale="85000" lnSpcReduction="10000"/>
              </a:bodyPr>
              <a:lstStyle/>
              <a:p>
                <a:r>
                  <a:rPr lang="zh-CN" altLang="en-US" dirty="0"/>
                  <a:t>学习 </a:t>
                </a:r>
                <a:r>
                  <a:rPr lang="en-US" altLang="zh-CN" dirty="0"/>
                  <a:t>3Blue1Brown </a:t>
                </a:r>
                <a:r>
                  <a:rPr lang="zh-CN" altLang="en-US" dirty="0"/>
                  <a:t>关于快速傅里叶变换（</a:t>
                </a:r>
                <a:r>
                  <a:rPr lang="en-US" altLang="zh-CN" dirty="0"/>
                  <a:t>Fast Fourier Transform</a:t>
                </a:r>
                <a:r>
                  <a:rPr lang="zh-CN" altLang="en-US" dirty="0"/>
                  <a:t>）的</a:t>
                </a:r>
                <a:r>
                  <a:rPr lang="zh-CN" altLang="en-US" dirty="0">
                    <a:hlinkClick r:id="rId2"/>
                  </a:rPr>
                  <a:t>视频</a:t>
                </a:r>
                <a:r>
                  <a:rPr lang="zh-CN" altLang="en-US" dirty="0"/>
                  <a:t>。</a:t>
                </a:r>
                <a:endParaRPr lang="en-US" altLang="zh-CN" dirty="0"/>
              </a:p>
              <a:p>
                <a:r>
                  <a:rPr lang="en-US" altLang="zh-CN" dirty="0"/>
                  <a:t>1. </a:t>
                </a:r>
                <a:r>
                  <a:rPr lang="zh-CN" altLang="en-US" dirty="0"/>
                  <a:t>依照视频中的解释，对于一个多项式，傅里叶变换前后的向量分别代表什么？</a:t>
                </a:r>
                <a:endParaRPr lang="en-US" altLang="zh-CN" dirty="0"/>
              </a:p>
              <a:p>
                <a:r>
                  <a:rPr lang="en-US" altLang="zh-CN" dirty="0"/>
                  <a:t>2. </a:t>
                </a:r>
                <a:r>
                  <a:rPr lang="zh-CN" altLang="en-US" dirty="0"/>
                  <a:t>复习离散傅里叶变换的公式，对于 </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=4</m:t>
                    </m:r>
                  </m:oMath>
                </a14:m>
                <a:r>
                  <a:rPr lang="zh-CN" altLang="en-US" dirty="0"/>
                  <a:t>，手动计算以下内容</a:t>
                </a:r>
                <a:endParaRPr lang="en-US" altLang="zh-CN" dirty="0"/>
              </a:p>
              <a:p>
                <a:pPr lvl="1"/>
                <a:r>
                  <a:rPr lang="zh-CN" altLang="en-US" dirty="0"/>
                  <a:t>计算向量 </a:t>
                </a:r>
                <a14:m>
                  <m:oMath xmlns:m="http://schemas.openxmlformats.org/officeDocument/2006/math">
                    <m:sSup>
                      <m:sSupPr>
                        <m:ctrlPr>
                          <a:rPr lang="en-US" altLang="zh-CN" i="1" smtClean="0">
                            <a:latin typeface="Cambria Math" panose="02040503050406030204" pitchFamily="18" charset="0"/>
                          </a:rPr>
                        </m:ctrlPr>
                      </m:sSupPr>
                      <m:e>
                        <m:d>
                          <m:dPr>
                            <m:ctrlPr>
                              <a:rPr lang="en-US" altLang="zh-CN" i="1" smtClean="0">
                                <a:latin typeface="Cambria Math" panose="02040503050406030204" pitchFamily="18" charset="0"/>
                              </a:rPr>
                            </m:ctrlPr>
                          </m:dPr>
                          <m:e>
                            <m:m>
                              <m:mPr>
                                <m:mcs>
                                  <m:mc>
                                    <m:mcPr>
                                      <m:count m:val="3"/>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1</m:t>
                                  </m:r>
                                </m:e>
                                <m:e>
                                  <m:r>
                                    <a:rPr lang="en-US" altLang="zh-CN" i="1">
                                      <a:latin typeface="Cambria Math" panose="02040503050406030204" pitchFamily="18" charset="0"/>
                                    </a:rPr>
                                    <m:t>2</m:t>
                                  </m:r>
                                </m:e>
                                <m:e>
                                  <m:m>
                                    <m:mPr>
                                      <m:mcs>
                                        <m:mc>
                                          <m:mcPr>
                                            <m:count m:val="2"/>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3</m:t>
                                        </m:r>
                                      </m:e>
                                      <m:e>
                                        <m:r>
                                          <a:rPr lang="en-US" altLang="zh-CN" i="1">
                                            <a:latin typeface="Cambria Math" panose="02040503050406030204" pitchFamily="18" charset="0"/>
                                          </a:rPr>
                                          <m:t>4</m:t>
                                        </m:r>
                                      </m:e>
                                    </m:mr>
                                  </m:m>
                                </m:e>
                              </m:mr>
                            </m:m>
                          </m:e>
                        </m:d>
                      </m:e>
                      <m:sup>
                        <m:r>
                          <a:rPr lang="en-US" altLang="zh-CN" b="0" i="1" smtClean="0">
                            <a:latin typeface="Cambria Math" panose="02040503050406030204" pitchFamily="18" charset="0"/>
                          </a:rPr>
                          <m:t>𝑇</m:t>
                        </m:r>
                      </m:sup>
                    </m:sSup>
                    <m:r>
                      <a:rPr lang="en-US" altLang="zh-CN" b="0" i="1" smtClean="0">
                        <a:latin typeface="Cambria Math" panose="02040503050406030204" pitchFamily="18" charset="0"/>
                      </a:rPr>
                      <m:t> </m:t>
                    </m:r>
                  </m:oMath>
                </a14:m>
                <a:r>
                  <a:rPr lang="zh-CN" altLang="en-US" dirty="0"/>
                  <a:t>的傅里叶变换</a:t>
                </a:r>
                <a:endParaRPr lang="en-US" altLang="zh-CN" dirty="0"/>
              </a:p>
              <a:p>
                <a:pPr lvl="1"/>
                <a:r>
                  <a:rPr lang="zh-CN" altLang="en-US" dirty="0"/>
                  <a:t>并计算上面结果的傅里叶反变换，能否恢复原来的结果？</a:t>
                </a:r>
                <a:endParaRPr lang="en-US" altLang="zh-CN" dirty="0"/>
              </a:p>
              <a:p>
                <a:r>
                  <a:rPr lang="en-US" altLang="zh-CN" dirty="0"/>
                  <a:t>3. </a:t>
                </a:r>
                <a:r>
                  <a:rPr lang="zh-CN" altLang="en-US" dirty="0"/>
                  <a:t>编程：用快速傅里叶变换计算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(1+</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e>
                      <m:sup>
                        <m:r>
                          <a:rPr lang="en-US" altLang="zh-CN" b="0" i="1" smtClean="0">
                            <a:latin typeface="Cambria Math" panose="02040503050406030204" pitchFamily="18" charset="0"/>
                          </a:rPr>
                          <m:t>31</m:t>
                        </m:r>
                      </m:sup>
                    </m:sSup>
                  </m:oMath>
                </a14:m>
                <a:r>
                  <a:rPr lang="zh-CN" altLang="en-US" dirty="0"/>
                  <a:t>的展开式</a:t>
                </a:r>
                <a:endParaRPr lang="en-US" altLang="zh-CN" dirty="0"/>
              </a:p>
              <a:p>
                <a:pPr lvl="1"/>
                <a:r>
                  <a:rPr lang="zh-CN" altLang="en-US" dirty="0"/>
                  <a:t>提示：你可以 </a:t>
                </a:r>
                <a:r>
                  <a:rPr lang="en-US" altLang="zh-CN" dirty="0"/>
                  <a:t>Python </a:t>
                </a:r>
                <a:r>
                  <a:rPr lang="zh-CN" altLang="en-US" dirty="0"/>
                  <a:t>的 </a:t>
                </a:r>
                <a:r>
                  <a:rPr lang="en-US" altLang="zh-CN" dirty="0" err="1"/>
                  <a:t>numpy.fft</a:t>
                </a:r>
                <a:r>
                  <a:rPr lang="en-US" altLang="zh-CN" dirty="0"/>
                  <a:t> </a:t>
                </a:r>
                <a:r>
                  <a:rPr lang="zh-CN" altLang="en-US" dirty="0"/>
                  <a:t>包，快速傅里叶变换的函数是 </a:t>
                </a:r>
                <a:r>
                  <a:rPr lang="en-US" altLang="zh-CN" dirty="0" err="1"/>
                  <a:t>numpy.fft.fft</a:t>
                </a:r>
                <a:r>
                  <a:rPr lang="en-US" altLang="zh-CN" dirty="0"/>
                  <a:t>(a)</a:t>
                </a:r>
                <a:r>
                  <a:rPr lang="zh-CN" altLang="en-US" dirty="0"/>
                  <a:t>，反变换的函数是 </a:t>
                </a:r>
                <a:r>
                  <a:rPr lang="en-US" altLang="zh-CN" dirty="0" err="1"/>
                  <a:t>numpy.fft.ifft</a:t>
                </a:r>
                <a:r>
                  <a:rPr lang="en-US" altLang="zh-CN" dirty="0"/>
                  <a:t>(b)</a:t>
                </a:r>
              </a:p>
              <a:p>
                <a:pPr lvl="1"/>
                <a:r>
                  <a:rPr lang="zh-CN" altLang="en-US" dirty="0"/>
                  <a:t>使用快速傅里叶变换时，数组的长度一般会设置为</a:t>
                </a:r>
                <a:r>
                  <a:rPr lang="en-US" altLang="zh-CN" dirty="0"/>
                  <a:t> 2 </a:t>
                </a:r>
                <a:r>
                  <a:rPr lang="zh-CN" altLang="en-US" dirty="0"/>
                  <a:t>的乘方，想一想，这里数组至少需要多长？</a:t>
                </a:r>
              </a:p>
            </p:txBody>
          </p:sp>
        </mc:Choice>
        <mc:Fallback xmlns="">
          <p:sp>
            <p:nvSpPr>
              <p:cNvPr id="3" name="内容占位符 2">
                <a:extLst>
                  <a:ext uri="{FF2B5EF4-FFF2-40B4-BE49-F238E27FC236}">
                    <a16:creationId xmlns:a16="http://schemas.microsoft.com/office/drawing/2014/main" id="{8BD1AED7-6E52-4D93-B708-DA646F0EF2D4}"/>
                  </a:ext>
                </a:extLst>
              </p:cNvPr>
              <p:cNvSpPr>
                <a:spLocks noGrp="1" noRot="1" noChangeAspect="1" noMove="1" noResize="1" noEditPoints="1" noAdjustHandles="1" noChangeArrowheads="1" noChangeShapeType="1" noTextEdit="1"/>
              </p:cNvSpPr>
              <p:nvPr>
                <p:ph idx="1"/>
              </p:nvPr>
            </p:nvSpPr>
            <p:spPr>
              <a:blipFill>
                <a:blip r:embed="rId3"/>
                <a:stretch>
                  <a:fillRect l="-386" r="-154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5926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86A828-FD0F-4170-95F4-4C5E9DF92403}"/>
              </a:ext>
            </a:extLst>
          </p:cNvPr>
          <p:cNvSpPr>
            <a:spLocks noGrp="1"/>
          </p:cNvSpPr>
          <p:nvPr>
            <p:ph type="title"/>
          </p:nvPr>
        </p:nvSpPr>
        <p:spPr/>
        <p:txBody>
          <a:bodyPr/>
          <a:lstStyle/>
          <a:p>
            <a:r>
              <a:rPr lang="zh-CN" altLang="en-US" dirty="0"/>
              <a:t>第 </a:t>
            </a:r>
            <a:r>
              <a:rPr lang="en-US" altLang="zh-CN" dirty="0"/>
              <a:t>2 </a:t>
            </a:r>
            <a:r>
              <a:rPr lang="zh-CN" altLang="en-US" dirty="0"/>
              <a:t>题：费曼的积分技巧</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CF6596D-A12F-4034-9D85-9E3E96AAD6A7}"/>
                  </a:ext>
                </a:extLst>
              </p:cNvPr>
              <p:cNvSpPr>
                <a:spLocks noGrp="1"/>
              </p:cNvSpPr>
              <p:nvPr>
                <p:ph idx="1"/>
              </p:nvPr>
            </p:nvSpPr>
            <p:spPr/>
            <p:txBody>
              <a:bodyPr/>
              <a:lstStyle/>
              <a:p>
                <a:pPr>
                  <a:spcAft>
                    <a:spcPts val="1800"/>
                  </a:spcAft>
                </a:pPr>
                <a:r>
                  <a:rPr lang="zh-CN" altLang="en-US" dirty="0"/>
                  <a:t>计算积分</a:t>
                </a:r>
                <a:r>
                  <a:rPr lang="en-US" altLang="zh-CN" dirty="0"/>
                  <a:t> </a:t>
                </a:r>
                <a14:m>
                  <m:oMath xmlns:m="http://schemas.openxmlformats.org/officeDocument/2006/math">
                    <m:nary>
                      <m:naryPr>
                        <m:ctrlPr>
                          <a:rPr lang="zh-CN" altLang="en-US" i="1" smtClean="0">
                            <a:latin typeface="Cambria Math" panose="02040503050406030204" pitchFamily="18" charset="0"/>
                          </a:rPr>
                        </m:ctrlPr>
                      </m:naryPr>
                      <m:sub>
                        <m:r>
                          <m:rPr>
                            <m:brk m:alnAt="23"/>
                          </m:rPr>
                          <a:rPr lang="en-US" altLang="zh-CN" b="0" i="1" smtClean="0">
                            <a:latin typeface="Cambria Math" panose="02040503050406030204" pitchFamily="18" charset="0"/>
                          </a:rPr>
                          <m:t>0</m:t>
                        </m:r>
                      </m:sub>
                      <m:sup>
                        <m:r>
                          <a:rPr lang="en-US" altLang="zh-CN" b="0" i="1" smtClean="0">
                            <a:latin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m:t>
                        </m:r>
                      </m:sup>
                      <m:e>
                        <m:f>
                          <m:fPr>
                            <m:ctrlPr>
                              <a:rPr lang="en-US" altLang="zh-CN" i="1" smtClean="0">
                                <a:latin typeface="Cambria Math" panose="02040503050406030204" pitchFamily="18" charset="0"/>
                              </a:rPr>
                            </m:ctrlPr>
                          </m:fPr>
                          <m:num>
                            <m:r>
                              <m:rPr>
                                <m:sty m:val="p"/>
                              </m:rPr>
                              <a:rPr lang="en-US" altLang="zh-CN" b="0" i="0" smtClean="0">
                                <a:latin typeface="Cambria Math" panose="02040503050406030204" pitchFamily="18" charset="0"/>
                              </a:rPr>
                              <m:t>sin</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num>
                          <m:den>
                            <m:r>
                              <a:rPr lang="en-US" altLang="zh-CN" b="0" i="1" smtClean="0">
                                <a:latin typeface="Cambria Math" panose="02040503050406030204" pitchFamily="18" charset="0"/>
                              </a:rPr>
                              <m:t>𝑥</m:t>
                            </m:r>
                          </m:den>
                        </m:f>
                        <m:r>
                          <a:rPr lang="en-US" altLang="zh-CN" b="0" i="1" smtClean="0">
                            <a:latin typeface="Cambria Math" panose="02040503050406030204" pitchFamily="18" charset="0"/>
                          </a:rPr>
                          <m:t>𝑑𝑥</m:t>
                        </m:r>
                      </m:e>
                    </m:nary>
                  </m:oMath>
                </a14:m>
                <a:endParaRPr lang="en-US" altLang="zh-CN" dirty="0"/>
              </a:p>
              <a:p>
                <a:pPr lvl="1">
                  <a:spcAft>
                    <a:spcPts val="1200"/>
                  </a:spcAft>
                </a:pPr>
                <a:r>
                  <a:rPr lang="zh-CN" altLang="en-US" sz="1400" dirty="0">
                    <a:solidFill>
                      <a:schemeClr val="tx2"/>
                    </a:solidFill>
                  </a:rPr>
                  <a:t>提示：考虑 </a:t>
                </a:r>
                <a:endParaRPr lang="en-US" altLang="zh-CN" sz="1400" dirty="0">
                  <a:solidFill>
                    <a:schemeClr val="tx2"/>
                  </a:solidFill>
                </a:endParaRPr>
              </a:p>
              <a:p>
                <a:pPr marL="457200" lvl="1" indent="0">
                  <a:spcAft>
                    <a:spcPts val="1200"/>
                  </a:spcAft>
                  <a:buNone/>
                </a:pPr>
                <a14:m>
                  <m:oMathPara xmlns:m="http://schemas.openxmlformats.org/officeDocument/2006/math">
                    <m:oMathParaPr>
                      <m:jc m:val="centerGroup"/>
                    </m:oMathParaPr>
                    <m:oMath xmlns:m="http://schemas.openxmlformats.org/officeDocument/2006/math">
                      <m:r>
                        <a:rPr lang="en-US" altLang="zh-CN" sz="1400" i="1">
                          <a:solidFill>
                            <a:schemeClr val="tx2"/>
                          </a:solidFill>
                          <a:latin typeface="Cambria Math" panose="02040503050406030204" pitchFamily="18" charset="0"/>
                          <a:ea typeface="Cambria Math" panose="02040503050406030204" pitchFamily="18" charset="0"/>
                        </a:rPr>
                        <m:t>𝐼</m:t>
                      </m:r>
                      <m:d>
                        <m:dPr>
                          <m:ctrlPr>
                            <a:rPr lang="en-US" altLang="zh-CN" sz="1400" i="1">
                              <a:solidFill>
                                <a:schemeClr val="tx2"/>
                              </a:solidFill>
                              <a:latin typeface="Cambria Math" panose="02040503050406030204" pitchFamily="18" charset="0"/>
                              <a:ea typeface="Cambria Math" panose="02040503050406030204" pitchFamily="18" charset="0"/>
                            </a:rPr>
                          </m:ctrlPr>
                        </m:dPr>
                        <m:e>
                          <m:r>
                            <a:rPr lang="zh-CN" altLang="en-US" sz="1400" i="1">
                              <a:solidFill>
                                <a:schemeClr val="tx2"/>
                              </a:solidFill>
                              <a:latin typeface="Cambria Math" panose="02040503050406030204" pitchFamily="18" charset="0"/>
                              <a:ea typeface="Cambria Math" panose="02040503050406030204" pitchFamily="18" charset="0"/>
                            </a:rPr>
                            <m:t>𝛽</m:t>
                          </m:r>
                        </m:e>
                      </m:d>
                      <m:r>
                        <a:rPr lang="en-US" altLang="zh-CN" sz="1400" i="1">
                          <a:solidFill>
                            <a:schemeClr val="tx2"/>
                          </a:solidFill>
                          <a:latin typeface="Cambria Math" panose="02040503050406030204" pitchFamily="18" charset="0"/>
                          <a:ea typeface="Cambria Math" panose="02040503050406030204" pitchFamily="18" charset="0"/>
                        </a:rPr>
                        <m:t>=</m:t>
                      </m:r>
                      <m:nary>
                        <m:naryPr>
                          <m:ctrlPr>
                            <a:rPr lang="zh-CN" altLang="en-US" sz="1400" i="1">
                              <a:solidFill>
                                <a:schemeClr val="tx2"/>
                              </a:solidFill>
                              <a:latin typeface="Cambria Math" panose="02040503050406030204" pitchFamily="18" charset="0"/>
                            </a:rPr>
                          </m:ctrlPr>
                        </m:naryPr>
                        <m:sub>
                          <m:r>
                            <m:rPr>
                              <m:brk m:alnAt="23"/>
                            </m:rPr>
                            <a:rPr lang="en-US" altLang="zh-CN" sz="1400" i="1">
                              <a:solidFill>
                                <a:schemeClr val="tx2"/>
                              </a:solidFill>
                              <a:latin typeface="Cambria Math" panose="02040503050406030204" pitchFamily="18" charset="0"/>
                            </a:rPr>
                            <m:t>0</m:t>
                          </m:r>
                        </m:sub>
                        <m:sup>
                          <m:r>
                            <a:rPr lang="en-US" altLang="zh-CN" sz="1400" i="1">
                              <a:solidFill>
                                <a:schemeClr val="tx2"/>
                              </a:solidFill>
                              <a:latin typeface="Cambria Math" panose="02040503050406030204" pitchFamily="18" charset="0"/>
                            </a:rPr>
                            <m:t>+</m:t>
                          </m:r>
                          <m:r>
                            <a:rPr lang="en-US" altLang="zh-CN" sz="1400" i="1">
                              <a:solidFill>
                                <a:schemeClr val="tx2"/>
                              </a:solidFill>
                              <a:latin typeface="Cambria Math" panose="02040503050406030204" pitchFamily="18" charset="0"/>
                              <a:ea typeface="Cambria Math" panose="02040503050406030204" pitchFamily="18" charset="0"/>
                            </a:rPr>
                            <m:t>∞</m:t>
                          </m:r>
                        </m:sup>
                        <m:e>
                          <m:f>
                            <m:fPr>
                              <m:ctrlPr>
                                <a:rPr lang="en-US" altLang="zh-CN" sz="1400" i="1">
                                  <a:solidFill>
                                    <a:schemeClr val="tx2"/>
                                  </a:solidFill>
                                  <a:latin typeface="Cambria Math" panose="02040503050406030204" pitchFamily="18" charset="0"/>
                                </a:rPr>
                              </m:ctrlPr>
                            </m:fPr>
                            <m:num>
                              <m:r>
                                <m:rPr>
                                  <m:sty m:val="p"/>
                                </m:rPr>
                                <a:rPr lang="en-US" altLang="zh-CN" sz="1400">
                                  <a:solidFill>
                                    <a:schemeClr val="tx2"/>
                                  </a:solidFill>
                                  <a:latin typeface="Cambria Math" panose="02040503050406030204" pitchFamily="18" charset="0"/>
                                </a:rPr>
                                <m:t>sin</m:t>
                              </m:r>
                              <m:r>
                                <a:rPr lang="en-US" altLang="zh-CN" sz="1400" i="1">
                                  <a:solidFill>
                                    <a:schemeClr val="tx2"/>
                                  </a:solidFill>
                                  <a:latin typeface="Cambria Math" panose="02040503050406030204" pitchFamily="18" charset="0"/>
                                </a:rPr>
                                <m:t>⁡(</m:t>
                              </m:r>
                              <m:r>
                                <a:rPr lang="en-US" altLang="zh-CN" sz="1400" i="1">
                                  <a:solidFill>
                                    <a:schemeClr val="tx2"/>
                                  </a:solidFill>
                                  <a:latin typeface="Cambria Math" panose="02040503050406030204" pitchFamily="18" charset="0"/>
                                </a:rPr>
                                <m:t>𝑥</m:t>
                              </m:r>
                              <m:r>
                                <a:rPr lang="en-US" altLang="zh-CN" sz="1400" i="1">
                                  <a:solidFill>
                                    <a:schemeClr val="tx2"/>
                                  </a:solidFill>
                                  <a:latin typeface="Cambria Math" panose="02040503050406030204" pitchFamily="18" charset="0"/>
                                </a:rPr>
                                <m:t>)</m:t>
                              </m:r>
                            </m:num>
                            <m:den>
                              <m:r>
                                <a:rPr lang="en-US" altLang="zh-CN" sz="1400" i="1">
                                  <a:solidFill>
                                    <a:schemeClr val="tx2"/>
                                  </a:solidFill>
                                  <a:latin typeface="Cambria Math" panose="02040503050406030204" pitchFamily="18" charset="0"/>
                                </a:rPr>
                                <m:t>𝑥</m:t>
                              </m:r>
                            </m:den>
                          </m:f>
                          <m:func>
                            <m:funcPr>
                              <m:ctrlPr>
                                <a:rPr lang="en-US" altLang="zh-CN" sz="1400" i="1">
                                  <a:solidFill>
                                    <a:schemeClr val="tx2"/>
                                  </a:solidFill>
                                  <a:latin typeface="Cambria Math" panose="02040503050406030204" pitchFamily="18" charset="0"/>
                                </a:rPr>
                              </m:ctrlPr>
                            </m:funcPr>
                            <m:fName>
                              <m:r>
                                <m:rPr>
                                  <m:sty m:val="p"/>
                                </m:rPr>
                                <a:rPr lang="en-US" altLang="zh-CN" sz="1400">
                                  <a:solidFill>
                                    <a:schemeClr val="tx2"/>
                                  </a:solidFill>
                                  <a:latin typeface="Cambria Math" panose="02040503050406030204" pitchFamily="18" charset="0"/>
                                </a:rPr>
                                <m:t>exp</m:t>
                              </m:r>
                            </m:fName>
                            <m:e>
                              <m:d>
                                <m:dPr>
                                  <m:ctrlPr>
                                    <a:rPr lang="en-US" altLang="zh-CN" sz="1400" i="1">
                                      <a:solidFill>
                                        <a:schemeClr val="tx2"/>
                                      </a:solidFill>
                                      <a:latin typeface="Cambria Math" panose="02040503050406030204" pitchFamily="18" charset="0"/>
                                    </a:rPr>
                                  </m:ctrlPr>
                                </m:dPr>
                                <m:e>
                                  <m:r>
                                    <a:rPr lang="en-US" altLang="zh-CN" sz="1400" i="1">
                                      <a:solidFill>
                                        <a:schemeClr val="tx2"/>
                                      </a:solidFill>
                                      <a:latin typeface="Cambria Math" panose="02040503050406030204" pitchFamily="18" charset="0"/>
                                    </a:rPr>
                                    <m:t>−</m:t>
                                  </m:r>
                                  <m:r>
                                    <a:rPr lang="zh-CN" altLang="en-US" sz="1400" i="1">
                                      <a:solidFill>
                                        <a:schemeClr val="tx2"/>
                                      </a:solidFill>
                                      <a:latin typeface="Cambria Math" panose="02040503050406030204" pitchFamily="18" charset="0"/>
                                    </a:rPr>
                                    <m:t>𝛽</m:t>
                                  </m:r>
                                  <m:r>
                                    <a:rPr lang="en-US" altLang="zh-CN" sz="1400" i="1">
                                      <a:solidFill>
                                        <a:schemeClr val="tx2"/>
                                      </a:solidFill>
                                      <a:latin typeface="Cambria Math" panose="02040503050406030204" pitchFamily="18" charset="0"/>
                                    </a:rPr>
                                    <m:t>𝑥</m:t>
                                  </m:r>
                                </m:e>
                              </m:d>
                            </m:e>
                          </m:func>
                          <m:r>
                            <a:rPr lang="en-US" altLang="zh-CN" sz="1400" i="1">
                              <a:solidFill>
                                <a:schemeClr val="tx2"/>
                              </a:solidFill>
                              <a:latin typeface="Cambria Math" panose="02040503050406030204" pitchFamily="18" charset="0"/>
                            </a:rPr>
                            <m:t>𝑑𝑥</m:t>
                          </m:r>
                        </m:e>
                      </m:nary>
                    </m:oMath>
                  </m:oMathPara>
                </a14:m>
                <a:endParaRPr lang="en-US" altLang="zh-CN" sz="1400" dirty="0">
                  <a:solidFill>
                    <a:schemeClr val="tx2"/>
                  </a:solidFill>
                </a:endParaRPr>
              </a:p>
              <a:p>
                <a:pPr lvl="1"/>
                <a:r>
                  <a:rPr lang="zh-CN" altLang="en-US" sz="1400" dirty="0">
                    <a:solidFill>
                      <a:schemeClr val="tx2"/>
                    </a:solidFill>
                  </a:rPr>
                  <a:t>计算它的导数 </a:t>
                </a:r>
                <a14:m>
                  <m:oMath xmlns:m="http://schemas.openxmlformats.org/officeDocument/2006/math">
                    <m:r>
                      <a:rPr lang="en-US" altLang="zh-CN" sz="1400" i="1">
                        <a:solidFill>
                          <a:schemeClr val="tx2"/>
                        </a:solidFill>
                        <a:latin typeface="Cambria Math" panose="02040503050406030204" pitchFamily="18" charset="0"/>
                        <a:ea typeface="Cambria Math" panose="02040503050406030204" pitchFamily="18" charset="0"/>
                      </a:rPr>
                      <m:t>𝐼</m:t>
                    </m:r>
                    <m:r>
                      <a:rPr lang="en-US" altLang="zh-CN" sz="1400" i="1">
                        <a:solidFill>
                          <a:schemeClr val="tx2"/>
                        </a:solidFill>
                        <a:latin typeface="Cambria Math" panose="02040503050406030204" pitchFamily="18" charset="0"/>
                        <a:ea typeface="Cambria Math" panose="02040503050406030204" pitchFamily="18" charset="0"/>
                      </a:rPr>
                      <m:t>′</m:t>
                    </m:r>
                    <m:d>
                      <m:dPr>
                        <m:ctrlPr>
                          <a:rPr lang="en-US" altLang="zh-CN" sz="1400" i="1">
                            <a:solidFill>
                              <a:schemeClr val="tx2"/>
                            </a:solidFill>
                            <a:latin typeface="Cambria Math" panose="02040503050406030204" pitchFamily="18" charset="0"/>
                            <a:ea typeface="Cambria Math" panose="02040503050406030204" pitchFamily="18" charset="0"/>
                          </a:rPr>
                        </m:ctrlPr>
                      </m:dPr>
                      <m:e>
                        <m:r>
                          <a:rPr lang="zh-CN" altLang="en-US" sz="1400" i="1">
                            <a:solidFill>
                              <a:schemeClr val="tx2"/>
                            </a:solidFill>
                            <a:latin typeface="Cambria Math" panose="02040503050406030204" pitchFamily="18" charset="0"/>
                            <a:ea typeface="Cambria Math" panose="02040503050406030204" pitchFamily="18" charset="0"/>
                          </a:rPr>
                          <m:t>𝛽</m:t>
                        </m:r>
                      </m:e>
                    </m:d>
                  </m:oMath>
                </a14:m>
                <a:r>
                  <a:rPr lang="zh-CN" altLang="en-US" sz="1400" dirty="0">
                    <a:solidFill>
                      <a:schemeClr val="tx2"/>
                    </a:solidFill>
                  </a:rPr>
                  <a:t>；然后积分获得 </a:t>
                </a:r>
                <a14:m>
                  <m:oMath xmlns:m="http://schemas.openxmlformats.org/officeDocument/2006/math">
                    <m:r>
                      <a:rPr lang="en-US" altLang="zh-CN" sz="1400" i="1">
                        <a:solidFill>
                          <a:schemeClr val="tx2"/>
                        </a:solidFill>
                        <a:latin typeface="Cambria Math" panose="02040503050406030204" pitchFamily="18" charset="0"/>
                        <a:ea typeface="Cambria Math" panose="02040503050406030204" pitchFamily="18" charset="0"/>
                      </a:rPr>
                      <m:t>𝐼</m:t>
                    </m:r>
                    <m:d>
                      <m:dPr>
                        <m:ctrlPr>
                          <a:rPr lang="en-US" altLang="zh-CN" sz="1400" i="1">
                            <a:solidFill>
                              <a:schemeClr val="tx2"/>
                            </a:solidFill>
                            <a:latin typeface="Cambria Math" panose="02040503050406030204" pitchFamily="18" charset="0"/>
                            <a:ea typeface="Cambria Math" panose="02040503050406030204" pitchFamily="18" charset="0"/>
                          </a:rPr>
                        </m:ctrlPr>
                      </m:dPr>
                      <m:e>
                        <m:r>
                          <a:rPr lang="en-US" altLang="zh-CN" sz="1400" i="1">
                            <a:solidFill>
                              <a:schemeClr val="tx2"/>
                            </a:solidFill>
                            <a:latin typeface="Cambria Math" panose="02040503050406030204" pitchFamily="18" charset="0"/>
                            <a:ea typeface="Cambria Math" panose="02040503050406030204" pitchFamily="18" charset="0"/>
                          </a:rPr>
                          <m:t>0</m:t>
                        </m:r>
                      </m:e>
                    </m:d>
                  </m:oMath>
                </a14:m>
                <a:r>
                  <a:rPr lang="zh-CN" altLang="en-US" sz="1400" dirty="0">
                    <a:solidFill>
                      <a:schemeClr val="tx2"/>
                    </a:solidFill>
                  </a:rPr>
                  <a:t> 的值。</a:t>
                </a:r>
                <a:endParaRPr lang="en-US" altLang="zh-CN" sz="1400" dirty="0">
                  <a:solidFill>
                    <a:schemeClr val="tx2"/>
                  </a:solidFill>
                </a:endParaRPr>
              </a:p>
              <a:p>
                <a:pPr lvl="1"/>
                <a:r>
                  <a:rPr lang="zh-CN" altLang="en-US" sz="1400" dirty="0">
                    <a:solidFill>
                      <a:schemeClr val="accent6">
                        <a:lumMod val="50000"/>
                      </a:schemeClr>
                    </a:solidFill>
                  </a:rPr>
                  <a:t>渊源：理查德费曼（</a:t>
                </a:r>
                <a:r>
                  <a:rPr lang="en-US" altLang="zh-CN" sz="1400" dirty="0">
                    <a:solidFill>
                      <a:schemeClr val="accent6">
                        <a:lumMod val="50000"/>
                      </a:schemeClr>
                    </a:solidFill>
                  </a:rPr>
                  <a:t>Richard Feynman</a:t>
                </a:r>
                <a:r>
                  <a:rPr lang="zh-CN" altLang="en-US" sz="1400" dirty="0">
                    <a:solidFill>
                      <a:schemeClr val="accent6">
                        <a:lumMod val="50000"/>
                      </a:schemeClr>
                    </a:solidFill>
                  </a:rPr>
                  <a:t>）是位物理学家，这个积分技巧其实借用了统计力学中</a:t>
                </a:r>
                <a:r>
                  <a:rPr lang="zh-CN" altLang="en-US" dirty="0">
                    <a:solidFill>
                      <a:schemeClr val="accent6">
                        <a:lumMod val="50000"/>
                      </a:schemeClr>
                    </a:solidFill>
                  </a:rPr>
                  <a:t>对</a:t>
                </a:r>
                <a:r>
                  <a:rPr lang="zh-CN" altLang="en-US" sz="1400" dirty="0">
                    <a:solidFill>
                      <a:schemeClr val="accent6">
                        <a:lumMod val="50000"/>
                      </a:schemeClr>
                    </a:solidFill>
                  </a:rPr>
                  <a:t>配分函数求导的思路。</a:t>
                </a:r>
              </a:p>
            </p:txBody>
          </p:sp>
        </mc:Choice>
        <mc:Fallback xmlns="">
          <p:sp>
            <p:nvSpPr>
              <p:cNvPr id="3" name="内容占位符 2">
                <a:extLst>
                  <a:ext uri="{FF2B5EF4-FFF2-40B4-BE49-F238E27FC236}">
                    <a16:creationId xmlns:a16="http://schemas.microsoft.com/office/drawing/2014/main" id="{DCF6596D-A12F-4034-9D85-9E3E96AAD6A7}"/>
                  </a:ext>
                </a:extLst>
              </p:cNvPr>
              <p:cNvSpPr>
                <a:spLocks noGrp="1" noRot="1" noChangeAspect="1" noMove="1" noResize="1" noEditPoints="1" noAdjustHandles="1" noChangeArrowheads="1" noChangeShapeType="1" noTextEdit="1"/>
              </p:cNvSpPr>
              <p:nvPr>
                <p:ph idx="1"/>
              </p:nvPr>
            </p:nvSpPr>
            <p:spPr>
              <a:blipFill>
                <a:blip r:embed="rId2"/>
                <a:stretch>
                  <a:fillRect l="-6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57630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483766-9029-4877-88B6-1ACA2BE34908}"/>
              </a:ext>
            </a:extLst>
          </p:cNvPr>
          <p:cNvSpPr>
            <a:spLocks noGrp="1"/>
          </p:cNvSpPr>
          <p:nvPr>
            <p:ph type="title"/>
          </p:nvPr>
        </p:nvSpPr>
        <p:spPr/>
        <p:txBody>
          <a:bodyPr/>
          <a:lstStyle/>
          <a:p>
            <a:r>
              <a:rPr lang="zh-CN" altLang="en-US" dirty="0"/>
              <a:t>第 </a:t>
            </a:r>
            <a:r>
              <a:rPr lang="en-US" altLang="zh-CN" dirty="0"/>
              <a:t>3 </a:t>
            </a:r>
            <a:r>
              <a:rPr lang="zh-CN" altLang="en-US" dirty="0"/>
              <a:t>题：本福特实验</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9CBDD2D-5B8D-4967-B173-9F10BF6729CD}"/>
                  </a:ext>
                </a:extLst>
              </p:cNvPr>
              <p:cNvSpPr>
                <a:spLocks noGrp="1"/>
              </p:cNvSpPr>
              <p:nvPr>
                <p:ph idx="1"/>
              </p:nvPr>
            </p:nvSpPr>
            <p:spPr/>
            <p:txBody>
              <a:bodyPr>
                <a:normAutofit fontScale="92500" lnSpcReduction="10000"/>
              </a:bodyPr>
              <a:lstStyle/>
              <a:p>
                <a:r>
                  <a:rPr lang="zh-CN" altLang="en-US" dirty="0"/>
                  <a:t>从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=1, 2,…, 9</m:t>
                    </m:r>
                  </m:oMath>
                </a14:m>
                <a:r>
                  <a:rPr lang="zh-CN" altLang="en-US" dirty="0"/>
                  <a:t> 开始依次试验：</a:t>
                </a:r>
                <a:endParaRPr lang="en-US" altLang="zh-CN" dirty="0"/>
              </a:p>
              <a:p>
                <a:r>
                  <a:rPr lang="zh-CN" altLang="en-US" dirty="0"/>
                  <a:t>对每个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zh-CN" altLang="en-US" dirty="0"/>
                  <a:t> 反复乘以 </a:t>
                </a:r>
                <a:r>
                  <a:rPr lang="en-US" altLang="zh-CN" dirty="0"/>
                  <a:t>2</a:t>
                </a:r>
                <a:r>
                  <a:rPr lang="zh-CN" altLang="en-US" dirty="0"/>
                  <a:t>，连续 </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=100</m:t>
                    </m:r>
                  </m:oMath>
                </a14:m>
                <a:r>
                  <a:rPr lang="en-US" altLang="zh-CN" dirty="0"/>
                  <a:t> </a:t>
                </a:r>
                <a:r>
                  <a:rPr lang="zh-CN" altLang="en-US" dirty="0"/>
                  <a:t>次，记下每次结果的首位数字（比如，</a:t>
                </a:r>
                <a:r>
                  <a:rPr lang="en-US" altLang="zh-CN" dirty="0"/>
                  <a:t>32, 64, 128 </a:t>
                </a:r>
                <a:r>
                  <a:rPr lang="zh-CN" altLang="en-US" dirty="0"/>
                  <a:t>的首位数字分别是 </a:t>
                </a:r>
                <a:r>
                  <a:rPr lang="en-US" altLang="zh-CN" dirty="0"/>
                  <a:t>3, 6, 1</a:t>
                </a:r>
                <a:r>
                  <a:rPr lang="zh-CN" altLang="en-US" dirty="0"/>
                  <a:t>）</a:t>
                </a:r>
                <a:endParaRPr lang="en-US" altLang="zh-CN" dirty="0"/>
              </a:p>
              <a:p>
                <a:r>
                  <a:rPr lang="zh-CN" altLang="en-US" dirty="0"/>
                  <a:t>最后把所得的</a:t>
                </a:r>
                <a:r>
                  <a:rPr lang="zh-CN" altLang="en-US" dirty="0">
                    <a:solidFill>
                      <a:schemeClr val="accent1"/>
                    </a:solidFill>
                  </a:rPr>
                  <a:t>首位数字</a:t>
                </a:r>
                <a:r>
                  <a:rPr lang="zh-CN" altLang="en-US" dirty="0"/>
                  <a:t>合在一起，由此构成的</a:t>
                </a:r>
                <a:r>
                  <a:rPr lang="zh-CN" altLang="en-US" dirty="0">
                    <a:solidFill>
                      <a:schemeClr val="accent1"/>
                    </a:solidFill>
                  </a:rPr>
                  <a:t>分布</a:t>
                </a:r>
                <a:r>
                  <a:rPr lang="zh-CN" altLang="en-US" dirty="0"/>
                  <a:t>是否还是</a:t>
                </a:r>
                <a:r>
                  <a:rPr lang="en-US" altLang="zh-CN" dirty="0"/>
                  <a:t> 1 – 9 </a:t>
                </a:r>
                <a:r>
                  <a:rPr lang="zh-CN" altLang="en-US" dirty="0"/>
                  <a:t>之间的均匀分布？</a:t>
                </a:r>
                <a:endParaRPr lang="en-US" altLang="zh-CN" dirty="0"/>
              </a:p>
              <a:p>
                <a:r>
                  <a:rPr lang="zh-CN" altLang="en-US" dirty="0"/>
                  <a:t>如果不是，其中 </a:t>
                </a:r>
                <a:r>
                  <a:rPr lang="en-US" altLang="zh-CN" dirty="0"/>
                  <a:t>1 </a:t>
                </a:r>
                <a:r>
                  <a:rPr lang="zh-CN" altLang="en-US" dirty="0"/>
                  <a:t>出现的概率约为多少？在 </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m:t>
                    </m:r>
                    <m:r>
                      <a:rPr lang="en-US" altLang="zh-CN" b="0" i="0" smtClean="0">
                        <a:latin typeface="Cambria Math" panose="02040503050406030204" pitchFamily="18" charset="0"/>
                        <a:ea typeface="Cambria Math" panose="02040503050406030204" pitchFamily="18" charset="0"/>
                      </a:rPr>
                      <m:t> </m:t>
                    </m:r>
                  </m:oMath>
                </a14:m>
                <a:r>
                  <a:rPr lang="zh-CN" altLang="en-US" dirty="0"/>
                  <a:t> 时，</a:t>
                </a:r>
                <a:r>
                  <a:rPr lang="en-US" altLang="zh-CN" dirty="0"/>
                  <a:t> 1 </a:t>
                </a:r>
                <a:r>
                  <a:rPr lang="zh-CN" altLang="en-US" dirty="0"/>
                  <a:t>出现的概率是否有解析表达式？</a:t>
                </a:r>
                <a:endParaRPr lang="en-US" altLang="zh-CN" dirty="0"/>
              </a:p>
              <a:p>
                <a:pPr lvl="1"/>
                <a:r>
                  <a:rPr lang="zh-CN" altLang="en-US" dirty="0">
                    <a:solidFill>
                      <a:schemeClr val="accent6">
                        <a:lumMod val="50000"/>
                      </a:schemeClr>
                    </a:solidFill>
                  </a:rPr>
                  <a:t>渊源：这个结论叫做本福特定律（</a:t>
                </a:r>
                <a:r>
                  <a:rPr lang="en-US" altLang="zh-CN" dirty="0" err="1">
                    <a:solidFill>
                      <a:schemeClr val="accent6">
                        <a:lumMod val="50000"/>
                      </a:schemeClr>
                    </a:solidFill>
                  </a:rPr>
                  <a:t>Benford’s</a:t>
                </a:r>
                <a:r>
                  <a:rPr lang="en-US" altLang="zh-CN" dirty="0">
                    <a:solidFill>
                      <a:schemeClr val="accent6">
                        <a:lumMod val="50000"/>
                      </a:schemeClr>
                    </a:solidFill>
                  </a:rPr>
                  <a:t> law</a:t>
                </a:r>
                <a:r>
                  <a:rPr lang="zh-CN" altLang="en-US" dirty="0">
                    <a:solidFill>
                      <a:schemeClr val="accent6">
                        <a:lumMod val="50000"/>
                      </a:schemeClr>
                    </a:solidFill>
                  </a:rPr>
                  <a:t>），是统计学上检测数据异常的一个常用工具。但在做这道题时，最好不要在网上搜索相关内容。</a:t>
                </a:r>
                <a:endParaRPr lang="en-US" altLang="zh-CN" dirty="0">
                  <a:solidFill>
                    <a:schemeClr val="accent6">
                      <a:lumMod val="50000"/>
                    </a:schemeClr>
                  </a:solidFill>
                </a:endParaRPr>
              </a:p>
              <a:p>
                <a:endParaRPr lang="en-US" altLang="zh-CN" dirty="0"/>
              </a:p>
            </p:txBody>
          </p:sp>
        </mc:Choice>
        <mc:Fallback xmlns="">
          <p:sp>
            <p:nvSpPr>
              <p:cNvPr id="3" name="内容占位符 2">
                <a:extLst>
                  <a:ext uri="{FF2B5EF4-FFF2-40B4-BE49-F238E27FC236}">
                    <a16:creationId xmlns:a16="http://schemas.microsoft.com/office/drawing/2014/main" id="{A9CBDD2D-5B8D-4967-B173-9F10BF6729CD}"/>
                  </a:ext>
                </a:extLst>
              </p:cNvPr>
              <p:cNvSpPr>
                <a:spLocks noGrp="1" noRot="1" noChangeAspect="1" noMove="1" noResize="1" noEditPoints="1" noAdjustHandles="1" noChangeArrowheads="1" noChangeShapeType="1" noTextEdit="1"/>
              </p:cNvSpPr>
              <p:nvPr>
                <p:ph idx="1"/>
              </p:nvPr>
            </p:nvSpPr>
            <p:spPr>
              <a:blipFill>
                <a:blip r:embed="rId2"/>
                <a:stretch>
                  <a:fillRect l="-5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55189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936AC8-D7DA-46A6-9008-E4FAFFAC196A}"/>
              </a:ext>
            </a:extLst>
          </p:cNvPr>
          <p:cNvSpPr>
            <a:spLocks noGrp="1"/>
          </p:cNvSpPr>
          <p:nvPr>
            <p:ph type="title"/>
          </p:nvPr>
        </p:nvSpPr>
        <p:spPr/>
        <p:txBody>
          <a:bodyPr/>
          <a:lstStyle/>
          <a:p>
            <a:r>
              <a:rPr lang="zh-CN" altLang="en-US" dirty="0"/>
              <a:t>第 </a:t>
            </a:r>
            <a:r>
              <a:rPr lang="en-US" altLang="zh-CN" dirty="0"/>
              <a:t>3 </a:t>
            </a:r>
            <a:r>
              <a:rPr lang="zh-CN" altLang="en-US" dirty="0"/>
              <a:t>题：本福特实验：深度探讨</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6C017FBE-4BC1-462C-8DA1-67C6FE37CC5E}"/>
                  </a:ext>
                </a:extLst>
              </p:cNvPr>
              <p:cNvSpPr>
                <a:spLocks noGrp="1"/>
              </p:cNvSpPr>
              <p:nvPr>
                <p:ph idx="1"/>
              </p:nvPr>
            </p:nvSpPr>
            <p:spPr/>
            <p:txBody>
              <a:bodyPr>
                <a:normAutofit/>
              </a:bodyPr>
              <a:lstStyle/>
              <a:p>
                <a:r>
                  <a:rPr lang="zh-CN" altLang="en-US" dirty="0"/>
                  <a:t>如果你对你得到的结果吃惊，最好是建立一个数学模型来更好理解其背后的原理。比如思考一下在反复乘 </a:t>
                </a:r>
                <a:r>
                  <a:rPr lang="en-US" altLang="zh-CN" dirty="0"/>
                  <a:t>2 </a:t>
                </a:r>
                <a:r>
                  <a:rPr lang="zh-CN" altLang="en-US" dirty="0"/>
                  <a:t>的过程中，我们操作的数字的对数 </a:t>
                </a:r>
                <a14:m>
                  <m:oMath xmlns:m="http://schemas.openxmlformats.org/officeDocument/2006/math">
                    <m:r>
                      <m:rPr>
                        <m:sty m:val="p"/>
                      </m:rPr>
                      <a:rPr lang="en-US" altLang="zh-CN">
                        <a:latin typeface="Cambria Math" panose="02040503050406030204" pitchFamily="18" charset="0"/>
                      </a:rPr>
                      <m:t>lg</m:t>
                    </m:r>
                    <m:r>
                      <a:rPr lang="en-US" altLang="zh-CN" i="1">
                        <a:latin typeface="Cambria Math" panose="02040503050406030204" pitchFamily="18" charset="0"/>
                      </a:rPr>
                      <m:t> </m:t>
                    </m:r>
                    <m:r>
                      <a:rPr lang="en-US" altLang="zh-CN" i="1">
                        <a:latin typeface="Cambria Math" panose="02040503050406030204" pitchFamily="18" charset="0"/>
                      </a:rPr>
                      <m:t>𝑥</m:t>
                    </m:r>
                  </m:oMath>
                </a14:m>
                <a:r>
                  <a:rPr lang="zh-CN" altLang="en-US" dirty="0"/>
                  <a:t> 是如何变化的？它在数轴上是怎么运动的？</a:t>
                </a:r>
                <a:endParaRPr lang="en-US" altLang="zh-CN" dirty="0"/>
              </a:p>
              <a:p>
                <a:r>
                  <a:rPr lang="zh-CN" altLang="en-US" dirty="0"/>
                  <a:t>如果我们每次乘的不是 </a:t>
                </a:r>
                <a:r>
                  <a:rPr lang="en-US" altLang="zh-CN" dirty="0"/>
                  <a:t>2</a:t>
                </a:r>
                <a:r>
                  <a:rPr lang="zh-CN" altLang="en-US" dirty="0"/>
                  <a:t>，而是 </a:t>
                </a:r>
                <a:r>
                  <a:rPr lang="en-US" altLang="zh-CN" dirty="0"/>
                  <a:t>3 </a:t>
                </a:r>
                <a:r>
                  <a:rPr lang="zh-CN" altLang="en-US" dirty="0"/>
                  <a:t>或者是 </a:t>
                </a:r>
                <a:r>
                  <a:rPr lang="en-US" altLang="zh-CN" dirty="0"/>
                  <a:t>1.23</a:t>
                </a:r>
                <a:r>
                  <a:rPr lang="zh-CN" altLang="en-US" dirty="0"/>
                  <a:t>，得到的结果会变化</a:t>
                </a:r>
                <a:r>
                  <a:rPr lang="zh-CN" altLang="en-US"/>
                  <a:t>吗？</a:t>
                </a:r>
                <a:endParaRPr lang="en-US" altLang="zh-CN" dirty="0"/>
              </a:p>
            </p:txBody>
          </p:sp>
        </mc:Choice>
        <mc:Fallback>
          <p:sp>
            <p:nvSpPr>
              <p:cNvPr id="3" name="内容占位符 2">
                <a:extLst>
                  <a:ext uri="{FF2B5EF4-FFF2-40B4-BE49-F238E27FC236}">
                    <a16:creationId xmlns:a16="http://schemas.microsoft.com/office/drawing/2014/main" id="{6C017FBE-4BC1-462C-8DA1-67C6FE37CC5E}"/>
                  </a:ext>
                </a:extLst>
              </p:cNvPr>
              <p:cNvSpPr>
                <a:spLocks noGrp="1" noRot="1" noChangeAspect="1" noMove="1" noResize="1" noEditPoints="1" noAdjustHandles="1" noChangeArrowheads="1" noChangeShapeType="1" noTextEdit="1"/>
              </p:cNvSpPr>
              <p:nvPr>
                <p:ph idx="1"/>
              </p:nvPr>
            </p:nvSpPr>
            <p:spPr>
              <a:blipFill>
                <a:blip r:embed="rId2"/>
                <a:stretch>
                  <a:fillRect l="-6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26150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0A8B6B-29D9-4F5A-8E5E-B92EA69A21AB}"/>
              </a:ext>
            </a:extLst>
          </p:cNvPr>
          <p:cNvSpPr>
            <a:spLocks noGrp="1"/>
          </p:cNvSpPr>
          <p:nvPr>
            <p:ph type="title"/>
          </p:nvPr>
        </p:nvSpPr>
        <p:spPr/>
        <p:txBody>
          <a:bodyPr/>
          <a:lstStyle/>
          <a:p>
            <a:r>
              <a:rPr lang="zh-CN" altLang="en-US" dirty="0"/>
              <a:t>第 </a:t>
            </a:r>
            <a:r>
              <a:rPr lang="en-US" altLang="zh-CN" dirty="0"/>
              <a:t>4 </a:t>
            </a:r>
            <a:r>
              <a:rPr lang="zh-CN" altLang="en-US" dirty="0"/>
              <a:t>题：动态规划求解最速降线</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E0E0FA1-F394-4754-942B-BE73896E1B08}"/>
                  </a:ext>
                </a:extLst>
              </p:cNvPr>
              <p:cNvSpPr>
                <a:spLocks noGrp="1"/>
              </p:cNvSpPr>
              <p:nvPr>
                <p:ph idx="1"/>
              </p:nvPr>
            </p:nvSpPr>
            <p:spPr>
              <a:xfrm>
                <a:off x="628651" y="1825625"/>
                <a:ext cx="3928712" cy="4351338"/>
              </a:xfrm>
            </p:spPr>
            <p:txBody>
              <a:bodyPr>
                <a:normAutofit fontScale="62500" lnSpcReduction="20000"/>
              </a:bodyPr>
              <a:lstStyle/>
              <a:p>
                <a:r>
                  <a:rPr lang="zh-CN" altLang="en-US" dirty="0"/>
                  <a:t>假设有一个弯曲的斜坡，连接着从地面上一点 </a:t>
                </a:r>
                <a14:m>
                  <m:oMath xmlns:m="http://schemas.openxmlformats.org/officeDocument/2006/math">
                    <m:r>
                      <a:rPr lang="en-US" altLang="zh-CN" i="1" dirty="0" smtClean="0">
                        <a:latin typeface="Cambria Math" panose="02040503050406030204" pitchFamily="18" charset="0"/>
                      </a:rPr>
                      <m:t>𝑂</m:t>
                    </m:r>
                  </m:oMath>
                </a14:m>
                <a:r>
                  <a:rPr lang="en-US" altLang="zh-CN" dirty="0"/>
                  <a:t> </a:t>
                </a:r>
                <a:r>
                  <a:rPr lang="zh-CN" altLang="en-US" dirty="0"/>
                  <a:t>到离它水平距离为 </a:t>
                </a:r>
                <a14:m>
                  <m:oMath xmlns:m="http://schemas.openxmlformats.org/officeDocument/2006/math">
                    <m:r>
                      <a:rPr lang="en-US" altLang="zh-CN" b="0" i="1" smtClean="0">
                        <a:latin typeface="Cambria Math" panose="02040503050406030204" pitchFamily="18" charset="0"/>
                      </a:rPr>
                      <m:t>𝑙</m:t>
                    </m:r>
                  </m:oMath>
                </a14:m>
                <a:r>
                  <a:rPr lang="zh-CN" altLang="en-US" dirty="0"/>
                  <a:t> 深度为 </a:t>
                </a:r>
                <a14:m>
                  <m:oMath xmlns:m="http://schemas.openxmlformats.org/officeDocument/2006/math">
                    <m:r>
                      <a:rPr lang="en-US" altLang="zh-CN" b="0" i="1" smtClean="0">
                        <a:latin typeface="Cambria Math" panose="02040503050406030204" pitchFamily="18" charset="0"/>
                      </a:rPr>
                      <m:t>h</m:t>
                    </m:r>
                    <m:r>
                      <a:rPr lang="en-US" altLang="zh-CN" i="1">
                        <a:latin typeface="Cambria Math" panose="02040503050406030204" pitchFamily="18" charset="0"/>
                      </a:rPr>
                      <m:t> </m:t>
                    </m:r>
                  </m:oMath>
                </a14:m>
                <a:r>
                  <a:rPr lang="zh-CN" altLang="en-US" dirty="0"/>
                  <a:t>的另一点 </a:t>
                </a:r>
                <a14:m>
                  <m:oMath xmlns:m="http://schemas.openxmlformats.org/officeDocument/2006/math">
                    <m:r>
                      <a:rPr lang="en-US" altLang="zh-CN" b="0" i="1" dirty="0" smtClean="0">
                        <a:latin typeface="Cambria Math" panose="02040503050406030204" pitchFamily="18" charset="0"/>
                      </a:rPr>
                      <m:t>𝑋</m:t>
                    </m:r>
                  </m:oMath>
                </a14:m>
                <a:r>
                  <a:rPr lang="zh-CN" altLang="en-US" dirty="0"/>
                  <a:t>。</a:t>
                </a:r>
              </a:p>
              <a:p>
                <a:r>
                  <a:rPr lang="zh-CN" altLang="en-US" dirty="0"/>
                  <a:t>这个斜坡各处的弯曲程度可以任意设计。</a:t>
                </a:r>
              </a:p>
              <a:p>
                <a:r>
                  <a:rPr lang="zh-CN" altLang="en-US" dirty="0"/>
                  <a:t>现在把一个静止的小球从 </a:t>
                </a:r>
                <a14:m>
                  <m:oMath xmlns:m="http://schemas.openxmlformats.org/officeDocument/2006/math">
                    <m:r>
                      <a:rPr lang="en-US" altLang="zh-CN" i="1" dirty="0" smtClean="0">
                        <a:latin typeface="Cambria Math" panose="02040503050406030204" pitchFamily="18" charset="0"/>
                      </a:rPr>
                      <m:t>𝑂</m:t>
                    </m:r>
                  </m:oMath>
                </a14:m>
                <a:r>
                  <a:rPr lang="en-US" altLang="zh-CN" dirty="0"/>
                  <a:t> </a:t>
                </a:r>
                <a:r>
                  <a:rPr lang="zh-CN" altLang="en-US" dirty="0"/>
                  <a:t>点释放，请设计一个能使这个小球到达 </a:t>
                </a:r>
                <a14:m>
                  <m:oMath xmlns:m="http://schemas.openxmlformats.org/officeDocument/2006/math">
                    <m:r>
                      <a:rPr lang="en-US" altLang="zh-CN" i="1" dirty="0">
                        <a:latin typeface="Cambria Math" panose="02040503050406030204" pitchFamily="18" charset="0"/>
                      </a:rPr>
                      <m:t>𝑋</m:t>
                    </m:r>
                  </m:oMath>
                </a14:m>
                <a:r>
                  <a:rPr lang="en-US" altLang="zh-CN" dirty="0"/>
                  <a:t> </a:t>
                </a:r>
                <a:r>
                  <a:rPr lang="zh-CN" altLang="en-US" dirty="0"/>
                  <a:t>点时间最短的斜坡，并计算所需要的时间。</a:t>
                </a:r>
                <a:endParaRPr lang="en-US" altLang="zh-CN" dirty="0"/>
              </a:p>
              <a:p>
                <a:r>
                  <a:rPr lang="zh-CN" altLang="en-US" dirty="0"/>
                  <a:t>方便起见，假定我们采用的单位制里的重力加速度 </a:t>
                </a:r>
                <a14:m>
                  <m:oMath xmlns:m="http://schemas.openxmlformats.org/officeDocument/2006/math">
                    <m:r>
                      <a:rPr lang="en-US" altLang="zh-CN" b="0" i="1" smtClean="0">
                        <a:latin typeface="Cambria Math" panose="02040503050406030204" pitchFamily="18" charset="0"/>
                      </a:rPr>
                      <m:t>𝑔</m:t>
                    </m:r>
                    <m:r>
                      <a:rPr lang="en-US" altLang="zh-CN" b="0" i="1" smtClean="0">
                        <a:latin typeface="Cambria Math" panose="02040503050406030204" pitchFamily="18" charset="0"/>
                      </a:rPr>
                      <m:t>=1</m:t>
                    </m:r>
                  </m:oMath>
                </a14:m>
                <a:r>
                  <a:rPr lang="zh-CN" altLang="en-US" dirty="0"/>
                  <a:t>。</a:t>
                </a:r>
                <a:endParaRPr lang="en-US" altLang="zh-CN" dirty="0"/>
              </a:p>
              <a:p>
                <a:r>
                  <a:rPr lang="zh-CN" altLang="en-US" dirty="0"/>
                  <a:t>由于这题较难，我们会在下面</a:t>
                </a:r>
                <a:r>
                  <a:rPr lang="zh-CN" altLang="en-US"/>
                  <a:t>几页回顾动态规划</a:t>
                </a:r>
                <a:r>
                  <a:rPr lang="zh-CN" altLang="en-US" dirty="0"/>
                  <a:t>解法的思路。</a:t>
                </a:r>
                <a:endParaRPr lang="en-US" altLang="zh-CN" dirty="0"/>
              </a:p>
              <a:p>
                <a:r>
                  <a:rPr lang="zh-CN" altLang="en-US" dirty="0"/>
                  <a:t>除了编程，也可以用数学上的变分法来解析求解此题。</a:t>
                </a:r>
              </a:p>
              <a:p>
                <a:endParaRPr lang="zh-CN" altLang="en-US" dirty="0"/>
              </a:p>
              <a:p>
                <a:endParaRPr lang="zh-CN" altLang="en-US" dirty="0"/>
              </a:p>
            </p:txBody>
          </p:sp>
        </mc:Choice>
        <mc:Fallback xmlns="">
          <p:sp>
            <p:nvSpPr>
              <p:cNvPr id="3" name="内容占位符 2">
                <a:extLst>
                  <a:ext uri="{FF2B5EF4-FFF2-40B4-BE49-F238E27FC236}">
                    <a16:creationId xmlns:a16="http://schemas.microsoft.com/office/drawing/2014/main" id="{5E0E0FA1-F394-4754-942B-BE73896E1B08}"/>
                  </a:ext>
                </a:extLst>
              </p:cNvPr>
              <p:cNvSpPr>
                <a:spLocks noGrp="1" noRot="1" noChangeAspect="1" noMove="1" noResize="1" noEditPoints="1" noAdjustHandles="1" noChangeArrowheads="1" noChangeShapeType="1" noTextEdit="1"/>
              </p:cNvSpPr>
              <p:nvPr>
                <p:ph idx="1"/>
              </p:nvPr>
            </p:nvSpPr>
            <p:spPr>
              <a:xfrm>
                <a:off x="628651" y="1825625"/>
                <a:ext cx="3928712" cy="4351338"/>
              </a:xfrm>
              <a:blipFill>
                <a:blip r:embed="rId2"/>
                <a:stretch>
                  <a:fillRect/>
                </a:stretch>
              </a:blipFill>
            </p:spPr>
            <p:txBody>
              <a:bodyPr/>
              <a:lstStyle/>
              <a:p>
                <a:r>
                  <a:rPr lang="zh-CN" altLang="en-US">
                    <a:noFill/>
                  </a:rPr>
                  <a:t> </a:t>
                </a:r>
              </a:p>
            </p:txBody>
          </p:sp>
        </mc:Fallback>
      </mc:AlternateContent>
      <p:sp>
        <p:nvSpPr>
          <p:cNvPr id="4" name="任意多边形: 形状 3">
            <a:extLst>
              <a:ext uri="{FF2B5EF4-FFF2-40B4-BE49-F238E27FC236}">
                <a16:creationId xmlns:a16="http://schemas.microsoft.com/office/drawing/2014/main" id="{CC5743BA-B1CA-4EEB-B1BF-3CEE9BA7A5C9}"/>
              </a:ext>
            </a:extLst>
          </p:cNvPr>
          <p:cNvSpPr/>
          <p:nvPr/>
        </p:nvSpPr>
        <p:spPr>
          <a:xfrm>
            <a:off x="5018526" y="2761418"/>
            <a:ext cx="3141023" cy="1509168"/>
          </a:xfrm>
          <a:custGeom>
            <a:avLst/>
            <a:gdLst>
              <a:gd name="connsiteX0" fmla="*/ 0 w 4150426"/>
              <a:gd name="connsiteY0" fmla="*/ 0 h 2077657"/>
              <a:gd name="connsiteX1" fmla="*/ 742208 w 4150426"/>
              <a:gd name="connsiteY1" fmla="*/ 1015341 h 2077657"/>
              <a:gd name="connsiteX2" fmla="*/ 1864426 w 4150426"/>
              <a:gd name="connsiteY2" fmla="*/ 1229096 h 2077657"/>
              <a:gd name="connsiteX3" fmla="*/ 2523506 w 4150426"/>
              <a:gd name="connsiteY3" fmla="*/ 1983179 h 2077657"/>
              <a:gd name="connsiteX4" fmla="*/ 3473532 w 4150426"/>
              <a:gd name="connsiteY4" fmla="*/ 2042556 h 2077657"/>
              <a:gd name="connsiteX5" fmla="*/ 4150426 w 4150426"/>
              <a:gd name="connsiteY5" fmla="*/ 1763486 h 2077657"/>
              <a:gd name="connsiteX0" fmla="*/ 0 w 4150426"/>
              <a:gd name="connsiteY0" fmla="*/ 0 h 2077657"/>
              <a:gd name="connsiteX1" fmla="*/ 742208 w 4150426"/>
              <a:gd name="connsiteY1" fmla="*/ 1015341 h 2077657"/>
              <a:gd name="connsiteX2" fmla="*/ 1864426 w 4150426"/>
              <a:gd name="connsiteY2" fmla="*/ 1229096 h 2077657"/>
              <a:gd name="connsiteX3" fmla="*/ 2523506 w 4150426"/>
              <a:gd name="connsiteY3" fmla="*/ 1983179 h 2077657"/>
              <a:gd name="connsiteX4" fmla="*/ 3473532 w 4150426"/>
              <a:gd name="connsiteY4" fmla="*/ 2042556 h 2077657"/>
              <a:gd name="connsiteX5" fmla="*/ 4150426 w 4150426"/>
              <a:gd name="connsiteY5" fmla="*/ 1763486 h 2077657"/>
              <a:gd name="connsiteX0" fmla="*/ 0 w 4150426"/>
              <a:gd name="connsiteY0" fmla="*/ 0 h 2077657"/>
              <a:gd name="connsiteX1" fmla="*/ 718447 w 4150426"/>
              <a:gd name="connsiteY1" fmla="*/ 1015341 h 2077657"/>
              <a:gd name="connsiteX2" fmla="*/ 1864426 w 4150426"/>
              <a:gd name="connsiteY2" fmla="*/ 1229096 h 2077657"/>
              <a:gd name="connsiteX3" fmla="*/ 2523506 w 4150426"/>
              <a:gd name="connsiteY3" fmla="*/ 1983179 h 2077657"/>
              <a:gd name="connsiteX4" fmla="*/ 3473532 w 4150426"/>
              <a:gd name="connsiteY4" fmla="*/ 2042556 h 2077657"/>
              <a:gd name="connsiteX5" fmla="*/ 4150426 w 4150426"/>
              <a:gd name="connsiteY5" fmla="*/ 1763486 h 2077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50426" h="2077657">
                <a:moveTo>
                  <a:pt x="0" y="0"/>
                </a:moveTo>
                <a:cubicBezTo>
                  <a:pt x="128607" y="512124"/>
                  <a:pt x="407709" y="810492"/>
                  <a:pt x="718447" y="1015341"/>
                </a:cubicBezTo>
                <a:cubicBezTo>
                  <a:pt x="1029185" y="1220190"/>
                  <a:pt x="1563583" y="1067790"/>
                  <a:pt x="1864426" y="1229096"/>
                </a:cubicBezTo>
                <a:cubicBezTo>
                  <a:pt x="2165269" y="1390402"/>
                  <a:pt x="2255322" y="1847602"/>
                  <a:pt x="2523506" y="1983179"/>
                </a:cubicBezTo>
                <a:cubicBezTo>
                  <a:pt x="2791690" y="2118756"/>
                  <a:pt x="3202379" y="2079171"/>
                  <a:pt x="3473532" y="2042556"/>
                </a:cubicBezTo>
                <a:cubicBezTo>
                  <a:pt x="3744685" y="2005941"/>
                  <a:pt x="4020787" y="1819894"/>
                  <a:pt x="4150426" y="176348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C004F67B-1019-4ECC-BE92-3D56DD55A0DB}"/>
                  </a:ext>
                </a:extLst>
              </p:cNvPr>
              <p:cNvSpPr txBox="1"/>
              <p:nvPr/>
            </p:nvSpPr>
            <p:spPr>
              <a:xfrm>
                <a:off x="7981418" y="4130549"/>
                <a:ext cx="35626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rPr>
                        <m:t>𝑋</m:t>
                      </m:r>
                    </m:oMath>
                  </m:oMathPara>
                </a14:m>
                <a:endParaRPr lang="zh-CN" altLang="en-US" dirty="0"/>
              </a:p>
            </p:txBody>
          </p:sp>
        </mc:Choice>
        <mc:Fallback xmlns="">
          <p:sp>
            <p:nvSpPr>
              <p:cNvPr id="6" name="文本框 5">
                <a:extLst>
                  <a:ext uri="{FF2B5EF4-FFF2-40B4-BE49-F238E27FC236}">
                    <a16:creationId xmlns:a16="http://schemas.microsoft.com/office/drawing/2014/main" id="{C004F67B-1019-4ECC-BE92-3D56DD55A0DB}"/>
                  </a:ext>
                </a:extLst>
              </p:cNvPr>
              <p:cNvSpPr txBox="1">
                <a:spLocks noRot="1" noChangeAspect="1" noMove="1" noResize="1" noEditPoints="1" noAdjustHandles="1" noChangeArrowheads="1" noChangeShapeType="1" noTextEdit="1"/>
              </p:cNvSpPr>
              <p:nvPr/>
            </p:nvSpPr>
            <p:spPr>
              <a:xfrm>
                <a:off x="7981418" y="4130549"/>
                <a:ext cx="356260" cy="369332"/>
              </a:xfrm>
              <a:prstGeom prst="rect">
                <a:avLst/>
              </a:prstGeom>
              <a:blipFill>
                <a:blip r:embed="rId3"/>
                <a:stretch>
                  <a:fillRect/>
                </a:stretch>
              </a:blipFill>
            </p:spPr>
            <p:txBody>
              <a:bodyPr/>
              <a:lstStyle/>
              <a:p>
                <a:r>
                  <a:rPr lang="zh-CN" altLang="en-US">
                    <a:noFill/>
                  </a:rPr>
                  <a:t> </a:t>
                </a:r>
              </a:p>
            </p:txBody>
          </p:sp>
        </mc:Fallback>
      </mc:AlternateContent>
      <p:grpSp>
        <p:nvGrpSpPr>
          <p:cNvPr id="21" name="组合 20">
            <a:extLst>
              <a:ext uri="{FF2B5EF4-FFF2-40B4-BE49-F238E27FC236}">
                <a16:creationId xmlns:a16="http://schemas.microsoft.com/office/drawing/2014/main" id="{34787C71-1A63-4B43-A3FE-79B12D749351}"/>
              </a:ext>
            </a:extLst>
          </p:cNvPr>
          <p:cNvGrpSpPr/>
          <p:nvPr/>
        </p:nvGrpSpPr>
        <p:grpSpPr>
          <a:xfrm>
            <a:off x="5018525" y="2044992"/>
            <a:ext cx="3141023" cy="579087"/>
            <a:chOff x="5267447" y="1418503"/>
            <a:chExt cx="3141023" cy="579087"/>
          </a:xfrm>
        </p:grpSpPr>
        <p:cxnSp>
          <p:nvCxnSpPr>
            <p:cNvPr id="8" name="直接箭头连接符 7">
              <a:extLst>
                <a:ext uri="{FF2B5EF4-FFF2-40B4-BE49-F238E27FC236}">
                  <a16:creationId xmlns:a16="http://schemas.microsoft.com/office/drawing/2014/main" id="{00457EA6-9BE9-4C6E-B230-F0AE6119B0C1}"/>
                </a:ext>
              </a:extLst>
            </p:cNvPr>
            <p:cNvCxnSpPr>
              <a:cxnSpLocks/>
            </p:cNvCxnSpPr>
            <p:nvPr/>
          </p:nvCxnSpPr>
          <p:spPr>
            <a:xfrm>
              <a:off x="5267447" y="1813728"/>
              <a:ext cx="314102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6431AB66-4DA0-426F-A6E9-4A419BA44F5B}"/>
                    </a:ext>
                  </a:extLst>
                </p:cNvPr>
                <p:cNvSpPr txBox="1"/>
                <p:nvPr/>
              </p:nvSpPr>
              <p:spPr>
                <a:xfrm>
                  <a:off x="6542064" y="1418503"/>
                  <a:ext cx="35626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𝑙</m:t>
                        </m:r>
                      </m:oMath>
                    </m:oMathPara>
                  </a14:m>
                  <a:endParaRPr lang="zh-CN" altLang="en-US" dirty="0"/>
                </a:p>
              </p:txBody>
            </p:sp>
          </mc:Choice>
          <mc:Fallback xmlns="">
            <p:sp>
              <p:nvSpPr>
                <p:cNvPr id="9" name="文本框 8">
                  <a:extLst>
                    <a:ext uri="{FF2B5EF4-FFF2-40B4-BE49-F238E27FC236}">
                      <a16:creationId xmlns:a16="http://schemas.microsoft.com/office/drawing/2014/main" id="{6431AB66-4DA0-426F-A6E9-4A419BA44F5B}"/>
                    </a:ext>
                  </a:extLst>
                </p:cNvPr>
                <p:cNvSpPr txBox="1">
                  <a:spLocks noRot="1" noChangeAspect="1" noMove="1" noResize="1" noEditPoints="1" noAdjustHandles="1" noChangeArrowheads="1" noChangeShapeType="1" noTextEdit="1"/>
                </p:cNvSpPr>
                <p:nvPr/>
              </p:nvSpPr>
              <p:spPr>
                <a:xfrm>
                  <a:off x="6542064" y="1418503"/>
                  <a:ext cx="356260" cy="369332"/>
                </a:xfrm>
                <a:prstGeom prst="rect">
                  <a:avLst/>
                </a:prstGeom>
                <a:blipFill>
                  <a:blip r:embed="rId4"/>
                  <a:stretch>
                    <a:fillRect/>
                  </a:stretch>
                </a:blipFill>
              </p:spPr>
              <p:txBody>
                <a:bodyPr/>
                <a:lstStyle/>
                <a:p>
                  <a:r>
                    <a:rPr lang="zh-CN" altLang="en-US">
                      <a:noFill/>
                    </a:rPr>
                    <a:t> </a:t>
                  </a:r>
                </a:p>
              </p:txBody>
            </p:sp>
          </mc:Fallback>
        </mc:AlternateContent>
        <p:cxnSp>
          <p:nvCxnSpPr>
            <p:cNvPr id="11" name="直接连接符 10">
              <a:extLst>
                <a:ext uri="{FF2B5EF4-FFF2-40B4-BE49-F238E27FC236}">
                  <a16:creationId xmlns:a16="http://schemas.microsoft.com/office/drawing/2014/main" id="{40925EC7-7229-4E43-9165-F63F5A26D291}"/>
                </a:ext>
              </a:extLst>
            </p:cNvPr>
            <p:cNvCxnSpPr>
              <a:cxnSpLocks/>
            </p:cNvCxnSpPr>
            <p:nvPr/>
          </p:nvCxnSpPr>
          <p:spPr>
            <a:xfrm>
              <a:off x="5267447" y="1637590"/>
              <a:ext cx="0" cy="36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27217CAD-F8A7-4CB1-BB55-6AED1F1CA744}"/>
                </a:ext>
              </a:extLst>
            </p:cNvPr>
            <p:cNvCxnSpPr>
              <a:cxnSpLocks/>
            </p:cNvCxnSpPr>
            <p:nvPr/>
          </p:nvCxnSpPr>
          <p:spPr>
            <a:xfrm>
              <a:off x="8408470" y="1637590"/>
              <a:ext cx="0" cy="3600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7" name="组合 26">
            <a:extLst>
              <a:ext uri="{FF2B5EF4-FFF2-40B4-BE49-F238E27FC236}">
                <a16:creationId xmlns:a16="http://schemas.microsoft.com/office/drawing/2014/main" id="{CF1E6955-955E-4F36-ADD7-6F7D4A670BD7}"/>
              </a:ext>
            </a:extLst>
          </p:cNvPr>
          <p:cNvGrpSpPr/>
          <p:nvPr/>
        </p:nvGrpSpPr>
        <p:grpSpPr>
          <a:xfrm>
            <a:off x="8304805" y="2761418"/>
            <a:ext cx="590275" cy="1278968"/>
            <a:chOff x="8408468" y="2334698"/>
            <a:chExt cx="590275" cy="1278968"/>
          </a:xfrm>
        </p:grpSpPr>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B4E9A1DB-8713-4D37-8653-477755F7D475}"/>
                    </a:ext>
                  </a:extLst>
                </p:cNvPr>
                <p:cNvSpPr txBox="1"/>
                <p:nvPr/>
              </p:nvSpPr>
              <p:spPr>
                <a:xfrm>
                  <a:off x="8642483" y="2752121"/>
                  <a:ext cx="35626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h</m:t>
                        </m:r>
                      </m:oMath>
                    </m:oMathPara>
                  </a14:m>
                  <a:endParaRPr lang="zh-CN" altLang="en-US" dirty="0"/>
                </a:p>
              </p:txBody>
            </p:sp>
          </mc:Choice>
          <mc:Fallback xmlns="">
            <p:sp>
              <p:nvSpPr>
                <p:cNvPr id="20" name="文本框 19">
                  <a:extLst>
                    <a:ext uri="{FF2B5EF4-FFF2-40B4-BE49-F238E27FC236}">
                      <a16:creationId xmlns:a16="http://schemas.microsoft.com/office/drawing/2014/main" id="{B4E9A1DB-8713-4D37-8653-477755F7D475}"/>
                    </a:ext>
                  </a:extLst>
                </p:cNvPr>
                <p:cNvSpPr txBox="1">
                  <a:spLocks noRot="1" noChangeAspect="1" noMove="1" noResize="1" noEditPoints="1" noAdjustHandles="1" noChangeArrowheads="1" noChangeShapeType="1" noTextEdit="1"/>
                </p:cNvSpPr>
                <p:nvPr/>
              </p:nvSpPr>
              <p:spPr>
                <a:xfrm>
                  <a:off x="8642483" y="2752121"/>
                  <a:ext cx="356260" cy="369332"/>
                </a:xfrm>
                <a:prstGeom prst="rect">
                  <a:avLst/>
                </a:prstGeom>
                <a:blipFill>
                  <a:blip r:embed="rId5"/>
                  <a:stretch>
                    <a:fillRect/>
                  </a:stretch>
                </a:blipFill>
              </p:spPr>
              <p:txBody>
                <a:bodyPr/>
                <a:lstStyle/>
                <a:p>
                  <a:r>
                    <a:rPr lang="zh-CN" altLang="en-US">
                      <a:noFill/>
                    </a:rPr>
                    <a:t> </a:t>
                  </a:r>
                </a:p>
              </p:txBody>
            </p:sp>
          </mc:Fallback>
        </mc:AlternateContent>
        <p:cxnSp>
          <p:nvCxnSpPr>
            <p:cNvPr id="23" name="直接连接符 22">
              <a:extLst>
                <a:ext uri="{FF2B5EF4-FFF2-40B4-BE49-F238E27FC236}">
                  <a16:creationId xmlns:a16="http://schemas.microsoft.com/office/drawing/2014/main" id="{F6BAD863-9BAB-4C4F-9DD1-31D828A2F68A}"/>
                </a:ext>
              </a:extLst>
            </p:cNvPr>
            <p:cNvCxnSpPr/>
            <p:nvPr/>
          </p:nvCxnSpPr>
          <p:spPr>
            <a:xfrm>
              <a:off x="8420102" y="2334698"/>
              <a:ext cx="36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5074E5B1-0A89-4670-97EE-3DA453516005}"/>
                </a:ext>
              </a:extLst>
            </p:cNvPr>
            <p:cNvCxnSpPr/>
            <p:nvPr/>
          </p:nvCxnSpPr>
          <p:spPr>
            <a:xfrm>
              <a:off x="8408468" y="3613666"/>
              <a:ext cx="36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7BD30D75-0C29-41C7-9503-EDF8F325B134}"/>
                </a:ext>
              </a:extLst>
            </p:cNvPr>
            <p:cNvCxnSpPr/>
            <p:nvPr/>
          </p:nvCxnSpPr>
          <p:spPr>
            <a:xfrm>
              <a:off x="8588468" y="2334698"/>
              <a:ext cx="0" cy="12789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28" name="椭圆 27">
            <a:extLst>
              <a:ext uri="{FF2B5EF4-FFF2-40B4-BE49-F238E27FC236}">
                <a16:creationId xmlns:a16="http://schemas.microsoft.com/office/drawing/2014/main" id="{F81E400E-FA15-4F71-9AE2-5F44D1216195}"/>
              </a:ext>
            </a:extLst>
          </p:cNvPr>
          <p:cNvSpPr/>
          <p:nvPr/>
        </p:nvSpPr>
        <p:spPr>
          <a:xfrm>
            <a:off x="4982525" y="2716789"/>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id="{ED1BFB06-223B-45ED-B506-5B370191C3B9}"/>
              </a:ext>
            </a:extLst>
          </p:cNvPr>
          <p:cNvSpPr/>
          <p:nvPr/>
        </p:nvSpPr>
        <p:spPr>
          <a:xfrm>
            <a:off x="8111608" y="4004386"/>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6B3935B6-10DD-413F-B5A4-E1965EF72BCD}"/>
                  </a:ext>
                </a:extLst>
              </p:cNvPr>
              <p:cNvSpPr txBox="1"/>
              <p:nvPr/>
            </p:nvSpPr>
            <p:spPr>
              <a:xfrm>
                <a:off x="4674296" y="2568123"/>
                <a:ext cx="35626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rPr>
                        <m:t>𝑂</m:t>
                      </m:r>
                    </m:oMath>
                  </m:oMathPara>
                </a14:m>
                <a:endParaRPr lang="zh-CN" altLang="en-US" dirty="0"/>
              </a:p>
            </p:txBody>
          </p:sp>
        </mc:Choice>
        <mc:Fallback xmlns="">
          <p:sp>
            <p:nvSpPr>
              <p:cNvPr id="22" name="文本框 21">
                <a:extLst>
                  <a:ext uri="{FF2B5EF4-FFF2-40B4-BE49-F238E27FC236}">
                    <a16:creationId xmlns:a16="http://schemas.microsoft.com/office/drawing/2014/main" id="{6B3935B6-10DD-413F-B5A4-E1965EF72BCD}"/>
                  </a:ext>
                </a:extLst>
              </p:cNvPr>
              <p:cNvSpPr txBox="1">
                <a:spLocks noRot="1" noChangeAspect="1" noMove="1" noResize="1" noEditPoints="1" noAdjustHandles="1" noChangeArrowheads="1" noChangeShapeType="1" noTextEdit="1"/>
              </p:cNvSpPr>
              <p:nvPr/>
            </p:nvSpPr>
            <p:spPr>
              <a:xfrm>
                <a:off x="4674296" y="2568123"/>
                <a:ext cx="356260" cy="369332"/>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82414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C3FCF1-1AAE-4525-830D-A5238305BF11}"/>
              </a:ext>
            </a:extLst>
          </p:cNvPr>
          <p:cNvSpPr>
            <a:spLocks noGrp="1"/>
          </p:cNvSpPr>
          <p:nvPr>
            <p:ph type="title"/>
          </p:nvPr>
        </p:nvSpPr>
        <p:spPr/>
        <p:txBody>
          <a:bodyPr/>
          <a:lstStyle/>
          <a:p>
            <a:r>
              <a:rPr lang="zh-CN" altLang="en-US" dirty="0"/>
              <a:t>动态规划求解最速降线的介绍</a:t>
            </a:r>
          </a:p>
        </p:txBody>
      </p:sp>
      <p:sp>
        <p:nvSpPr>
          <p:cNvPr id="3" name="内容占位符 2">
            <a:extLst>
              <a:ext uri="{FF2B5EF4-FFF2-40B4-BE49-F238E27FC236}">
                <a16:creationId xmlns:a16="http://schemas.microsoft.com/office/drawing/2014/main" id="{5808267F-D97E-4D84-A7C3-AD83E87CFFCA}"/>
              </a:ext>
            </a:extLst>
          </p:cNvPr>
          <p:cNvSpPr>
            <a:spLocks noGrp="1"/>
          </p:cNvSpPr>
          <p:nvPr>
            <p:ph idx="1"/>
          </p:nvPr>
        </p:nvSpPr>
        <p:spPr>
          <a:xfrm>
            <a:off x="628650" y="1825625"/>
            <a:ext cx="7494072" cy="4351338"/>
          </a:xfrm>
        </p:spPr>
        <p:txBody>
          <a:bodyPr/>
          <a:lstStyle/>
          <a:p>
            <a:r>
              <a:rPr lang="zh-CN" altLang="en-US" dirty="0"/>
              <a:t>动态规划的解法的第一步是把空间划分成网格，然后推导一个最短时间随着横向坐标的递推关系，最后的结果会像这样：</a:t>
            </a:r>
          </a:p>
        </p:txBody>
      </p:sp>
      <p:pic>
        <p:nvPicPr>
          <p:cNvPr id="4" name="内容占位符 4">
            <a:extLst>
              <a:ext uri="{FF2B5EF4-FFF2-40B4-BE49-F238E27FC236}">
                <a16:creationId xmlns:a16="http://schemas.microsoft.com/office/drawing/2014/main" id="{A26419AF-6A40-4DCE-97EC-6A4B36D59C9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23600" y="3013363"/>
            <a:ext cx="6174283" cy="2482072"/>
          </a:xfrm>
          <a:prstGeom prst="rect">
            <a:avLst/>
          </a:prstGeom>
        </p:spPr>
      </p:pic>
    </p:spTree>
    <p:extLst>
      <p:ext uri="{BB962C8B-B14F-4D97-AF65-F5344CB8AC3E}">
        <p14:creationId xmlns:p14="http://schemas.microsoft.com/office/powerpoint/2010/main" val="1576403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C39919-E5E7-47C5-A170-82CD2E6FF472}"/>
              </a:ext>
            </a:extLst>
          </p:cNvPr>
          <p:cNvSpPr>
            <a:spLocks noGrp="1"/>
          </p:cNvSpPr>
          <p:nvPr>
            <p:ph type="title"/>
          </p:nvPr>
        </p:nvSpPr>
        <p:spPr/>
        <p:txBody>
          <a:bodyPr/>
          <a:lstStyle/>
          <a:p>
            <a:r>
              <a:rPr lang="zh-CN" altLang="en-US" dirty="0"/>
              <a:t>动态规划的主要思想</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3C1F754-74FF-450C-831C-E2314648DAF2}"/>
                  </a:ext>
                </a:extLst>
              </p:cNvPr>
              <p:cNvSpPr>
                <a:spLocks noGrp="1"/>
              </p:cNvSpPr>
              <p:nvPr>
                <p:ph idx="1"/>
              </p:nvPr>
            </p:nvSpPr>
            <p:spPr>
              <a:xfrm>
                <a:off x="628649" y="1813749"/>
                <a:ext cx="3652405" cy="4325794"/>
              </a:xfrm>
            </p:spPr>
            <p:txBody>
              <a:bodyPr>
                <a:normAutofit/>
              </a:bodyPr>
              <a:lstStyle/>
              <a:p>
                <a:r>
                  <a:rPr lang="zh-CN" altLang="en-US" dirty="0"/>
                  <a:t> 动态规划的主要思想是：如果我们设计的斜坡曲线 </a:t>
                </a:r>
                <a14:m>
                  <m:oMath xmlns:m="http://schemas.openxmlformats.org/officeDocument/2006/math">
                    <m:r>
                      <a:rPr lang="en-US" altLang="zh-CN" b="0" i="1" smtClean="0">
                        <a:latin typeface="Cambria Math" panose="02040503050406030204" pitchFamily="18" charset="0"/>
                      </a:rPr>
                      <m:t>𝑂</m:t>
                    </m:r>
                  </m:oMath>
                </a14:m>
                <a:r>
                  <a:rPr lang="en-US" altLang="zh-CN" dirty="0"/>
                  <a:t> – </a:t>
                </a:r>
                <a14:m>
                  <m:oMath xmlns:m="http://schemas.openxmlformats.org/officeDocument/2006/math">
                    <m:r>
                      <a:rPr lang="en-US" altLang="zh-CN" i="1" dirty="0" smtClean="0">
                        <a:latin typeface="Cambria Math" panose="02040503050406030204" pitchFamily="18" charset="0"/>
                      </a:rPr>
                      <m:t>𝐶</m:t>
                    </m:r>
                  </m:oMath>
                </a14:m>
                <a:r>
                  <a:rPr lang="en-US" altLang="zh-CN" dirty="0"/>
                  <a:t> – </a:t>
                </a:r>
                <a14:m>
                  <m:oMath xmlns:m="http://schemas.openxmlformats.org/officeDocument/2006/math">
                    <m:r>
                      <a:rPr lang="en-US" altLang="zh-CN" b="0" i="1" dirty="0" smtClean="0">
                        <a:latin typeface="Cambria Math" panose="02040503050406030204" pitchFamily="18" charset="0"/>
                      </a:rPr>
                      <m:t>𝑋</m:t>
                    </m:r>
                  </m:oMath>
                </a14:m>
                <a:r>
                  <a:rPr lang="en-US" altLang="zh-CN" dirty="0"/>
                  <a:t> </a:t>
                </a:r>
                <a:r>
                  <a:rPr lang="zh-CN" altLang="en-US" dirty="0"/>
                  <a:t>是耗时最短的曲线，那么，对于曲线上任意一点 </a:t>
                </a:r>
                <a14:m>
                  <m:oMath xmlns:m="http://schemas.openxmlformats.org/officeDocument/2006/math">
                    <m:r>
                      <a:rPr lang="en-US" altLang="zh-CN" i="1" dirty="0">
                        <a:latin typeface="Cambria Math" panose="02040503050406030204" pitchFamily="18" charset="0"/>
                      </a:rPr>
                      <m:t>𝐶</m:t>
                    </m:r>
                  </m:oMath>
                </a14:m>
                <a:r>
                  <a:rPr lang="en-US" altLang="zh-CN" dirty="0"/>
                  <a:t> </a:t>
                </a:r>
                <a:r>
                  <a:rPr lang="zh-CN" altLang="en-US" dirty="0"/>
                  <a:t>，曲线段</a:t>
                </a:r>
                <a:r>
                  <a:rPr lang="en-US" altLang="zh-CN" dirty="0"/>
                  <a:t> </a:t>
                </a:r>
                <a14:m>
                  <m:oMath xmlns:m="http://schemas.openxmlformats.org/officeDocument/2006/math">
                    <m:r>
                      <a:rPr lang="en-US" altLang="zh-CN" i="1">
                        <a:latin typeface="Cambria Math" panose="02040503050406030204" pitchFamily="18" charset="0"/>
                      </a:rPr>
                      <m:t>𝑂</m:t>
                    </m:r>
                  </m:oMath>
                </a14:m>
                <a:r>
                  <a:rPr lang="en-US" altLang="zh-CN" dirty="0"/>
                  <a:t> – </a:t>
                </a:r>
                <a14:m>
                  <m:oMath xmlns:m="http://schemas.openxmlformats.org/officeDocument/2006/math">
                    <m:r>
                      <a:rPr lang="en-US" altLang="zh-CN" i="1" dirty="0">
                        <a:latin typeface="Cambria Math" panose="02040503050406030204" pitchFamily="18" charset="0"/>
                      </a:rPr>
                      <m:t>𝐶</m:t>
                    </m:r>
                  </m:oMath>
                </a14:m>
                <a:r>
                  <a:rPr lang="en-US" altLang="zh-CN" dirty="0"/>
                  <a:t> </a:t>
                </a:r>
                <a:r>
                  <a:rPr lang="zh-CN" altLang="en-US" dirty="0"/>
                  <a:t>和 </a:t>
                </a:r>
                <a14:m>
                  <m:oMath xmlns:m="http://schemas.openxmlformats.org/officeDocument/2006/math">
                    <m:r>
                      <a:rPr lang="en-US" altLang="zh-CN" i="1" dirty="0">
                        <a:latin typeface="Cambria Math" panose="02040503050406030204" pitchFamily="18" charset="0"/>
                      </a:rPr>
                      <m:t>𝐶</m:t>
                    </m:r>
                  </m:oMath>
                </a14:m>
                <a:r>
                  <a:rPr lang="en-US" altLang="zh-CN" dirty="0"/>
                  <a:t> – </a:t>
                </a:r>
                <a14:m>
                  <m:oMath xmlns:m="http://schemas.openxmlformats.org/officeDocument/2006/math">
                    <m:r>
                      <a:rPr lang="en-US" altLang="zh-CN" i="1" dirty="0">
                        <a:latin typeface="Cambria Math" panose="02040503050406030204" pitchFamily="18" charset="0"/>
                      </a:rPr>
                      <m:t>𝑋</m:t>
                    </m:r>
                  </m:oMath>
                </a14:m>
                <a:r>
                  <a:rPr lang="en-US" altLang="zh-CN" dirty="0"/>
                  <a:t> </a:t>
                </a:r>
                <a:r>
                  <a:rPr lang="zh-CN" altLang="en-US" dirty="0"/>
                  <a:t>也是耗时最短的曲线。</a:t>
                </a:r>
                <a:endParaRPr lang="en-US" altLang="zh-CN" dirty="0"/>
              </a:p>
              <a:p>
                <a:r>
                  <a:rPr lang="zh-CN" altLang="en-US" dirty="0"/>
                  <a:t>所以我们可以把设计曲线的任务看成是一个从左到右逐渐演进的过程。</a:t>
                </a:r>
                <a:endParaRPr lang="en-US" altLang="zh-CN" dirty="0"/>
              </a:p>
            </p:txBody>
          </p:sp>
        </mc:Choice>
        <mc:Fallback xmlns="">
          <p:sp>
            <p:nvSpPr>
              <p:cNvPr id="3" name="内容占位符 2">
                <a:extLst>
                  <a:ext uri="{FF2B5EF4-FFF2-40B4-BE49-F238E27FC236}">
                    <a16:creationId xmlns:a16="http://schemas.microsoft.com/office/drawing/2014/main" id="{C3C1F754-74FF-450C-831C-E2314648DAF2}"/>
                  </a:ext>
                </a:extLst>
              </p:cNvPr>
              <p:cNvSpPr>
                <a:spLocks noGrp="1" noRot="1" noChangeAspect="1" noMove="1" noResize="1" noEditPoints="1" noAdjustHandles="1" noChangeArrowheads="1" noChangeShapeType="1" noTextEdit="1"/>
              </p:cNvSpPr>
              <p:nvPr>
                <p:ph idx="1"/>
              </p:nvPr>
            </p:nvSpPr>
            <p:spPr>
              <a:xfrm>
                <a:off x="628649" y="1813749"/>
                <a:ext cx="3652405" cy="4325794"/>
              </a:xfrm>
              <a:blipFill>
                <a:blip r:embed="rId2"/>
                <a:stretch>
                  <a:fillRect l="-1503" r="-8681" b="-2257"/>
                </a:stretch>
              </a:blipFill>
            </p:spPr>
            <p:txBody>
              <a:bodyPr/>
              <a:lstStyle/>
              <a:p>
                <a:r>
                  <a:rPr lang="zh-CN" altLang="en-US">
                    <a:noFill/>
                  </a:rPr>
                  <a:t> </a:t>
                </a:r>
              </a:p>
            </p:txBody>
          </p:sp>
        </mc:Fallback>
      </mc:AlternateContent>
      <p:sp>
        <p:nvSpPr>
          <p:cNvPr id="4" name="任意多边形: 形状 3">
            <a:extLst>
              <a:ext uri="{FF2B5EF4-FFF2-40B4-BE49-F238E27FC236}">
                <a16:creationId xmlns:a16="http://schemas.microsoft.com/office/drawing/2014/main" id="{32D8D6A7-0CC8-4B1E-83DE-CC3B6737058C}"/>
              </a:ext>
            </a:extLst>
          </p:cNvPr>
          <p:cNvSpPr/>
          <p:nvPr/>
        </p:nvSpPr>
        <p:spPr>
          <a:xfrm>
            <a:off x="5196198" y="2725792"/>
            <a:ext cx="3141023" cy="1509168"/>
          </a:xfrm>
          <a:custGeom>
            <a:avLst/>
            <a:gdLst>
              <a:gd name="connsiteX0" fmla="*/ 0 w 4150426"/>
              <a:gd name="connsiteY0" fmla="*/ 0 h 2077657"/>
              <a:gd name="connsiteX1" fmla="*/ 742208 w 4150426"/>
              <a:gd name="connsiteY1" fmla="*/ 1015341 h 2077657"/>
              <a:gd name="connsiteX2" fmla="*/ 1864426 w 4150426"/>
              <a:gd name="connsiteY2" fmla="*/ 1229096 h 2077657"/>
              <a:gd name="connsiteX3" fmla="*/ 2523506 w 4150426"/>
              <a:gd name="connsiteY3" fmla="*/ 1983179 h 2077657"/>
              <a:gd name="connsiteX4" fmla="*/ 3473532 w 4150426"/>
              <a:gd name="connsiteY4" fmla="*/ 2042556 h 2077657"/>
              <a:gd name="connsiteX5" fmla="*/ 4150426 w 4150426"/>
              <a:gd name="connsiteY5" fmla="*/ 1763486 h 2077657"/>
              <a:gd name="connsiteX0" fmla="*/ 0 w 4150426"/>
              <a:gd name="connsiteY0" fmla="*/ 0 h 2077657"/>
              <a:gd name="connsiteX1" fmla="*/ 742208 w 4150426"/>
              <a:gd name="connsiteY1" fmla="*/ 1015341 h 2077657"/>
              <a:gd name="connsiteX2" fmla="*/ 1864426 w 4150426"/>
              <a:gd name="connsiteY2" fmla="*/ 1229096 h 2077657"/>
              <a:gd name="connsiteX3" fmla="*/ 2523506 w 4150426"/>
              <a:gd name="connsiteY3" fmla="*/ 1983179 h 2077657"/>
              <a:gd name="connsiteX4" fmla="*/ 3473532 w 4150426"/>
              <a:gd name="connsiteY4" fmla="*/ 2042556 h 2077657"/>
              <a:gd name="connsiteX5" fmla="*/ 4150426 w 4150426"/>
              <a:gd name="connsiteY5" fmla="*/ 1763486 h 2077657"/>
              <a:gd name="connsiteX0" fmla="*/ 0 w 4150426"/>
              <a:gd name="connsiteY0" fmla="*/ 0 h 2077657"/>
              <a:gd name="connsiteX1" fmla="*/ 718447 w 4150426"/>
              <a:gd name="connsiteY1" fmla="*/ 1015341 h 2077657"/>
              <a:gd name="connsiteX2" fmla="*/ 1864426 w 4150426"/>
              <a:gd name="connsiteY2" fmla="*/ 1229096 h 2077657"/>
              <a:gd name="connsiteX3" fmla="*/ 2523506 w 4150426"/>
              <a:gd name="connsiteY3" fmla="*/ 1983179 h 2077657"/>
              <a:gd name="connsiteX4" fmla="*/ 3473532 w 4150426"/>
              <a:gd name="connsiteY4" fmla="*/ 2042556 h 2077657"/>
              <a:gd name="connsiteX5" fmla="*/ 4150426 w 4150426"/>
              <a:gd name="connsiteY5" fmla="*/ 1763486 h 2077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50426" h="2077657">
                <a:moveTo>
                  <a:pt x="0" y="0"/>
                </a:moveTo>
                <a:cubicBezTo>
                  <a:pt x="128607" y="512124"/>
                  <a:pt x="407709" y="810492"/>
                  <a:pt x="718447" y="1015341"/>
                </a:cubicBezTo>
                <a:cubicBezTo>
                  <a:pt x="1029185" y="1220190"/>
                  <a:pt x="1563583" y="1067790"/>
                  <a:pt x="1864426" y="1229096"/>
                </a:cubicBezTo>
                <a:cubicBezTo>
                  <a:pt x="2165269" y="1390402"/>
                  <a:pt x="2255322" y="1847602"/>
                  <a:pt x="2523506" y="1983179"/>
                </a:cubicBezTo>
                <a:cubicBezTo>
                  <a:pt x="2791690" y="2118756"/>
                  <a:pt x="3202379" y="2079171"/>
                  <a:pt x="3473532" y="2042556"/>
                </a:cubicBezTo>
                <a:cubicBezTo>
                  <a:pt x="3744685" y="2005941"/>
                  <a:pt x="4020787" y="1819894"/>
                  <a:pt x="4150426" y="176348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244512B0-545F-45EC-8D96-76AC910C3517}"/>
                  </a:ext>
                </a:extLst>
              </p:cNvPr>
              <p:cNvSpPr txBox="1"/>
              <p:nvPr/>
            </p:nvSpPr>
            <p:spPr>
              <a:xfrm>
                <a:off x="4891925" y="2564387"/>
                <a:ext cx="35626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𝑂</m:t>
                      </m:r>
                    </m:oMath>
                  </m:oMathPara>
                </a14:m>
                <a:endParaRPr lang="zh-CN" altLang="en-US" dirty="0"/>
              </a:p>
            </p:txBody>
          </p:sp>
        </mc:Choice>
        <mc:Fallback xmlns="">
          <p:sp>
            <p:nvSpPr>
              <p:cNvPr id="5" name="文本框 4">
                <a:extLst>
                  <a:ext uri="{FF2B5EF4-FFF2-40B4-BE49-F238E27FC236}">
                    <a16:creationId xmlns:a16="http://schemas.microsoft.com/office/drawing/2014/main" id="{244512B0-545F-45EC-8D96-76AC910C3517}"/>
                  </a:ext>
                </a:extLst>
              </p:cNvPr>
              <p:cNvSpPr txBox="1">
                <a:spLocks noRot="1" noChangeAspect="1" noMove="1" noResize="1" noEditPoints="1" noAdjustHandles="1" noChangeArrowheads="1" noChangeShapeType="1" noTextEdit="1"/>
              </p:cNvSpPr>
              <p:nvPr/>
            </p:nvSpPr>
            <p:spPr>
              <a:xfrm>
                <a:off x="4891925" y="2564387"/>
                <a:ext cx="356260"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346E4000-FB54-47EA-B5E7-EAB05662ECB0}"/>
                  </a:ext>
                </a:extLst>
              </p:cNvPr>
              <p:cNvSpPr txBox="1"/>
              <p:nvPr/>
            </p:nvSpPr>
            <p:spPr>
              <a:xfrm>
                <a:off x="8159090" y="4094923"/>
                <a:ext cx="35626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rPr>
                        <m:t>𝑋</m:t>
                      </m:r>
                    </m:oMath>
                  </m:oMathPara>
                </a14:m>
                <a:endParaRPr lang="zh-CN" altLang="en-US" dirty="0"/>
              </a:p>
            </p:txBody>
          </p:sp>
        </mc:Choice>
        <mc:Fallback xmlns="">
          <p:sp>
            <p:nvSpPr>
              <p:cNvPr id="6" name="文本框 5">
                <a:extLst>
                  <a:ext uri="{FF2B5EF4-FFF2-40B4-BE49-F238E27FC236}">
                    <a16:creationId xmlns:a16="http://schemas.microsoft.com/office/drawing/2014/main" id="{346E4000-FB54-47EA-B5E7-EAB05662ECB0}"/>
                  </a:ext>
                </a:extLst>
              </p:cNvPr>
              <p:cNvSpPr txBox="1">
                <a:spLocks noRot="1" noChangeAspect="1" noMove="1" noResize="1" noEditPoints="1" noAdjustHandles="1" noChangeArrowheads="1" noChangeShapeType="1" noTextEdit="1"/>
              </p:cNvSpPr>
              <p:nvPr/>
            </p:nvSpPr>
            <p:spPr>
              <a:xfrm>
                <a:off x="8159090" y="4094923"/>
                <a:ext cx="356260" cy="369332"/>
              </a:xfrm>
              <a:prstGeom prst="rect">
                <a:avLst/>
              </a:prstGeom>
              <a:blipFill>
                <a:blip r:embed="rId4"/>
                <a:stretch>
                  <a:fillRect/>
                </a:stretch>
              </a:blipFill>
            </p:spPr>
            <p:txBody>
              <a:bodyPr/>
              <a:lstStyle/>
              <a:p>
                <a:r>
                  <a:rPr lang="zh-CN" altLang="en-US">
                    <a:noFill/>
                  </a:rPr>
                  <a:t> </a:t>
                </a:r>
              </a:p>
            </p:txBody>
          </p:sp>
        </mc:Fallback>
      </mc:AlternateContent>
      <p:sp>
        <p:nvSpPr>
          <p:cNvPr id="17" name="椭圆 16">
            <a:extLst>
              <a:ext uri="{FF2B5EF4-FFF2-40B4-BE49-F238E27FC236}">
                <a16:creationId xmlns:a16="http://schemas.microsoft.com/office/drawing/2014/main" id="{EB6269AB-D60E-434A-9099-4FE2A46E5196}"/>
              </a:ext>
            </a:extLst>
          </p:cNvPr>
          <p:cNvSpPr/>
          <p:nvPr/>
        </p:nvSpPr>
        <p:spPr>
          <a:xfrm>
            <a:off x="5160197" y="2681163"/>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8C60F27F-CEF3-4F9E-92AA-8A6C58B43C87}"/>
              </a:ext>
            </a:extLst>
          </p:cNvPr>
          <p:cNvSpPr/>
          <p:nvPr/>
        </p:nvSpPr>
        <p:spPr>
          <a:xfrm>
            <a:off x="8289280" y="3968760"/>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98349D46-B603-4D89-8E88-5282F7A7C62D}"/>
              </a:ext>
            </a:extLst>
          </p:cNvPr>
          <p:cNvSpPr/>
          <p:nvPr/>
        </p:nvSpPr>
        <p:spPr>
          <a:xfrm>
            <a:off x="6004965" y="3476919"/>
            <a:ext cx="144000" cy="144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01FB0BEB-0B3D-479B-83CF-B092B87FFDA2}"/>
                  </a:ext>
                </a:extLst>
              </p:cNvPr>
              <p:cNvSpPr txBox="1"/>
              <p:nvPr/>
            </p:nvSpPr>
            <p:spPr>
              <a:xfrm>
                <a:off x="5874711" y="3599428"/>
                <a:ext cx="35626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𝐶</m:t>
                      </m:r>
                    </m:oMath>
                  </m:oMathPara>
                </a14:m>
                <a:endParaRPr lang="zh-CN" altLang="en-US" dirty="0"/>
              </a:p>
            </p:txBody>
          </p:sp>
        </mc:Choice>
        <mc:Fallback xmlns="">
          <p:sp>
            <p:nvSpPr>
              <p:cNvPr id="20" name="文本框 19">
                <a:extLst>
                  <a:ext uri="{FF2B5EF4-FFF2-40B4-BE49-F238E27FC236}">
                    <a16:creationId xmlns:a16="http://schemas.microsoft.com/office/drawing/2014/main" id="{01FB0BEB-0B3D-479B-83CF-B092B87FFDA2}"/>
                  </a:ext>
                </a:extLst>
              </p:cNvPr>
              <p:cNvSpPr txBox="1">
                <a:spLocks noRot="1" noChangeAspect="1" noMove="1" noResize="1" noEditPoints="1" noAdjustHandles="1" noChangeArrowheads="1" noChangeShapeType="1" noTextEdit="1"/>
              </p:cNvSpPr>
              <p:nvPr/>
            </p:nvSpPr>
            <p:spPr>
              <a:xfrm>
                <a:off x="5874711" y="3599428"/>
                <a:ext cx="356260" cy="369332"/>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26309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7450F7-BD5E-40E9-A4D6-A9051E62DA79}"/>
              </a:ext>
            </a:extLst>
          </p:cNvPr>
          <p:cNvSpPr>
            <a:spLocks noGrp="1"/>
          </p:cNvSpPr>
          <p:nvPr>
            <p:ph type="title"/>
          </p:nvPr>
        </p:nvSpPr>
        <p:spPr/>
        <p:txBody>
          <a:bodyPr/>
          <a:lstStyle/>
          <a:p>
            <a:r>
              <a:rPr lang="zh-CN" altLang="en-US" dirty="0"/>
              <a:t>递推式</a:t>
            </a:r>
            <a:r>
              <a:rPr lang="en-US" altLang="zh-CN" dirty="0"/>
              <a:t>, I</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34578B9-190B-41ED-BAA2-2B37CB56712F}"/>
                  </a:ext>
                </a:extLst>
              </p:cNvPr>
              <p:cNvSpPr>
                <a:spLocks noGrp="1"/>
              </p:cNvSpPr>
              <p:nvPr>
                <p:ph idx="1"/>
              </p:nvPr>
            </p:nvSpPr>
            <p:spPr>
              <a:xfrm>
                <a:off x="628650" y="1825625"/>
                <a:ext cx="4246171" cy="4351338"/>
              </a:xfrm>
            </p:spPr>
            <p:txBody>
              <a:bodyPr>
                <a:noAutofit/>
              </a:bodyPr>
              <a:lstStyle/>
              <a:p>
                <a:r>
                  <a:rPr lang="zh-CN" altLang="en-US" sz="1200" dirty="0"/>
                  <a:t>现在让我们考虑如何在水平方向推进计算最短时间和最优曲线。</a:t>
                </a:r>
                <a:endParaRPr lang="en-US" altLang="zh-CN" sz="1200" dirty="0"/>
              </a:p>
              <a:p>
                <a:r>
                  <a:rPr lang="zh-CN" altLang="en-US" sz="1200" dirty="0"/>
                  <a:t>假定我们已经计算出了从</a:t>
                </a:r>
                <a:r>
                  <a:rPr lang="en-US" altLang="zh-CN" sz="1200" dirty="0"/>
                  <a:t> </a:t>
                </a:r>
                <a14:m>
                  <m:oMath xmlns:m="http://schemas.openxmlformats.org/officeDocument/2006/math">
                    <m:r>
                      <a:rPr lang="en-US" altLang="zh-CN" sz="1200" b="0" i="1" smtClean="0">
                        <a:latin typeface="Cambria Math" panose="02040503050406030204" pitchFamily="18" charset="0"/>
                      </a:rPr>
                      <m:t>𝑂</m:t>
                    </m:r>
                  </m:oMath>
                </a14:m>
                <a:r>
                  <a:rPr lang="zh-CN" altLang="en-US" sz="1200" dirty="0"/>
                  <a:t> 点到</a:t>
                </a:r>
                <a:r>
                  <a:rPr lang="en-US" altLang="zh-CN" sz="1200" dirty="0"/>
                  <a:t> </a:t>
                </a:r>
                <a:r>
                  <a:rPr lang="zh-CN" altLang="en-US" sz="1200" dirty="0"/>
                  <a:t>水平位置 </a:t>
                </a:r>
                <a14:m>
                  <m:oMath xmlns:m="http://schemas.openxmlformats.org/officeDocument/2006/math">
                    <m:r>
                      <a:rPr lang="en-US" altLang="zh-CN" sz="1200" i="1">
                        <a:latin typeface="Cambria Math" panose="02040503050406030204" pitchFamily="18" charset="0"/>
                      </a:rPr>
                      <m:t>𝐶</m:t>
                    </m:r>
                  </m:oMath>
                </a14:m>
                <a:r>
                  <a:rPr lang="zh-CN" altLang="en-US" sz="1200" dirty="0"/>
                  <a:t> 的所有点 </a:t>
                </a:r>
                <a14:m>
                  <m:oMath xmlns:m="http://schemas.openxmlformats.org/officeDocument/2006/math">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𝐶</m:t>
                        </m:r>
                      </m:e>
                      <m:sub>
                        <m:r>
                          <a:rPr lang="en-US" altLang="zh-CN" sz="1200" b="0" i="1" smtClean="0">
                            <a:latin typeface="Cambria Math" panose="02040503050406030204" pitchFamily="18" charset="0"/>
                          </a:rPr>
                          <m:t>1</m:t>
                        </m:r>
                      </m:sub>
                    </m:sSub>
                    <m:r>
                      <a:rPr lang="en-US" altLang="zh-CN" sz="1200" b="0" i="1" smtClean="0">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𝐶</m:t>
                        </m:r>
                      </m:e>
                      <m:sub>
                        <m:r>
                          <a:rPr lang="en-US" altLang="zh-CN" sz="1200" b="0" i="1" smtClean="0">
                            <a:latin typeface="Cambria Math" panose="02040503050406030204" pitchFamily="18" charset="0"/>
                          </a:rPr>
                          <m:t>2</m:t>
                        </m:r>
                      </m:sub>
                    </m:sSub>
                    <m:r>
                      <a:rPr lang="en-US" altLang="zh-CN" sz="1200" i="1">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𝐶</m:t>
                        </m:r>
                      </m:e>
                      <m:sub>
                        <m:r>
                          <a:rPr lang="en-US" altLang="zh-CN" sz="1200" b="0" i="1" smtClean="0">
                            <a:latin typeface="Cambria Math" panose="02040503050406030204" pitchFamily="18" charset="0"/>
                          </a:rPr>
                          <m:t>3</m:t>
                        </m:r>
                      </m:sub>
                    </m:sSub>
                    <m:r>
                      <a:rPr lang="en-US" altLang="zh-CN" sz="1200" i="1">
                        <a:latin typeface="Cambria Math" panose="02040503050406030204" pitchFamily="18" charset="0"/>
                      </a:rPr>
                      <m:t>,</m:t>
                    </m:r>
                    <m:r>
                      <a:rPr lang="en-US" altLang="zh-CN" sz="1200" i="1">
                        <a:latin typeface="Cambria Math" panose="02040503050406030204" pitchFamily="18" charset="0"/>
                        <a:ea typeface="Cambria Math" panose="02040503050406030204" pitchFamily="18" charset="0"/>
                      </a:rPr>
                      <m:t>⋯</m:t>
                    </m:r>
                  </m:oMath>
                </a14:m>
                <a:r>
                  <a:rPr lang="zh-CN" altLang="en-US" sz="1200" dirty="0"/>
                  <a:t> 的最短时间，那么如何计算从 </a:t>
                </a:r>
                <a14:m>
                  <m:oMath xmlns:m="http://schemas.openxmlformats.org/officeDocument/2006/math">
                    <m:r>
                      <a:rPr lang="en-US" altLang="zh-CN" sz="1200" b="0" i="1" smtClean="0">
                        <a:latin typeface="Cambria Math" panose="02040503050406030204" pitchFamily="18" charset="0"/>
                      </a:rPr>
                      <m:t>𝑂</m:t>
                    </m:r>
                  </m:oMath>
                </a14:m>
                <a:r>
                  <a:rPr lang="zh-CN" altLang="en-US" sz="1200" dirty="0"/>
                  <a:t> 点到下一个水平位置 </a:t>
                </a:r>
                <a14:m>
                  <m:oMath xmlns:m="http://schemas.openxmlformats.org/officeDocument/2006/math">
                    <m:r>
                      <a:rPr lang="en-US" altLang="zh-CN" sz="1200" b="0" i="1" smtClean="0">
                        <a:latin typeface="Cambria Math" panose="02040503050406030204" pitchFamily="18" charset="0"/>
                      </a:rPr>
                      <m:t>𝐷</m:t>
                    </m:r>
                  </m:oMath>
                </a14:m>
                <a:r>
                  <a:rPr lang="zh-CN" altLang="en-US" sz="1200" dirty="0"/>
                  <a:t> 上各点的最短时间呢？</a:t>
                </a:r>
                <a:endParaRPr lang="en-US" altLang="zh-CN" sz="1200" dirty="0"/>
              </a:p>
              <a:p>
                <a:r>
                  <a:rPr lang="zh-CN" altLang="en-US" sz="1200" dirty="0"/>
                  <a:t>假定 </a:t>
                </a:r>
                <a14:m>
                  <m:oMath xmlns:m="http://schemas.openxmlformats.org/officeDocument/2006/math">
                    <m:r>
                      <a:rPr lang="en-US" altLang="zh-CN" sz="1200" b="0" i="1" smtClean="0">
                        <a:latin typeface="Cambria Math" panose="02040503050406030204" pitchFamily="18" charset="0"/>
                      </a:rPr>
                      <m:t>𝑂</m:t>
                    </m:r>
                  </m:oMath>
                </a14:m>
                <a:r>
                  <a:rPr lang="zh-CN" altLang="en-US" sz="1200" dirty="0"/>
                  <a:t> 到 </a:t>
                </a:r>
                <a14:m>
                  <m:oMath xmlns:m="http://schemas.openxmlformats.org/officeDocument/2006/math">
                    <m:sSub>
                      <m:sSubPr>
                        <m:ctrlPr>
                          <a:rPr lang="en-US" altLang="zh-CN" sz="1200" i="1">
                            <a:latin typeface="Cambria Math" panose="02040503050406030204" pitchFamily="18" charset="0"/>
                          </a:rPr>
                        </m:ctrlPr>
                      </m:sSubPr>
                      <m:e>
                        <m:r>
                          <a:rPr lang="en-US" altLang="zh-CN" sz="1200" b="0" i="1" smtClean="0">
                            <a:latin typeface="Cambria Math" panose="02040503050406030204" pitchFamily="18" charset="0"/>
                          </a:rPr>
                          <m:t>𝐷</m:t>
                        </m:r>
                      </m:e>
                      <m:sub>
                        <m:r>
                          <a:rPr lang="en-US" altLang="zh-CN" sz="1200" b="0" i="1" smtClean="0">
                            <a:latin typeface="Cambria Math" panose="02040503050406030204" pitchFamily="18" charset="0"/>
                          </a:rPr>
                          <m:t>3</m:t>
                        </m:r>
                      </m:sub>
                    </m:sSub>
                  </m:oMath>
                </a14:m>
                <a:r>
                  <a:rPr lang="zh-CN" altLang="en-US" sz="1200" dirty="0"/>
                  <a:t>的最优曲线通过 </a:t>
                </a:r>
                <a14:m>
                  <m:oMath xmlns:m="http://schemas.openxmlformats.org/officeDocument/2006/math">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𝐶</m:t>
                        </m:r>
                      </m:e>
                      <m:sub>
                        <m:r>
                          <a:rPr lang="en-US" altLang="zh-CN" sz="1200" b="0" i="1" smtClean="0">
                            <a:latin typeface="Cambria Math" panose="02040503050406030204" pitchFamily="18" charset="0"/>
                          </a:rPr>
                          <m:t>𝑖</m:t>
                        </m:r>
                      </m:sub>
                    </m:sSub>
                  </m:oMath>
                </a14:m>
                <a:r>
                  <a:rPr lang="zh-CN" altLang="en-US" sz="1200" dirty="0"/>
                  <a:t> 点的话，那么它所需要的时间就是 </a:t>
                </a:r>
                <a14:m>
                  <m:oMath xmlns:m="http://schemas.openxmlformats.org/officeDocument/2006/math">
                    <m:r>
                      <a:rPr lang="en-US" altLang="zh-CN" sz="1200" b="0" i="1" smtClean="0">
                        <a:latin typeface="Cambria Math" panose="02040503050406030204" pitchFamily="18" charset="0"/>
                      </a:rPr>
                      <m:t>𝑂</m:t>
                    </m:r>
                  </m:oMath>
                </a14:m>
                <a:r>
                  <a:rPr lang="zh-CN" altLang="en-US" sz="1200" dirty="0"/>
                  <a:t> 到 </a:t>
                </a:r>
                <a14:m>
                  <m:oMath xmlns:m="http://schemas.openxmlformats.org/officeDocument/2006/math">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𝐶</m:t>
                        </m:r>
                      </m:e>
                      <m:sub>
                        <m:r>
                          <a:rPr lang="en-US" altLang="zh-CN" sz="1200" i="1">
                            <a:latin typeface="Cambria Math" panose="02040503050406030204" pitchFamily="18" charset="0"/>
                          </a:rPr>
                          <m:t>𝑖</m:t>
                        </m:r>
                      </m:sub>
                    </m:sSub>
                  </m:oMath>
                </a14:m>
                <a:r>
                  <a:rPr lang="zh-CN" altLang="en-US" sz="1200" dirty="0"/>
                  <a:t> 的时间加上从 </a:t>
                </a:r>
                <a14:m>
                  <m:oMath xmlns:m="http://schemas.openxmlformats.org/officeDocument/2006/math">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𝐶</m:t>
                        </m:r>
                      </m:e>
                      <m:sub>
                        <m:r>
                          <a:rPr lang="en-US" altLang="zh-CN" sz="1200" i="1">
                            <a:latin typeface="Cambria Math" panose="02040503050406030204" pitchFamily="18" charset="0"/>
                          </a:rPr>
                          <m:t>𝑖</m:t>
                        </m:r>
                      </m:sub>
                    </m:sSub>
                  </m:oMath>
                </a14:m>
                <a:r>
                  <a:rPr lang="zh-CN" altLang="en-US" sz="1200" dirty="0"/>
                  <a:t> 到 </a:t>
                </a:r>
                <a14:m>
                  <m:oMath xmlns:m="http://schemas.openxmlformats.org/officeDocument/2006/math">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𝐷</m:t>
                        </m:r>
                      </m:e>
                      <m:sub>
                        <m:r>
                          <a:rPr lang="en-US" altLang="zh-CN" sz="1200" i="1">
                            <a:latin typeface="Cambria Math" panose="02040503050406030204" pitchFamily="18" charset="0"/>
                          </a:rPr>
                          <m:t>3</m:t>
                        </m:r>
                      </m:sub>
                    </m:sSub>
                  </m:oMath>
                </a14:m>
                <a:r>
                  <a:rPr lang="zh-CN" altLang="en-US" sz="1200" dirty="0"/>
                  <a:t> 的时间。</a:t>
                </a:r>
                <a:endParaRPr lang="en-US" altLang="zh-CN" sz="1200" dirty="0"/>
              </a:p>
              <a:p>
                <a:r>
                  <a:rPr lang="zh-CN" altLang="en-US" sz="1200" dirty="0"/>
                  <a:t>但是从</a:t>
                </a:r>
                <a:r>
                  <a:rPr lang="en-US" altLang="zh-CN" sz="1200" dirty="0"/>
                  <a:t> </a:t>
                </a:r>
                <a14:m>
                  <m:oMath xmlns:m="http://schemas.openxmlformats.org/officeDocument/2006/math">
                    <m:r>
                      <a:rPr lang="en-US" altLang="zh-CN" sz="1200" i="1">
                        <a:latin typeface="Cambria Math" panose="02040503050406030204" pitchFamily="18" charset="0"/>
                      </a:rPr>
                      <m:t>𝑂</m:t>
                    </m:r>
                  </m:oMath>
                </a14:m>
                <a:r>
                  <a:rPr lang="zh-CN" altLang="en-US" sz="1200" dirty="0"/>
                  <a:t> 到</a:t>
                </a:r>
                <a14:m>
                  <m:oMath xmlns:m="http://schemas.openxmlformats.org/officeDocument/2006/math">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𝐷</m:t>
                        </m:r>
                      </m:e>
                      <m:sub>
                        <m:r>
                          <a:rPr lang="en-US" altLang="zh-CN" sz="1200" i="1">
                            <a:latin typeface="Cambria Math" panose="02040503050406030204" pitchFamily="18" charset="0"/>
                          </a:rPr>
                          <m:t>3</m:t>
                        </m:r>
                      </m:sub>
                    </m:sSub>
                  </m:oMath>
                </a14:m>
                <a:r>
                  <a:rPr lang="en-US" altLang="zh-CN" sz="1200" dirty="0"/>
                  <a:t> </a:t>
                </a:r>
                <a:r>
                  <a:rPr lang="zh-CN" altLang="en-US" sz="1200" dirty="0"/>
                  <a:t>必然会经过水平位置</a:t>
                </a:r>
                <a14:m>
                  <m:oMath xmlns:m="http://schemas.openxmlformats.org/officeDocument/2006/math">
                    <m:r>
                      <a:rPr lang="en-US" altLang="zh-CN" sz="1200" i="1">
                        <a:latin typeface="Cambria Math" panose="02040503050406030204" pitchFamily="18" charset="0"/>
                      </a:rPr>
                      <m:t>𝐶</m:t>
                    </m:r>
                    <m:r>
                      <a:rPr lang="en-US" altLang="zh-CN" sz="1200" i="1">
                        <a:latin typeface="Cambria Math" panose="02040503050406030204" pitchFamily="18" charset="0"/>
                      </a:rPr>
                      <m:t> </m:t>
                    </m:r>
                  </m:oMath>
                </a14:m>
                <a:r>
                  <a:rPr lang="zh-CN" altLang="en-US" sz="1200" dirty="0"/>
                  <a:t>，所以最优曲线必然要经过 </a:t>
                </a:r>
                <a14:m>
                  <m:oMath xmlns:m="http://schemas.openxmlformats.org/officeDocument/2006/math">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𝐶</m:t>
                        </m:r>
                      </m:e>
                      <m:sub>
                        <m:r>
                          <a:rPr lang="en-US" altLang="zh-CN" sz="1200" i="1">
                            <a:latin typeface="Cambria Math" panose="02040503050406030204" pitchFamily="18" charset="0"/>
                          </a:rPr>
                          <m:t>1</m:t>
                        </m:r>
                      </m:sub>
                    </m:sSub>
                    <m:r>
                      <a:rPr lang="en-US" altLang="zh-CN" sz="1200" i="1">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𝐶</m:t>
                        </m:r>
                      </m:e>
                      <m:sub>
                        <m:r>
                          <a:rPr lang="en-US" altLang="zh-CN" sz="1200" i="1">
                            <a:latin typeface="Cambria Math" panose="02040503050406030204" pitchFamily="18" charset="0"/>
                          </a:rPr>
                          <m:t>2</m:t>
                        </m:r>
                      </m:sub>
                    </m:sSub>
                    <m:r>
                      <a:rPr lang="en-US" altLang="zh-CN" sz="1200" i="1">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𝐶</m:t>
                        </m:r>
                      </m:e>
                      <m:sub>
                        <m:r>
                          <a:rPr lang="en-US" altLang="zh-CN" sz="1200" i="1">
                            <a:latin typeface="Cambria Math" panose="02040503050406030204" pitchFamily="18" charset="0"/>
                          </a:rPr>
                          <m:t>3</m:t>
                        </m:r>
                      </m:sub>
                    </m:sSub>
                    <m:r>
                      <a:rPr lang="en-US" altLang="zh-CN" sz="1200" i="1">
                        <a:latin typeface="Cambria Math" panose="02040503050406030204" pitchFamily="18" charset="0"/>
                      </a:rPr>
                      <m:t>,</m:t>
                    </m:r>
                    <m:r>
                      <a:rPr lang="en-US" altLang="zh-CN" sz="1200" i="1">
                        <a:latin typeface="Cambria Math" panose="02040503050406030204" pitchFamily="18" charset="0"/>
                        <a:ea typeface="Cambria Math" panose="02040503050406030204" pitchFamily="18" charset="0"/>
                      </a:rPr>
                      <m:t>⋯</m:t>
                    </m:r>
                  </m:oMath>
                </a14:m>
                <a:r>
                  <a:rPr lang="en-US" altLang="zh-CN" sz="1200" dirty="0"/>
                  <a:t> </a:t>
                </a:r>
                <a:r>
                  <a:rPr lang="zh-CN" altLang="en-US" sz="1200" dirty="0"/>
                  <a:t>中某一点（但要注意的是 </a:t>
                </a:r>
                <a14:m>
                  <m:oMath xmlns:m="http://schemas.openxmlformats.org/officeDocument/2006/math">
                    <m:sSub>
                      <m:sSubPr>
                        <m:ctrlPr>
                          <a:rPr lang="en-US" altLang="zh-CN" sz="1200" i="1" smtClean="0">
                            <a:latin typeface="Cambria Math" panose="02040503050406030204" pitchFamily="18" charset="0"/>
                          </a:rPr>
                        </m:ctrlPr>
                      </m:sSubPr>
                      <m:e>
                        <m:r>
                          <a:rPr lang="en-US" altLang="zh-CN" sz="1200" i="1">
                            <a:latin typeface="Cambria Math" panose="02040503050406030204" pitchFamily="18" charset="0"/>
                          </a:rPr>
                          <m:t>𝐶</m:t>
                        </m:r>
                      </m:e>
                      <m:sub>
                        <m:r>
                          <a:rPr lang="en-US" altLang="zh-CN" sz="1200" i="1">
                            <a:latin typeface="Cambria Math" panose="02040503050406030204" pitchFamily="18" charset="0"/>
                          </a:rPr>
                          <m:t>𝑖</m:t>
                        </m:r>
                      </m:sub>
                    </m:sSub>
                  </m:oMath>
                </a14:m>
                <a:r>
                  <a:rPr lang="zh-CN" altLang="en-US" sz="1200" dirty="0"/>
                  <a:t> 可能处在 </a:t>
                </a:r>
                <a14:m>
                  <m:oMath xmlns:m="http://schemas.openxmlformats.org/officeDocument/2006/math">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𝐷</m:t>
                        </m:r>
                      </m:e>
                      <m:sub>
                        <m:r>
                          <a:rPr lang="en-US" altLang="zh-CN" sz="1200" i="1">
                            <a:latin typeface="Cambria Math" panose="02040503050406030204" pitchFamily="18" charset="0"/>
                          </a:rPr>
                          <m:t>3</m:t>
                        </m:r>
                      </m:sub>
                    </m:sSub>
                  </m:oMath>
                </a14:m>
                <a:r>
                  <a:rPr lang="zh-CN" altLang="en-US" sz="1200" dirty="0"/>
                  <a:t>下面。）</a:t>
                </a:r>
                <a:endParaRPr lang="en-US" altLang="zh-CN" sz="1200" dirty="0"/>
              </a:p>
              <a:p>
                <a:r>
                  <a:rPr lang="zh-CN" altLang="en-US" sz="1200" dirty="0"/>
                  <a:t>所以，</a:t>
                </a:r>
                <a:endParaRPr lang="en-US" altLang="zh-CN" sz="1200" dirty="0"/>
              </a:p>
              <a:p>
                <a:pPr marL="0" indent="0">
                  <a:buNone/>
                </a:pPr>
                <a14:m>
                  <m:oMathPara xmlns:m="http://schemas.openxmlformats.org/officeDocument/2006/math">
                    <m:oMathParaPr>
                      <m:jc m:val="centerGroup"/>
                    </m:oMathParaPr>
                    <m:oMath xmlns:m="http://schemas.openxmlformats.org/officeDocument/2006/math">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𝑡</m:t>
                          </m:r>
                        </m:e>
                        <m:sub>
                          <m:r>
                            <a:rPr lang="en-US" altLang="zh-CN" sz="1200" b="0" i="1" smtClean="0">
                              <a:latin typeface="Cambria Math" panose="02040503050406030204" pitchFamily="18" charset="0"/>
                            </a:rPr>
                            <m:t>𝑚</m:t>
                          </m:r>
                        </m:sub>
                      </m:sSub>
                      <m:d>
                        <m:dPr>
                          <m:ctrlPr>
                            <a:rPr lang="en-US" altLang="zh-CN" sz="1200" b="0" i="1" smtClean="0">
                              <a:latin typeface="Cambria Math" panose="02040503050406030204" pitchFamily="18" charset="0"/>
                            </a:rPr>
                          </m:ctrlPr>
                        </m:dPr>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𝐷</m:t>
                              </m:r>
                            </m:e>
                            <m:sub>
                              <m:r>
                                <a:rPr lang="en-US" altLang="zh-CN" sz="1200" i="1">
                                  <a:latin typeface="Cambria Math" panose="02040503050406030204" pitchFamily="18" charset="0"/>
                                </a:rPr>
                                <m:t>3</m:t>
                              </m:r>
                            </m:sub>
                          </m:sSub>
                        </m:e>
                      </m:d>
                      <m:r>
                        <a:rPr lang="en-US" altLang="zh-CN" sz="1200" b="0" i="0" smtClean="0">
                          <a:latin typeface="Cambria Math" panose="02040503050406030204" pitchFamily="18" charset="0"/>
                        </a:rPr>
                        <m:t>=</m:t>
                      </m:r>
                      <m:func>
                        <m:funcPr>
                          <m:ctrlPr>
                            <a:rPr lang="en-US" altLang="zh-CN" sz="1200" b="0" i="1" smtClean="0">
                              <a:latin typeface="Cambria Math" panose="02040503050406030204" pitchFamily="18" charset="0"/>
                            </a:rPr>
                          </m:ctrlPr>
                        </m:funcPr>
                        <m:fName>
                          <m:limLow>
                            <m:limLowPr>
                              <m:ctrlPr>
                                <a:rPr lang="en-US" altLang="zh-CN" sz="1200" b="0" i="1" smtClean="0">
                                  <a:latin typeface="Cambria Math" panose="02040503050406030204" pitchFamily="18" charset="0"/>
                                </a:rPr>
                              </m:ctrlPr>
                            </m:limLowPr>
                            <m:e>
                              <m:r>
                                <m:rPr>
                                  <m:sty m:val="p"/>
                                </m:rPr>
                                <a:rPr lang="en-US" altLang="zh-CN" sz="1200" b="0" i="0" smtClean="0">
                                  <a:latin typeface="Cambria Math" panose="02040503050406030204" pitchFamily="18" charset="0"/>
                                </a:rPr>
                                <m:t>min</m:t>
                              </m:r>
                            </m:e>
                            <m:lim>
                              <m:r>
                                <a:rPr lang="en-US" altLang="zh-CN" sz="1200" b="0" i="1" smtClean="0">
                                  <a:latin typeface="Cambria Math" panose="02040503050406030204" pitchFamily="18" charset="0"/>
                                </a:rPr>
                                <m:t>𝑖</m:t>
                              </m:r>
                            </m:lim>
                          </m:limLow>
                        </m:fName>
                        <m:e>
                          <m:d>
                            <m:dPr>
                              <m:begChr m:val="{"/>
                              <m:endChr m:val="}"/>
                              <m:ctrlPr>
                                <a:rPr lang="en-US" altLang="zh-CN" sz="1200" b="0" i="1" smtClean="0">
                                  <a:latin typeface="Cambria Math" panose="02040503050406030204" pitchFamily="18" charset="0"/>
                                </a:rPr>
                              </m:ctrlPr>
                            </m:dPr>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𝑡</m:t>
                                  </m:r>
                                </m:e>
                                <m:sub>
                                  <m:r>
                                    <a:rPr lang="en-US" altLang="zh-CN" sz="1200" i="1">
                                      <a:latin typeface="Cambria Math" panose="02040503050406030204" pitchFamily="18" charset="0"/>
                                    </a:rPr>
                                    <m:t>𝑚</m:t>
                                  </m:r>
                                </m:sub>
                              </m:sSub>
                              <m:d>
                                <m:dPr>
                                  <m:ctrlPr>
                                    <a:rPr lang="en-US" altLang="zh-CN" sz="1200" i="1">
                                      <a:latin typeface="Cambria Math" panose="02040503050406030204" pitchFamily="18" charset="0"/>
                                    </a:rPr>
                                  </m:ctrlPr>
                                </m:dPr>
                                <m:e>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𝐶</m:t>
                                      </m:r>
                                    </m:e>
                                    <m:sub>
                                      <m:r>
                                        <a:rPr lang="en-US" altLang="zh-CN" sz="1200" b="0" i="1" smtClean="0">
                                          <a:latin typeface="Cambria Math" panose="02040503050406030204" pitchFamily="18" charset="0"/>
                                        </a:rPr>
                                        <m:t>𝑖</m:t>
                                      </m:r>
                                    </m:sub>
                                  </m:sSub>
                                </m:e>
                              </m:d>
                              <m:r>
                                <a:rPr lang="en-US" altLang="zh-CN" sz="1200" b="0" i="1" smtClean="0">
                                  <a:latin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rPr>
                                <m:t>𝑡</m:t>
                              </m:r>
                              <m:r>
                                <a:rPr lang="en-US" altLang="zh-CN" sz="1200" b="0" i="1" smtClean="0">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𝐶</m:t>
                                  </m:r>
                                </m:e>
                                <m:sub>
                                  <m:r>
                                    <a:rPr lang="en-US" altLang="zh-CN" sz="1200" i="1">
                                      <a:latin typeface="Cambria Math" panose="02040503050406030204" pitchFamily="18" charset="0"/>
                                    </a:rPr>
                                    <m:t>𝑖</m:t>
                                  </m:r>
                                </m:sub>
                              </m:sSub>
                              <m:r>
                                <a:rPr lang="en-US" altLang="zh-CN" sz="1200" b="0" i="1" smtClean="0">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𝐷</m:t>
                                  </m:r>
                                </m:e>
                                <m:sub>
                                  <m:r>
                                    <a:rPr lang="en-US" altLang="zh-CN" sz="1200" i="1">
                                      <a:latin typeface="Cambria Math" panose="02040503050406030204" pitchFamily="18" charset="0"/>
                                    </a:rPr>
                                    <m:t>3</m:t>
                                  </m:r>
                                </m:sub>
                              </m:sSub>
                              <m:r>
                                <a:rPr lang="en-US" altLang="zh-CN" sz="1200" b="0" i="1" smtClean="0">
                                  <a:latin typeface="Cambria Math" panose="02040503050406030204" pitchFamily="18" charset="0"/>
                                </a:rPr>
                                <m:t>)</m:t>
                              </m:r>
                            </m:e>
                          </m:d>
                        </m:e>
                      </m:func>
                    </m:oMath>
                  </m:oMathPara>
                </a14:m>
                <a:endParaRPr lang="zh-CN" altLang="en-US" sz="1200" dirty="0"/>
              </a:p>
              <a:p>
                <a:r>
                  <a:rPr lang="zh-CN" altLang="en-US" sz="1200" dirty="0"/>
                  <a:t>这就是我们的中心递推式。</a:t>
                </a:r>
                <a:endParaRPr lang="en-US" altLang="zh-CN" sz="1200" dirty="0"/>
              </a:p>
            </p:txBody>
          </p:sp>
        </mc:Choice>
        <mc:Fallback xmlns="">
          <p:sp>
            <p:nvSpPr>
              <p:cNvPr id="3" name="内容占位符 2">
                <a:extLst>
                  <a:ext uri="{FF2B5EF4-FFF2-40B4-BE49-F238E27FC236}">
                    <a16:creationId xmlns:a16="http://schemas.microsoft.com/office/drawing/2014/main" id="{B34578B9-190B-41ED-BAA2-2B37CB56712F}"/>
                  </a:ext>
                </a:extLst>
              </p:cNvPr>
              <p:cNvSpPr>
                <a:spLocks noGrp="1" noRot="1" noChangeAspect="1" noMove="1" noResize="1" noEditPoints="1" noAdjustHandles="1" noChangeArrowheads="1" noChangeShapeType="1" noTextEdit="1"/>
              </p:cNvSpPr>
              <p:nvPr>
                <p:ph idx="1"/>
              </p:nvPr>
            </p:nvSpPr>
            <p:spPr>
              <a:xfrm>
                <a:off x="628650" y="1825625"/>
                <a:ext cx="4246171" cy="4351338"/>
              </a:xfrm>
              <a:blipFill>
                <a:blip r:embed="rId2"/>
                <a:stretch>
                  <a:fillRect b="-5742"/>
                </a:stretch>
              </a:blipFill>
            </p:spPr>
            <p:txBody>
              <a:bodyPr/>
              <a:lstStyle/>
              <a:p>
                <a:r>
                  <a:rPr lang="zh-CN" altLang="en-US">
                    <a:noFill/>
                  </a:rPr>
                  <a:t> </a:t>
                </a:r>
              </a:p>
            </p:txBody>
          </p:sp>
        </mc:Fallback>
      </mc:AlternateContent>
      <p:sp>
        <p:nvSpPr>
          <p:cNvPr id="4" name="矩形 3">
            <a:extLst>
              <a:ext uri="{FF2B5EF4-FFF2-40B4-BE49-F238E27FC236}">
                <a16:creationId xmlns:a16="http://schemas.microsoft.com/office/drawing/2014/main" id="{0A4FED50-DA3F-4936-80B1-F689E6E4B5B8}"/>
              </a:ext>
            </a:extLst>
          </p:cNvPr>
          <p:cNvSpPr/>
          <p:nvPr/>
        </p:nvSpPr>
        <p:spPr>
          <a:xfrm>
            <a:off x="5169971" y="2472176"/>
            <a:ext cx="3461658" cy="251163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112681EC-005B-47DF-AA32-CC14845AA44F}"/>
              </a:ext>
            </a:extLst>
          </p:cNvPr>
          <p:cNvCxnSpPr/>
          <p:nvPr/>
        </p:nvCxnSpPr>
        <p:spPr>
          <a:xfrm>
            <a:off x="5181798" y="3000631"/>
            <a:ext cx="3467595"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7" name="直接连接符 6">
            <a:extLst>
              <a:ext uri="{FF2B5EF4-FFF2-40B4-BE49-F238E27FC236}">
                <a16:creationId xmlns:a16="http://schemas.microsoft.com/office/drawing/2014/main" id="{23CAD052-129D-4866-9518-9991915C9AA4}"/>
              </a:ext>
            </a:extLst>
          </p:cNvPr>
          <p:cNvCxnSpPr/>
          <p:nvPr/>
        </p:nvCxnSpPr>
        <p:spPr>
          <a:xfrm>
            <a:off x="5175861" y="3794299"/>
            <a:ext cx="3467595"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8" name="直接连接符 7">
            <a:extLst>
              <a:ext uri="{FF2B5EF4-FFF2-40B4-BE49-F238E27FC236}">
                <a16:creationId xmlns:a16="http://schemas.microsoft.com/office/drawing/2014/main" id="{7EDE4B29-F83C-4FCE-8180-3F683C4E64B3}"/>
              </a:ext>
            </a:extLst>
          </p:cNvPr>
          <p:cNvCxnSpPr/>
          <p:nvPr/>
        </p:nvCxnSpPr>
        <p:spPr>
          <a:xfrm>
            <a:off x="5175860" y="4219830"/>
            <a:ext cx="3467595"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9" name="直接连接符 8">
            <a:extLst>
              <a:ext uri="{FF2B5EF4-FFF2-40B4-BE49-F238E27FC236}">
                <a16:creationId xmlns:a16="http://schemas.microsoft.com/office/drawing/2014/main" id="{A2271DC2-B51B-4FAB-A1A5-133E4CBF7D97}"/>
              </a:ext>
            </a:extLst>
          </p:cNvPr>
          <p:cNvCxnSpPr/>
          <p:nvPr/>
        </p:nvCxnSpPr>
        <p:spPr>
          <a:xfrm>
            <a:off x="5175861" y="3376683"/>
            <a:ext cx="3467595"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11" name="直接连接符 10">
            <a:extLst>
              <a:ext uri="{FF2B5EF4-FFF2-40B4-BE49-F238E27FC236}">
                <a16:creationId xmlns:a16="http://schemas.microsoft.com/office/drawing/2014/main" id="{0B221DEB-7C28-4E19-AF80-76E90CA714CF}"/>
              </a:ext>
            </a:extLst>
          </p:cNvPr>
          <p:cNvCxnSpPr/>
          <p:nvPr/>
        </p:nvCxnSpPr>
        <p:spPr>
          <a:xfrm>
            <a:off x="5864629" y="2472177"/>
            <a:ext cx="0" cy="2511631"/>
          </a:xfrm>
          <a:prstGeom prst="line">
            <a:avLst/>
          </a:prstGeom>
        </p:spPr>
        <p:style>
          <a:lnRef idx="1">
            <a:schemeClr val="accent3"/>
          </a:lnRef>
          <a:fillRef idx="0">
            <a:schemeClr val="accent3"/>
          </a:fillRef>
          <a:effectRef idx="0">
            <a:schemeClr val="accent3"/>
          </a:effectRef>
          <a:fontRef idx="minor">
            <a:schemeClr val="tx1"/>
          </a:fontRef>
        </p:style>
      </p:cxnSp>
      <p:cxnSp>
        <p:nvCxnSpPr>
          <p:cNvPr id="12" name="直接连接符 11">
            <a:extLst>
              <a:ext uri="{FF2B5EF4-FFF2-40B4-BE49-F238E27FC236}">
                <a16:creationId xmlns:a16="http://schemas.microsoft.com/office/drawing/2014/main" id="{B23B46E8-9EB8-4066-8161-2D7F3344F1D5}"/>
              </a:ext>
            </a:extLst>
          </p:cNvPr>
          <p:cNvCxnSpPr/>
          <p:nvPr/>
        </p:nvCxnSpPr>
        <p:spPr>
          <a:xfrm>
            <a:off x="6450478" y="2472176"/>
            <a:ext cx="0" cy="2511631"/>
          </a:xfrm>
          <a:prstGeom prst="line">
            <a:avLst/>
          </a:prstGeom>
        </p:spPr>
        <p:style>
          <a:lnRef idx="1">
            <a:schemeClr val="accent3"/>
          </a:lnRef>
          <a:fillRef idx="0">
            <a:schemeClr val="accent3"/>
          </a:fillRef>
          <a:effectRef idx="0">
            <a:schemeClr val="accent3"/>
          </a:effectRef>
          <a:fontRef idx="minor">
            <a:schemeClr val="tx1"/>
          </a:fontRef>
        </p:style>
      </p:cxn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8C5C94F8-3E42-4CC5-863D-49537A2B8BFE}"/>
                  </a:ext>
                </a:extLst>
              </p:cNvPr>
              <p:cNvSpPr txBox="1"/>
              <p:nvPr/>
            </p:nvSpPr>
            <p:spPr>
              <a:xfrm>
                <a:off x="5508369" y="2660988"/>
                <a:ext cx="35626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𝐶</m:t>
                          </m:r>
                        </m:e>
                        <m:sub>
                          <m:r>
                            <a:rPr lang="en-US" altLang="zh-CN" b="0" i="1" dirty="0" smtClean="0">
                              <a:latin typeface="Cambria Math" panose="02040503050406030204" pitchFamily="18" charset="0"/>
                            </a:rPr>
                            <m:t>1</m:t>
                          </m:r>
                        </m:sub>
                      </m:sSub>
                    </m:oMath>
                  </m:oMathPara>
                </a14:m>
                <a:endParaRPr lang="zh-CN" altLang="en-US" dirty="0"/>
              </a:p>
            </p:txBody>
          </p:sp>
        </mc:Choice>
        <mc:Fallback xmlns="">
          <p:sp>
            <p:nvSpPr>
              <p:cNvPr id="13" name="文本框 12">
                <a:extLst>
                  <a:ext uri="{FF2B5EF4-FFF2-40B4-BE49-F238E27FC236}">
                    <a16:creationId xmlns:a16="http://schemas.microsoft.com/office/drawing/2014/main" id="{8C5C94F8-3E42-4CC5-863D-49537A2B8BFE}"/>
                  </a:ext>
                </a:extLst>
              </p:cNvPr>
              <p:cNvSpPr txBox="1">
                <a:spLocks noRot="1" noChangeAspect="1" noMove="1" noResize="1" noEditPoints="1" noAdjustHandles="1" noChangeArrowheads="1" noChangeShapeType="1" noTextEdit="1"/>
              </p:cNvSpPr>
              <p:nvPr/>
            </p:nvSpPr>
            <p:spPr>
              <a:xfrm>
                <a:off x="5508369" y="2660988"/>
                <a:ext cx="356260" cy="369332"/>
              </a:xfrm>
              <a:prstGeom prst="rect">
                <a:avLst/>
              </a:prstGeom>
              <a:blipFill>
                <a:blip r:embed="rId3"/>
                <a:stretch>
                  <a:fillRect r="-34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6BEC879B-17E9-4AB8-994A-EA6295A2039B}"/>
                  </a:ext>
                </a:extLst>
              </p:cNvPr>
              <p:cNvSpPr txBox="1"/>
              <p:nvPr/>
            </p:nvSpPr>
            <p:spPr>
              <a:xfrm>
                <a:off x="5508369" y="3018836"/>
                <a:ext cx="35626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𝐶</m:t>
                          </m:r>
                        </m:e>
                        <m:sub>
                          <m:r>
                            <a:rPr lang="en-US" altLang="zh-CN" b="0" i="1" dirty="0" smtClean="0">
                              <a:latin typeface="Cambria Math" panose="02040503050406030204" pitchFamily="18" charset="0"/>
                            </a:rPr>
                            <m:t>2</m:t>
                          </m:r>
                        </m:sub>
                      </m:sSub>
                    </m:oMath>
                  </m:oMathPara>
                </a14:m>
                <a:endParaRPr lang="zh-CN" altLang="en-US" dirty="0"/>
              </a:p>
            </p:txBody>
          </p:sp>
        </mc:Choice>
        <mc:Fallback xmlns="">
          <p:sp>
            <p:nvSpPr>
              <p:cNvPr id="14" name="文本框 13">
                <a:extLst>
                  <a:ext uri="{FF2B5EF4-FFF2-40B4-BE49-F238E27FC236}">
                    <a16:creationId xmlns:a16="http://schemas.microsoft.com/office/drawing/2014/main" id="{6BEC879B-17E9-4AB8-994A-EA6295A2039B}"/>
                  </a:ext>
                </a:extLst>
              </p:cNvPr>
              <p:cNvSpPr txBox="1">
                <a:spLocks noRot="1" noChangeAspect="1" noMove="1" noResize="1" noEditPoints="1" noAdjustHandles="1" noChangeArrowheads="1" noChangeShapeType="1" noTextEdit="1"/>
              </p:cNvSpPr>
              <p:nvPr/>
            </p:nvSpPr>
            <p:spPr>
              <a:xfrm>
                <a:off x="5508369" y="3018836"/>
                <a:ext cx="356260" cy="369332"/>
              </a:xfrm>
              <a:prstGeom prst="rect">
                <a:avLst/>
              </a:prstGeom>
              <a:blipFill>
                <a:blip r:embed="rId4"/>
                <a:stretch>
                  <a:fillRect r="-517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0D199719-EE76-4F3A-B143-E8C9D8E3F228}"/>
                  </a:ext>
                </a:extLst>
              </p:cNvPr>
              <p:cNvSpPr txBox="1"/>
              <p:nvPr/>
            </p:nvSpPr>
            <p:spPr>
              <a:xfrm>
                <a:off x="5506389" y="3447769"/>
                <a:ext cx="35626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𝐶</m:t>
                          </m:r>
                        </m:e>
                        <m:sub>
                          <m:r>
                            <a:rPr lang="en-US" altLang="zh-CN" b="0" i="1" dirty="0" smtClean="0">
                              <a:latin typeface="Cambria Math" panose="02040503050406030204" pitchFamily="18" charset="0"/>
                            </a:rPr>
                            <m:t>3</m:t>
                          </m:r>
                        </m:sub>
                      </m:sSub>
                    </m:oMath>
                  </m:oMathPara>
                </a14:m>
                <a:endParaRPr lang="zh-CN" altLang="en-US" dirty="0"/>
              </a:p>
            </p:txBody>
          </p:sp>
        </mc:Choice>
        <mc:Fallback xmlns="">
          <p:sp>
            <p:nvSpPr>
              <p:cNvPr id="15" name="文本框 14">
                <a:extLst>
                  <a:ext uri="{FF2B5EF4-FFF2-40B4-BE49-F238E27FC236}">
                    <a16:creationId xmlns:a16="http://schemas.microsoft.com/office/drawing/2014/main" id="{0D199719-EE76-4F3A-B143-E8C9D8E3F228}"/>
                  </a:ext>
                </a:extLst>
              </p:cNvPr>
              <p:cNvSpPr txBox="1">
                <a:spLocks noRot="1" noChangeAspect="1" noMove="1" noResize="1" noEditPoints="1" noAdjustHandles="1" noChangeArrowheads="1" noChangeShapeType="1" noTextEdit="1"/>
              </p:cNvSpPr>
              <p:nvPr/>
            </p:nvSpPr>
            <p:spPr>
              <a:xfrm>
                <a:off x="5506389" y="3447769"/>
                <a:ext cx="356260" cy="369332"/>
              </a:xfrm>
              <a:prstGeom prst="rect">
                <a:avLst/>
              </a:prstGeom>
              <a:blipFill>
                <a:blip r:embed="rId5"/>
                <a:stretch>
                  <a:fillRect r="-50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F642B753-3724-45A8-AD78-AC549A953B91}"/>
                  </a:ext>
                </a:extLst>
              </p:cNvPr>
              <p:cNvSpPr txBox="1"/>
              <p:nvPr/>
            </p:nvSpPr>
            <p:spPr>
              <a:xfrm>
                <a:off x="5522221" y="3879244"/>
                <a:ext cx="35626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𝐶</m:t>
                          </m:r>
                        </m:e>
                        <m:sub>
                          <m:r>
                            <a:rPr lang="en-US" altLang="zh-CN" b="0" i="1" dirty="0" smtClean="0">
                              <a:latin typeface="Cambria Math" panose="02040503050406030204" pitchFamily="18" charset="0"/>
                            </a:rPr>
                            <m:t>4</m:t>
                          </m:r>
                        </m:sub>
                      </m:sSub>
                    </m:oMath>
                  </m:oMathPara>
                </a14:m>
                <a:endParaRPr lang="zh-CN" altLang="en-US" dirty="0"/>
              </a:p>
            </p:txBody>
          </p:sp>
        </mc:Choice>
        <mc:Fallback xmlns="">
          <p:sp>
            <p:nvSpPr>
              <p:cNvPr id="16" name="文本框 15">
                <a:extLst>
                  <a:ext uri="{FF2B5EF4-FFF2-40B4-BE49-F238E27FC236}">
                    <a16:creationId xmlns:a16="http://schemas.microsoft.com/office/drawing/2014/main" id="{F642B753-3724-45A8-AD78-AC549A953B91}"/>
                  </a:ext>
                </a:extLst>
              </p:cNvPr>
              <p:cNvSpPr txBox="1">
                <a:spLocks noRot="1" noChangeAspect="1" noMove="1" noResize="1" noEditPoints="1" noAdjustHandles="1" noChangeArrowheads="1" noChangeShapeType="1" noTextEdit="1"/>
              </p:cNvSpPr>
              <p:nvPr/>
            </p:nvSpPr>
            <p:spPr>
              <a:xfrm>
                <a:off x="5522221" y="3879244"/>
                <a:ext cx="356260" cy="369332"/>
              </a:xfrm>
              <a:prstGeom prst="rect">
                <a:avLst/>
              </a:prstGeom>
              <a:blipFill>
                <a:blip r:embed="rId6"/>
                <a:stretch>
                  <a:fillRect r="-517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50A93F0D-92EE-4A7D-A51B-7475DD5EEA6B}"/>
                  </a:ext>
                </a:extLst>
              </p:cNvPr>
              <p:cNvSpPr txBox="1"/>
              <p:nvPr/>
            </p:nvSpPr>
            <p:spPr>
              <a:xfrm>
                <a:off x="4948251" y="2099317"/>
                <a:ext cx="35626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rPr>
                        <m:t>𝑂</m:t>
                      </m:r>
                    </m:oMath>
                  </m:oMathPara>
                </a14:m>
                <a:endParaRPr lang="zh-CN" altLang="en-US" dirty="0"/>
              </a:p>
            </p:txBody>
          </p:sp>
        </mc:Choice>
        <mc:Fallback xmlns="">
          <p:sp>
            <p:nvSpPr>
              <p:cNvPr id="17" name="文本框 16">
                <a:extLst>
                  <a:ext uri="{FF2B5EF4-FFF2-40B4-BE49-F238E27FC236}">
                    <a16:creationId xmlns:a16="http://schemas.microsoft.com/office/drawing/2014/main" id="{50A93F0D-92EE-4A7D-A51B-7475DD5EEA6B}"/>
                  </a:ext>
                </a:extLst>
              </p:cNvPr>
              <p:cNvSpPr txBox="1">
                <a:spLocks noRot="1" noChangeAspect="1" noMove="1" noResize="1" noEditPoints="1" noAdjustHandles="1" noChangeArrowheads="1" noChangeShapeType="1" noTextEdit="1"/>
              </p:cNvSpPr>
              <p:nvPr/>
            </p:nvSpPr>
            <p:spPr>
              <a:xfrm>
                <a:off x="4948251" y="2099317"/>
                <a:ext cx="356260" cy="369332"/>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9822C471-D859-40B1-913A-E06427F3BF3A}"/>
                  </a:ext>
                </a:extLst>
              </p:cNvPr>
              <p:cNvSpPr txBox="1"/>
              <p:nvPr/>
            </p:nvSpPr>
            <p:spPr>
              <a:xfrm>
                <a:off x="6422764" y="3447769"/>
                <a:ext cx="35626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𝐷</m:t>
                          </m:r>
                        </m:e>
                        <m:sub>
                          <m:r>
                            <a:rPr lang="en-US" altLang="zh-CN" b="0" i="1" dirty="0" smtClean="0">
                              <a:latin typeface="Cambria Math" panose="02040503050406030204" pitchFamily="18" charset="0"/>
                            </a:rPr>
                            <m:t>3</m:t>
                          </m:r>
                        </m:sub>
                      </m:sSub>
                    </m:oMath>
                  </m:oMathPara>
                </a14:m>
                <a:endParaRPr lang="zh-CN" altLang="en-US" dirty="0"/>
              </a:p>
            </p:txBody>
          </p:sp>
        </mc:Choice>
        <mc:Fallback xmlns="">
          <p:sp>
            <p:nvSpPr>
              <p:cNvPr id="20" name="文本框 19">
                <a:extLst>
                  <a:ext uri="{FF2B5EF4-FFF2-40B4-BE49-F238E27FC236}">
                    <a16:creationId xmlns:a16="http://schemas.microsoft.com/office/drawing/2014/main" id="{9822C471-D859-40B1-913A-E06427F3BF3A}"/>
                  </a:ext>
                </a:extLst>
              </p:cNvPr>
              <p:cNvSpPr txBox="1">
                <a:spLocks noRot="1" noChangeAspect="1" noMove="1" noResize="1" noEditPoints="1" noAdjustHandles="1" noChangeArrowheads="1" noChangeShapeType="1" noTextEdit="1"/>
              </p:cNvSpPr>
              <p:nvPr/>
            </p:nvSpPr>
            <p:spPr>
              <a:xfrm>
                <a:off x="6422764" y="3447769"/>
                <a:ext cx="356260" cy="369332"/>
              </a:xfrm>
              <a:prstGeom prst="rect">
                <a:avLst/>
              </a:prstGeom>
              <a:blipFill>
                <a:blip r:embed="rId8"/>
                <a:stretch>
                  <a:fillRect r="-10345"/>
                </a:stretch>
              </a:blipFill>
            </p:spPr>
            <p:txBody>
              <a:bodyPr/>
              <a:lstStyle/>
              <a:p>
                <a:r>
                  <a:rPr lang="zh-CN" altLang="en-US">
                    <a:noFill/>
                  </a:rPr>
                  <a:t> </a:t>
                </a:r>
              </a:p>
            </p:txBody>
          </p:sp>
        </mc:Fallback>
      </mc:AlternateContent>
      <p:cxnSp>
        <p:nvCxnSpPr>
          <p:cNvPr id="22" name="直接连接符 21">
            <a:extLst>
              <a:ext uri="{FF2B5EF4-FFF2-40B4-BE49-F238E27FC236}">
                <a16:creationId xmlns:a16="http://schemas.microsoft.com/office/drawing/2014/main" id="{D872EAEF-6BBE-4280-901D-0A67639E6968}"/>
              </a:ext>
            </a:extLst>
          </p:cNvPr>
          <p:cNvCxnSpPr>
            <a:cxnSpLocks/>
          </p:cNvCxnSpPr>
          <p:nvPr/>
        </p:nvCxnSpPr>
        <p:spPr>
          <a:xfrm>
            <a:off x="5864628" y="3000630"/>
            <a:ext cx="585850" cy="791066"/>
          </a:xfrm>
          <a:prstGeom prst="line">
            <a:avLst/>
          </a:prstGeom>
          <a:ln w="190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631FE357-C203-4914-89B1-1FE97DAA1B3D}"/>
                  </a:ext>
                </a:extLst>
              </p:cNvPr>
              <p:cNvSpPr txBox="1"/>
              <p:nvPr/>
            </p:nvSpPr>
            <p:spPr>
              <a:xfrm>
                <a:off x="8665232" y="4035164"/>
                <a:ext cx="35626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𝑋</m:t>
                      </m:r>
                    </m:oMath>
                  </m:oMathPara>
                </a14:m>
                <a:endParaRPr lang="zh-CN" altLang="en-US" dirty="0"/>
              </a:p>
            </p:txBody>
          </p:sp>
        </mc:Choice>
        <mc:Fallback xmlns="">
          <p:sp>
            <p:nvSpPr>
              <p:cNvPr id="24" name="文本框 23">
                <a:extLst>
                  <a:ext uri="{FF2B5EF4-FFF2-40B4-BE49-F238E27FC236}">
                    <a16:creationId xmlns:a16="http://schemas.microsoft.com/office/drawing/2014/main" id="{631FE357-C203-4914-89B1-1FE97DAA1B3D}"/>
                  </a:ext>
                </a:extLst>
              </p:cNvPr>
              <p:cNvSpPr txBox="1">
                <a:spLocks noRot="1" noChangeAspect="1" noMove="1" noResize="1" noEditPoints="1" noAdjustHandles="1" noChangeArrowheads="1" noChangeShapeType="1" noTextEdit="1"/>
              </p:cNvSpPr>
              <p:nvPr/>
            </p:nvSpPr>
            <p:spPr>
              <a:xfrm>
                <a:off x="8665232" y="4035164"/>
                <a:ext cx="356260" cy="369332"/>
              </a:xfrm>
              <a:prstGeom prst="rect">
                <a:avLst/>
              </a:prstGeom>
              <a:blipFill>
                <a:blip r:embed="rId9"/>
                <a:stretch>
                  <a:fillRect/>
                </a:stretch>
              </a:blipFill>
            </p:spPr>
            <p:txBody>
              <a:bodyPr/>
              <a:lstStyle/>
              <a:p>
                <a:r>
                  <a:rPr lang="zh-CN" altLang="en-US">
                    <a:noFill/>
                  </a:rPr>
                  <a:t> </a:t>
                </a:r>
              </a:p>
            </p:txBody>
          </p:sp>
        </mc:Fallback>
      </mc:AlternateContent>
      <p:sp>
        <p:nvSpPr>
          <p:cNvPr id="25" name="椭圆 24">
            <a:extLst>
              <a:ext uri="{FF2B5EF4-FFF2-40B4-BE49-F238E27FC236}">
                <a16:creationId xmlns:a16="http://schemas.microsoft.com/office/drawing/2014/main" id="{743514DC-0BFA-4D20-8062-14E07C9CC05E}"/>
              </a:ext>
            </a:extLst>
          </p:cNvPr>
          <p:cNvSpPr/>
          <p:nvPr/>
        </p:nvSpPr>
        <p:spPr>
          <a:xfrm>
            <a:off x="5136368" y="2432650"/>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23DF0D4E-6045-4795-8BCC-F2F2930ACA81}"/>
              </a:ext>
            </a:extLst>
          </p:cNvPr>
          <p:cNvSpPr/>
          <p:nvPr/>
        </p:nvSpPr>
        <p:spPr>
          <a:xfrm>
            <a:off x="8598026" y="4175915"/>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a:extLst>
              <a:ext uri="{FF2B5EF4-FFF2-40B4-BE49-F238E27FC236}">
                <a16:creationId xmlns:a16="http://schemas.microsoft.com/office/drawing/2014/main" id="{FE7B9DDE-0CD1-4F2E-A714-9A12F1E18D7A}"/>
              </a:ext>
            </a:extLst>
          </p:cNvPr>
          <p:cNvCxnSpPr>
            <a:cxnSpLocks/>
          </p:cNvCxnSpPr>
          <p:nvPr/>
        </p:nvCxnSpPr>
        <p:spPr>
          <a:xfrm>
            <a:off x="5862648" y="3376683"/>
            <a:ext cx="587830" cy="41421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C7738D8E-13AC-47EC-A5D7-F37185D1856C}"/>
              </a:ext>
            </a:extLst>
          </p:cNvPr>
          <p:cNvCxnSpPr>
            <a:cxnSpLocks/>
          </p:cNvCxnSpPr>
          <p:nvPr/>
        </p:nvCxnSpPr>
        <p:spPr>
          <a:xfrm>
            <a:off x="5870565" y="3793396"/>
            <a:ext cx="57991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393DB702-807C-49C5-AE99-08AA1BFF9D17}"/>
              </a:ext>
            </a:extLst>
          </p:cNvPr>
          <p:cNvCxnSpPr>
            <a:cxnSpLocks/>
          </p:cNvCxnSpPr>
          <p:nvPr/>
        </p:nvCxnSpPr>
        <p:spPr>
          <a:xfrm flipV="1">
            <a:off x="5862647" y="3790898"/>
            <a:ext cx="587831" cy="428931"/>
          </a:xfrm>
          <a:prstGeom prst="line">
            <a:avLst/>
          </a:prstGeom>
          <a:ln w="190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9C3BD613-A55B-40B8-B585-6A39AB153F8B}"/>
                  </a:ext>
                </a:extLst>
              </p:cNvPr>
              <p:cNvSpPr txBox="1"/>
              <p:nvPr/>
            </p:nvSpPr>
            <p:spPr>
              <a:xfrm>
                <a:off x="5684517" y="2103682"/>
                <a:ext cx="35626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𝐶</m:t>
                      </m:r>
                    </m:oMath>
                  </m:oMathPara>
                </a14:m>
                <a:endParaRPr lang="zh-CN" altLang="en-US" dirty="0"/>
              </a:p>
            </p:txBody>
          </p:sp>
        </mc:Choice>
        <mc:Fallback xmlns="">
          <p:sp>
            <p:nvSpPr>
              <p:cNvPr id="38" name="文本框 37">
                <a:extLst>
                  <a:ext uri="{FF2B5EF4-FFF2-40B4-BE49-F238E27FC236}">
                    <a16:creationId xmlns:a16="http://schemas.microsoft.com/office/drawing/2014/main" id="{9C3BD613-A55B-40B8-B585-6A39AB153F8B}"/>
                  </a:ext>
                </a:extLst>
              </p:cNvPr>
              <p:cNvSpPr txBox="1">
                <a:spLocks noRot="1" noChangeAspect="1" noMove="1" noResize="1" noEditPoints="1" noAdjustHandles="1" noChangeArrowheads="1" noChangeShapeType="1" noTextEdit="1"/>
              </p:cNvSpPr>
              <p:nvPr/>
            </p:nvSpPr>
            <p:spPr>
              <a:xfrm>
                <a:off x="5684517" y="2103682"/>
                <a:ext cx="356260" cy="369332"/>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40AB09A9-976F-4E5E-9F61-7F91FAB8C193}"/>
                  </a:ext>
                </a:extLst>
              </p:cNvPr>
              <p:cNvSpPr txBox="1"/>
              <p:nvPr/>
            </p:nvSpPr>
            <p:spPr>
              <a:xfrm>
                <a:off x="6294319" y="2093418"/>
                <a:ext cx="35626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𝐷</m:t>
                      </m:r>
                    </m:oMath>
                  </m:oMathPara>
                </a14:m>
                <a:endParaRPr lang="zh-CN" altLang="en-US" dirty="0"/>
              </a:p>
            </p:txBody>
          </p:sp>
        </mc:Choice>
        <mc:Fallback xmlns="">
          <p:sp>
            <p:nvSpPr>
              <p:cNvPr id="39" name="文本框 38">
                <a:extLst>
                  <a:ext uri="{FF2B5EF4-FFF2-40B4-BE49-F238E27FC236}">
                    <a16:creationId xmlns:a16="http://schemas.microsoft.com/office/drawing/2014/main" id="{40AB09A9-976F-4E5E-9F61-7F91FAB8C193}"/>
                  </a:ext>
                </a:extLst>
              </p:cNvPr>
              <p:cNvSpPr txBox="1">
                <a:spLocks noRot="1" noChangeAspect="1" noMove="1" noResize="1" noEditPoints="1" noAdjustHandles="1" noChangeArrowheads="1" noChangeShapeType="1" noTextEdit="1"/>
              </p:cNvSpPr>
              <p:nvPr/>
            </p:nvSpPr>
            <p:spPr>
              <a:xfrm>
                <a:off x="6294319" y="2093418"/>
                <a:ext cx="356260" cy="369332"/>
              </a:xfrm>
              <a:prstGeom prst="rect">
                <a:avLst/>
              </a:prstGeom>
              <a:blipFill>
                <a:blip r:embed="rId11"/>
                <a:stretch>
                  <a:fillRect/>
                </a:stretch>
              </a:blipFill>
            </p:spPr>
            <p:txBody>
              <a:bodyPr/>
              <a:lstStyle/>
              <a:p>
                <a:r>
                  <a:rPr lang="zh-CN" altLang="en-US">
                    <a:noFill/>
                  </a:rPr>
                  <a:t> </a:t>
                </a:r>
              </a:p>
            </p:txBody>
          </p:sp>
        </mc:Fallback>
      </mc:AlternateContent>
      <p:sp>
        <p:nvSpPr>
          <p:cNvPr id="40" name="箭头: 右 39">
            <a:extLst>
              <a:ext uri="{FF2B5EF4-FFF2-40B4-BE49-F238E27FC236}">
                <a16:creationId xmlns:a16="http://schemas.microsoft.com/office/drawing/2014/main" id="{660EB130-AD28-4ECC-B296-4049AE31689B}"/>
              </a:ext>
            </a:extLst>
          </p:cNvPr>
          <p:cNvSpPr/>
          <p:nvPr/>
        </p:nvSpPr>
        <p:spPr>
          <a:xfrm>
            <a:off x="6076436" y="2206466"/>
            <a:ext cx="182223" cy="1432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71698289"/>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436</TotalTime>
  <Words>1201</Words>
  <Application>Microsoft Office PowerPoint</Application>
  <PresentationFormat>全屏显示(4:3)</PresentationFormat>
  <Paragraphs>104</Paragraphs>
  <Slides>12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Arial</vt:lpstr>
      <vt:lpstr>Calibri</vt:lpstr>
      <vt:lpstr>Calibri Light</vt:lpstr>
      <vt:lpstr>Cambria Math</vt:lpstr>
      <vt:lpstr>Office 主题​​</vt:lpstr>
      <vt:lpstr>寒假练习题</vt:lpstr>
      <vt:lpstr>第 1 题：快速傅里叶变换</vt:lpstr>
      <vt:lpstr>第 2 题：费曼的积分技巧</vt:lpstr>
      <vt:lpstr>第 3 题：本福特实验</vt:lpstr>
      <vt:lpstr>第 3 题：本福特实验：深度探讨</vt:lpstr>
      <vt:lpstr>第 4 题：动态规划求解最速降线</vt:lpstr>
      <vt:lpstr>动态规划求解最速降线的介绍</vt:lpstr>
      <vt:lpstr>动态规划的主要思想</vt:lpstr>
      <vt:lpstr>递推式, I</vt:lpstr>
      <vt:lpstr>递推式, II</vt:lpstr>
      <vt:lpstr>时间增量</vt:lpstr>
      <vt:lpstr>初始条件和回溯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诚</dc:creator>
  <cp:lastModifiedBy>诚</cp:lastModifiedBy>
  <cp:revision>113</cp:revision>
  <dcterms:created xsi:type="dcterms:W3CDTF">2022-01-27T09:04:23Z</dcterms:created>
  <dcterms:modified xsi:type="dcterms:W3CDTF">2022-01-29T06:23:02Z</dcterms:modified>
</cp:coreProperties>
</file>