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2"/>
  </p:notesMasterIdLst>
  <p:sldIdLst>
    <p:sldId id="256" r:id="rId2"/>
    <p:sldId id="257" r:id="rId3"/>
    <p:sldId id="265" r:id="rId4"/>
    <p:sldId id="259" r:id="rId5"/>
    <p:sldId id="260" r:id="rId6"/>
    <p:sldId id="262" r:id="rId7"/>
    <p:sldId id="263" r:id="rId8"/>
    <p:sldId id="281" r:id="rId9"/>
    <p:sldId id="279" r:id="rId10"/>
    <p:sldId id="266" r:id="rId11"/>
  </p:sldIdLst>
  <p:sldSz cx="9144000" cy="5143500" type="screen16x9"/>
  <p:notesSz cx="6858000" cy="9144000"/>
  <p:embeddedFontLst>
    <p:embeddedFont>
      <p:font typeface="Titillium Web" panose="020B0604020202020204" charset="0"/>
      <p:regular r:id="rId13"/>
      <p:bold r:id="rId14"/>
      <p:italic r:id="rId15"/>
      <p:boldItalic r:id="rId16"/>
    </p:embeddedFont>
    <p:embeddedFont>
      <p:font typeface="Titillium Web Light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BDED31F-4C28-4180-97D3-87A74C8CC402}">
  <a:tblStyle styleId="{EBDED31F-4C28-4180-97D3-87A74C8CC40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93F4AB4-FE6C-4C75-8DE0-3188A609124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d61b76370e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d61b76370e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743850"/>
            <a:ext cx="5796900" cy="115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685800" y="973750"/>
            <a:ext cx="5796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85800" y="2230450"/>
            <a:ext cx="5796900" cy="465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457200" y="1428748"/>
            <a:ext cx="6025500" cy="314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457200" y="1428750"/>
            <a:ext cx="2924700" cy="315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2"/>
          </p:nvPr>
        </p:nvSpPr>
        <p:spPr>
          <a:xfrm>
            <a:off x="3558095" y="1428750"/>
            <a:ext cx="2924700" cy="315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7DFFB1"/>
            </a:gs>
            <a:gs pos="12000">
              <a:srgbClr val="00AAC6"/>
            </a:gs>
            <a:gs pos="51000">
              <a:srgbClr val="0037B3"/>
            </a:gs>
            <a:gs pos="100000">
              <a:srgbClr val="00001A"/>
            </a:gs>
          </a:gsLst>
          <a:lin ang="1350003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428748"/>
            <a:ext cx="6025500" cy="31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7DFFB1"/>
              </a:buClr>
              <a:buSzPts val="2400"/>
              <a:buFont typeface="Titillium Web Light"/>
              <a:buChar char="▰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●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●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lvl="1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lvl="2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lvl="3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lvl="4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lvl="5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lvl="6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lvl="7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lvl="8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ctrTitle"/>
          </p:nvPr>
        </p:nvSpPr>
        <p:spPr>
          <a:xfrm>
            <a:off x="763772" y="1411950"/>
            <a:ext cx="5353494" cy="115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DATABASE HARDENING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3D3575-91BD-4E2E-8C63-1B0EDD8485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4511" y="1159515"/>
            <a:ext cx="3537098" cy="234194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>
            <a:spLocks noGrp="1"/>
          </p:cNvSpPr>
          <p:nvPr>
            <p:ph type="title"/>
          </p:nvPr>
        </p:nvSpPr>
        <p:spPr>
          <a:xfrm>
            <a:off x="721021" y="2369036"/>
            <a:ext cx="4754100" cy="40542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THANK YOU!!!</a:t>
            </a:r>
            <a:endParaRPr sz="2400" dirty="0"/>
          </a:p>
        </p:txBody>
      </p:sp>
      <p:sp>
        <p:nvSpPr>
          <p:cNvPr id="139" name="Google Shape;139;p2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61" name="Google Shape;61;p12"/>
          <p:cNvSpPr txBox="1">
            <a:spLocks noGrp="1"/>
          </p:cNvSpPr>
          <p:nvPr>
            <p:ph type="body" idx="1"/>
          </p:nvPr>
        </p:nvSpPr>
        <p:spPr>
          <a:xfrm>
            <a:off x="457200" y="1407485"/>
            <a:ext cx="2924700" cy="315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1" dirty="0"/>
              <a:t>What is Database Hardening?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/>
              <a:t>Database Hardening is the process of analyzing and configuring your database options, account, settings, and tools to increase security.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>
                <a:solidFill>
                  <a:schemeClr val="bg1"/>
                </a:solidFill>
              </a:rPr>
              <a:t>What is SQL Hardening?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1" i="0" dirty="0">
                <a:solidFill>
                  <a:schemeClr val="bg1"/>
                </a:solidFill>
                <a:effectLst/>
                <a:latin typeface="Titillium Web" panose="020B0604020202020204" charset="0"/>
              </a:rPr>
              <a:t>The SQL Server Hardening utility allows you to harden or roll back the SQL Server security on Logger and Administration &amp; Data Server/HDS components. The Harden option disables unwanted services and features.</a:t>
            </a:r>
            <a:endParaRPr lang="en-US" sz="1200" b="1" dirty="0">
              <a:solidFill>
                <a:schemeClr val="bg1"/>
              </a:solidFill>
              <a:latin typeface="Titillium Web" panose="020B0604020202020204" charset="0"/>
            </a:endParaRPr>
          </a:p>
        </p:txBody>
      </p:sp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45DAEB-853D-42D6-AE6B-980BEA3A36CA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686434" y="1655578"/>
            <a:ext cx="2924700" cy="2136701"/>
          </a:xfrm>
        </p:spPr>
        <p:txBody>
          <a:bodyPr/>
          <a:lstStyle/>
          <a:p>
            <a:pPr marL="101600" indent="0">
              <a:buNone/>
            </a:pPr>
            <a:r>
              <a:rPr lang="en-US" sz="1400" b="1" dirty="0" err="1"/>
              <a:t>Untuk</a:t>
            </a:r>
            <a:r>
              <a:rPr lang="en-US" sz="1400" b="1" dirty="0"/>
              <a:t> </a:t>
            </a:r>
            <a:r>
              <a:rPr lang="en-US" sz="1400" b="1" dirty="0" err="1"/>
              <a:t>apa</a:t>
            </a:r>
            <a:r>
              <a:rPr lang="en-US" sz="1400" b="1" dirty="0"/>
              <a:t> </a:t>
            </a:r>
            <a:r>
              <a:rPr lang="en-US" sz="1400" b="1" dirty="0" err="1"/>
              <a:t>kita</a:t>
            </a:r>
            <a:r>
              <a:rPr lang="en-US" sz="1400" b="1" dirty="0"/>
              <a:t> </a:t>
            </a:r>
            <a:r>
              <a:rPr lang="en-US" sz="1400" b="1" dirty="0" err="1"/>
              <a:t>buat</a:t>
            </a:r>
            <a:r>
              <a:rPr lang="en-US" sz="1400" b="1" dirty="0"/>
              <a:t> hardening?</a:t>
            </a:r>
            <a:br>
              <a:rPr lang="en-US" sz="1400" b="1" dirty="0"/>
            </a:br>
            <a:br>
              <a:rPr lang="en-US" sz="1200" dirty="0"/>
            </a:br>
            <a:r>
              <a:rPr lang="en-US" sz="1200" dirty="0"/>
              <a:t>-</a:t>
            </a:r>
            <a:r>
              <a:rPr lang="en-US" sz="1200" dirty="0" err="1"/>
              <a:t>Kurangkan</a:t>
            </a:r>
            <a:r>
              <a:rPr lang="en-US" sz="1200" dirty="0"/>
              <a:t> </a:t>
            </a:r>
            <a:r>
              <a:rPr lang="en-US" sz="1200" dirty="0" err="1"/>
              <a:t>risiko</a:t>
            </a:r>
            <a:r>
              <a:rPr lang="en-US" sz="1200" dirty="0"/>
              <a:t> system dan vulnerability </a:t>
            </a:r>
            <a:r>
              <a:rPr lang="en-US" sz="1200" dirty="0" err="1"/>
              <a:t>dalam</a:t>
            </a:r>
            <a:r>
              <a:rPr lang="en-US" sz="1200" dirty="0"/>
              <a:t> </a:t>
            </a:r>
            <a:r>
              <a:rPr lang="en-US" sz="1200" dirty="0" err="1"/>
              <a:t>satu</a:t>
            </a:r>
            <a:r>
              <a:rPr lang="en-US" sz="1200" dirty="0"/>
              <a:t> server database.</a:t>
            </a:r>
            <a:br>
              <a:rPr lang="en-US" sz="1200" dirty="0"/>
            </a:br>
            <a:r>
              <a:rPr lang="en-US" sz="1200" dirty="0"/>
              <a:t>-</a:t>
            </a:r>
            <a:r>
              <a:rPr lang="en-US" sz="1200" dirty="0" err="1"/>
              <a:t>Dapat</a:t>
            </a:r>
            <a:r>
              <a:rPr lang="en-US" sz="1200" dirty="0"/>
              <a:t> analyze dan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dirty="0" err="1"/>
              <a:t>terus</a:t>
            </a:r>
            <a:r>
              <a:rPr lang="en-US" sz="1200" dirty="0"/>
              <a:t> fix problem </a:t>
            </a:r>
            <a:r>
              <a:rPr lang="en-US" sz="1200" dirty="0" err="1"/>
              <a:t>atau</a:t>
            </a:r>
            <a:r>
              <a:rPr lang="en-US" sz="1200" dirty="0"/>
              <a:t> any vuln </a:t>
            </a:r>
            <a:r>
              <a:rPr lang="en-US" sz="1200" dirty="0" err="1"/>
              <a:t>dekat</a:t>
            </a:r>
            <a:r>
              <a:rPr lang="en-US" sz="1200" dirty="0"/>
              <a:t> </a:t>
            </a:r>
            <a:r>
              <a:rPr lang="en-US" sz="1200" dirty="0" err="1"/>
              <a:t>sql</a:t>
            </a:r>
            <a:r>
              <a:rPr lang="en-US" sz="1200" dirty="0"/>
              <a:t> server </a:t>
            </a:r>
            <a:r>
              <a:rPr lang="en-US" sz="1200" dirty="0" err="1"/>
              <a:t>kita</a:t>
            </a:r>
            <a:r>
              <a:rPr lang="en-US" sz="1200" dirty="0"/>
              <a:t>.</a:t>
            </a:r>
            <a:br>
              <a:rPr lang="en-US" sz="1200" dirty="0"/>
            </a:br>
            <a:r>
              <a:rPr lang="en-US" sz="1200" dirty="0"/>
              <a:t>-</a:t>
            </a:r>
            <a:r>
              <a:rPr lang="en-US" sz="1200" dirty="0" err="1"/>
              <a:t>Untuk</a:t>
            </a:r>
            <a:r>
              <a:rPr lang="en-US" sz="1200" dirty="0"/>
              <a:t> protect private data dan system server </a:t>
            </a:r>
            <a:r>
              <a:rPr lang="en-US" sz="1200" dirty="0" err="1"/>
              <a:t>daripada</a:t>
            </a:r>
            <a:r>
              <a:rPr lang="en-US" sz="1200" dirty="0"/>
              <a:t> loss, </a:t>
            </a:r>
            <a:r>
              <a:rPr lang="en-US" sz="1200" dirty="0" err="1"/>
              <a:t>kena</a:t>
            </a:r>
            <a:r>
              <a:rPr lang="en-US" sz="1200" dirty="0"/>
              <a:t> leaked </a:t>
            </a:r>
            <a:r>
              <a:rPr lang="en-US" sz="1200" dirty="0" err="1"/>
              <a:t>atau</a:t>
            </a:r>
            <a:r>
              <a:rPr lang="en-US" sz="1200" dirty="0"/>
              <a:t> </a:t>
            </a:r>
            <a:r>
              <a:rPr lang="en-US" sz="1200" dirty="0" err="1"/>
              <a:t>terjadi</a:t>
            </a:r>
            <a:r>
              <a:rPr lang="en-US" sz="1200" dirty="0"/>
              <a:t> unauthorized access to the database.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369A7E-A534-4988-BA95-A5D459FD41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3640" y="1813294"/>
            <a:ext cx="1898723" cy="170885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>
            <a:spLocks noGrp="1"/>
          </p:cNvSpPr>
          <p:nvPr>
            <p:ph type="title"/>
          </p:nvPr>
        </p:nvSpPr>
        <p:spPr>
          <a:xfrm>
            <a:off x="457200" y="797998"/>
            <a:ext cx="44487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CONTOH-CONTOH DATABASE IN SQL</a:t>
            </a:r>
            <a:endParaRPr dirty="0"/>
          </a:p>
        </p:txBody>
      </p:sp>
      <p:sp>
        <p:nvSpPr>
          <p:cNvPr id="131" name="Google Shape;131;p20"/>
          <p:cNvSpPr txBox="1">
            <a:spLocks noGrp="1"/>
          </p:cNvSpPr>
          <p:nvPr>
            <p:ph type="body" idx="1"/>
          </p:nvPr>
        </p:nvSpPr>
        <p:spPr>
          <a:xfrm>
            <a:off x="457200" y="1901899"/>
            <a:ext cx="4448700" cy="183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b="1" dirty="0" err="1"/>
              <a:t>MySql</a:t>
            </a:r>
            <a:r>
              <a:rPr lang="en-US" sz="1600" b="1" dirty="0"/>
              <a:t> Database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Oracle Database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MariaDB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Microsoft </a:t>
            </a:r>
            <a:r>
              <a:rPr lang="en-US" sz="1600" b="1" dirty="0" err="1"/>
              <a:t>Sql</a:t>
            </a:r>
            <a:r>
              <a:rPr lang="en-US" sz="1600" b="1" dirty="0"/>
              <a:t> Server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SQLite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400" dirty="0"/>
          </a:p>
        </p:txBody>
      </p:sp>
      <p:pic>
        <p:nvPicPr>
          <p:cNvPr id="132" name="Google Shape;1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8179" y="190699"/>
            <a:ext cx="3547500" cy="3547500"/>
          </a:xfrm>
          <a:prstGeom prst="heptagon">
            <a:avLst>
              <a:gd name="hf" fmla="val 102572"/>
              <a:gd name="vf" fmla="val 105210"/>
            </a:avLst>
          </a:prstGeom>
          <a:noFill/>
          <a:ln>
            <a:noFill/>
          </a:ln>
        </p:spPr>
      </p:pic>
      <p:sp>
        <p:nvSpPr>
          <p:cNvPr id="133" name="Google Shape;133;p2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ctrTitle"/>
          </p:nvPr>
        </p:nvSpPr>
        <p:spPr>
          <a:xfrm>
            <a:off x="579474" y="1852708"/>
            <a:ext cx="60198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TO HARDENING THE DATABASE?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body" idx="1"/>
          </p:nvPr>
        </p:nvSpPr>
        <p:spPr>
          <a:xfrm>
            <a:off x="450112" y="1152302"/>
            <a:ext cx="6025500" cy="314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en-US" dirty="0"/>
              <a:t>Change default password for administrator and another user that can gain access to the database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en-US" dirty="0"/>
              <a:t>Use database and web applications firewall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en-US" dirty="0"/>
              <a:t>Using default network ports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en-US" dirty="0"/>
              <a:t>Use real-time database monitoring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endParaRPr dirty="0"/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ctrTitle" idx="4294967295"/>
          </p:nvPr>
        </p:nvSpPr>
        <p:spPr>
          <a:xfrm>
            <a:off x="629895" y="2824639"/>
            <a:ext cx="52788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AUDIT LOGGING</a:t>
            </a:r>
            <a:endParaRPr sz="6000" dirty="0"/>
          </a:p>
        </p:txBody>
      </p:sp>
      <p:grpSp>
        <p:nvGrpSpPr>
          <p:cNvPr id="96" name="Google Shape;96;p17"/>
          <p:cNvGrpSpPr/>
          <p:nvPr/>
        </p:nvGrpSpPr>
        <p:grpSpPr>
          <a:xfrm>
            <a:off x="1745961" y="352459"/>
            <a:ext cx="1675491" cy="1675513"/>
            <a:chOff x="6643075" y="3664250"/>
            <a:chExt cx="407950" cy="407975"/>
          </a:xfrm>
        </p:grpSpPr>
        <p:sp>
          <p:nvSpPr>
            <p:cNvPr id="97" name="Google Shape;97;p17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7DF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7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7DF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" name="Google Shape;99;p17"/>
          <p:cNvGrpSpPr/>
          <p:nvPr/>
        </p:nvGrpSpPr>
        <p:grpSpPr>
          <a:xfrm rot="727535">
            <a:off x="750467" y="1987952"/>
            <a:ext cx="688825" cy="688786"/>
            <a:chOff x="576250" y="4319400"/>
            <a:chExt cx="442075" cy="442050"/>
          </a:xfrm>
        </p:grpSpPr>
        <p:sp>
          <p:nvSpPr>
            <p:cNvPr id="100" name="Google Shape;100;p17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7DF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7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7DF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7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7DF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7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7DF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" name="Google Shape;104;p17"/>
          <p:cNvSpPr/>
          <p:nvPr/>
        </p:nvSpPr>
        <p:spPr>
          <a:xfrm>
            <a:off x="1344744" y="738932"/>
            <a:ext cx="261927" cy="25009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7DFFB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7"/>
          <p:cNvSpPr/>
          <p:nvPr/>
        </p:nvSpPr>
        <p:spPr>
          <a:xfrm rot="2697461">
            <a:off x="3070537" y="2019141"/>
            <a:ext cx="397516" cy="37956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7DFFB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7"/>
          <p:cNvSpPr/>
          <p:nvPr/>
        </p:nvSpPr>
        <p:spPr>
          <a:xfrm>
            <a:off x="3385024" y="1802439"/>
            <a:ext cx="159240" cy="152120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7DFFB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7"/>
          <p:cNvSpPr/>
          <p:nvPr/>
        </p:nvSpPr>
        <p:spPr>
          <a:xfrm rot="1280389">
            <a:off x="1163299" y="1493211"/>
            <a:ext cx="159248" cy="152102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7DFFB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>
            <a:spLocks noGrp="1"/>
          </p:cNvSpPr>
          <p:nvPr>
            <p:ph type="body" idx="1"/>
          </p:nvPr>
        </p:nvSpPr>
        <p:spPr>
          <a:xfrm>
            <a:off x="457199" y="1428750"/>
            <a:ext cx="5830187" cy="315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100" b="1" i="0" dirty="0">
                <a:solidFill>
                  <a:schemeClr val="bg1"/>
                </a:solidFill>
                <a:effectLst/>
                <a:latin typeface="Open Sans"/>
              </a:rPr>
              <a:t>Audit log </a:t>
            </a:r>
            <a:r>
              <a:rPr lang="en-US" sz="1100" b="1" i="0" dirty="0" err="1">
                <a:solidFill>
                  <a:schemeClr val="bg1"/>
                </a:solidFill>
                <a:effectLst/>
                <a:latin typeface="Open Sans"/>
              </a:rPr>
              <a:t>atau</a:t>
            </a:r>
            <a:r>
              <a:rPr lang="en-US" sz="1100" b="1" i="0" dirty="0">
                <a:solidFill>
                  <a:schemeClr val="bg1"/>
                </a:solidFill>
                <a:effectLst/>
                <a:latin typeface="Open Sans"/>
              </a:rPr>
              <a:t> </a:t>
            </a:r>
            <a:r>
              <a:rPr lang="en-US" sz="1100" b="1" i="0" dirty="0" err="1">
                <a:solidFill>
                  <a:schemeClr val="bg1"/>
                </a:solidFill>
                <a:effectLst/>
                <a:latin typeface="Open Sans"/>
              </a:rPr>
              <a:t>dipanggil</a:t>
            </a:r>
            <a:r>
              <a:rPr lang="en-US" sz="1100" b="1" i="0" dirty="0">
                <a:solidFill>
                  <a:schemeClr val="bg1"/>
                </a:solidFill>
                <a:effectLst/>
                <a:latin typeface="Open Sans"/>
              </a:rPr>
              <a:t> </a:t>
            </a:r>
            <a:r>
              <a:rPr lang="en-US" sz="1100" b="1" i="0" dirty="0" err="1">
                <a:solidFill>
                  <a:schemeClr val="bg1"/>
                </a:solidFill>
                <a:effectLst/>
                <a:latin typeface="Open Sans"/>
              </a:rPr>
              <a:t>sebagai</a:t>
            </a:r>
            <a:r>
              <a:rPr lang="en-US" sz="1100" b="1" i="0" dirty="0">
                <a:solidFill>
                  <a:schemeClr val="bg1"/>
                </a:solidFill>
                <a:effectLst/>
                <a:latin typeface="Open Sans"/>
              </a:rPr>
              <a:t> ‘audit trail’ </a:t>
            </a:r>
            <a:r>
              <a:rPr lang="en-US" sz="1100" b="1" i="0" dirty="0" err="1">
                <a:solidFill>
                  <a:schemeClr val="bg1"/>
                </a:solidFill>
                <a:effectLst/>
                <a:latin typeface="Open Sans"/>
              </a:rPr>
              <a:t>adalah</a:t>
            </a:r>
            <a:r>
              <a:rPr lang="en-US" sz="1100" b="1" i="0" dirty="0">
                <a:solidFill>
                  <a:schemeClr val="bg1"/>
                </a:solidFill>
                <a:effectLst/>
                <a:latin typeface="Open Sans"/>
              </a:rPr>
              <a:t> </a:t>
            </a:r>
            <a:r>
              <a:rPr lang="en-US" sz="1100" b="1" i="0" dirty="0" err="1">
                <a:solidFill>
                  <a:schemeClr val="bg1"/>
                </a:solidFill>
                <a:effectLst/>
                <a:latin typeface="Open Sans"/>
              </a:rPr>
              <a:t>satu</a:t>
            </a:r>
            <a:r>
              <a:rPr lang="en-US" sz="1100" b="1" i="0" dirty="0">
                <a:solidFill>
                  <a:schemeClr val="bg1"/>
                </a:solidFill>
                <a:effectLst/>
                <a:latin typeface="Open Sans"/>
              </a:rPr>
              <a:t> record activity events </a:t>
            </a:r>
            <a:r>
              <a:rPr lang="en-US" sz="1100" b="1" i="0" dirty="0" err="1">
                <a:solidFill>
                  <a:schemeClr val="bg1"/>
                </a:solidFill>
                <a:effectLst/>
                <a:latin typeface="Open Sans"/>
              </a:rPr>
              <a:t>atau</a:t>
            </a:r>
            <a:r>
              <a:rPr lang="en-US" sz="1100" b="1" i="0" dirty="0">
                <a:solidFill>
                  <a:schemeClr val="bg1"/>
                </a:solidFill>
                <a:effectLst/>
                <a:latin typeface="Open Sans"/>
              </a:rPr>
              <a:t> </a:t>
            </a:r>
            <a:r>
              <a:rPr lang="en-US" sz="1100" b="1" i="0" dirty="0" err="1">
                <a:solidFill>
                  <a:schemeClr val="bg1"/>
                </a:solidFill>
                <a:effectLst/>
                <a:latin typeface="Open Sans"/>
              </a:rPr>
              <a:t>apa-apa</a:t>
            </a:r>
            <a:r>
              <a:rPr lang="en-US" sz="1100" b="1" i="0" dirty="0">
                <a:solidFill>
                  <a:schemeClr val="bg1"/>
                </a:solidFill>
                <a:effectLst/>
                <a:latin typeface="Open Sans"/>
              </a:rPr>
              <a:t> changes </a:t>
            </a:r>
            <a:r>
              <a:rPr lang="en-US" sz="1100" b="1" i="0" dirty="0" err="1">
                <a:solidFill>
                  <a:schemeClr val="bg1"/>
                </a:solidFill>
                <a:effectLst/>
                <a:latin typeface="Open Sans"/>
              </a:rPr>
              <a:t>dekat</a:t>
            </a:r>
            <a:r>
              <a:rPr lang="en-US" sz="1100" b="1" i="0" dirty="0">
                <a:solidFill>
                  <a:schemeClr val="bg1"/>
                </a:solidFill>
                <a:effectLst/>
                <a:latin typeface="Open Sans"/>
              </a:rPr>
              <a:t> specific activity.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100" b="1" dirty="0">
                <a:solidFill>
                  <a:schemeClr val="bg1"/>
                </a:solidFill>
                <a:latin typeface="Open Sans"/>
              </a:rPr>
              <a:t>Audit log capture activity </a:t>
            </a:r>
            <a:r>
              <a:rPr lang="en-US" sz="1100" b="1" dirty="0" err="1">
                <a:solidFill>
                  <a:schemeClr val="bg1"/>
                </a:solidFill>
                <a:latin typeface="Open Sans"/>
              </a:rPr>
              <a:t>siapa</a:t>
            </a:r>
            <a:r>
              <a:rPr lang="en-US" sz="1100" b="1" dirty="0">
                <a:solidFill>
                  <a:schemeClr val="bg1"/>
                </a:solidFill>
                <a:latin typeface="Open Sans"/>
              </a:rPr>
              <a:t> yang </a:t>
            </a:r>
            <a:r>
              <a:rPr lang="en-US" sz="1100" b="1" dirty="0" err="1">
                <a:solidFill>
                  <a:schemeClr val="bg1"/>
                </a:solidFill>
                <a:latin typeface="Open Sans"/>
              </a:rPr>
              <a:t>buat</a:t>
            </a:r>
            <a:r>
              <a:rPr lang="en-US" sz="1100" b="1" dirty="0">
                <a:solidFill>
                  <a:schemeClr val="bg1"/>
                </a:solidFill>
                <a:latin typeface="Open Sans"/>
              </a:rPr>
              <a:t> any activity, activity </a:t>
            </a:r>
            <a:r>
              <a:rPr lang="en-US" sz="1100" b="1" dirty="0" err="1">
                <a:solidFill>
                  <a:schemeClr val="bg1"/>
                </a:solidFill>
                <a:latin typeface="Open Sans"/>
              </a:rPr>
              <a:t>apa</a:t>
            </a:r>
            <a:r>
              <a:rPr lang="en-US" sz="1100" b="1" dirty="0">
                <a:solidFill>
                  <a:schemeClr val="bg1"/>
                </a:solidFill>
                <a:latin typeface="Open Sans"/>
              </a:rPr>
              <a:t> that is performed, and how the system responded, timestamp, destination, source address, user login info.</a:t>
            </a:r>
            <a:endParaRPr lang="en-US" sz="1100" b="1" i="0" dirty="0">
              <a:solidFill>
                <a:schemeClr val="bg1"/>
              </a:solidFill>
              <a:effectLst/>
              <a:latin typeface="Open Sans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100" b="1" i="0" dirty="0">
                <a:solidFill>
                  <a:schemeClr val="bg1"/>
                </a:solidFill>
                <a:effectLst/>
                <a:latin typeface="Open Sans"/>
              </a:rPr>
              <a:t>All logins to operating system and database servers, successful or unsuccessful, are logged. These logs are retained for at least one year.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100" b="1" dirty="0">
                <a:solidFill>
                  <a:schemeClr val="bg1"/>
                </a:solidFill>
                <a:latin typeface="Open Sans"/>
              </a:rPr>
              <a:t>Audit log </a:t>
            </a:r>
            <a:r>
              <a:rPr lang="en-US" sz="1100" b="1" dirty="0" err="1">
                <a:solidFill>
                  <a:schemeClr val="bg1"/>
                </a:solidFill>
                <a:latin typeface="Open Sans"/>
              </a:rPr>
              <a:t>sangat</a:t>
            </a:r>
            <a:r>
              <a:rPr lang="en-US" sz="1100" b="1" dirty="0">
                <a:solidFill>
                  <a:schemeClr val="bg1"/>
                </a:solidFill>
                <a:latin typeface="Open Sans"/>
              </a:rPr>
              <a:t> </a:t>
            </a:r>
            <a:r>
              <a:rPr lang="en-US" sz="1100" b="1" dirty="0" err="1">
                <a:solidFill>
                  <a:schemeClr val="bg1"/>
                </a:solidFill>
                <a:latin typeface="Open Sans"/>
              </a:rPr>
              <a:t>penting</a:t>
            </a:r>
            <a:r>
              <a:rPr lang="en-US" sz="1100" b="1" dirty="0">
                <a:solidFill>
                  <a:schemeClr val="bg1"/>
                </a:solidFill>
                <a:latin typeface="Open Sans"/>
              </a:rPr>
              <a:t> </a:t>
            </a:r>
            <a:r>
              <a:rPr lang="en-US" sz="1100" b="1" dirty="0" err="1">
                <a:solidFill>
                  <a:schemeClr val="bg1"/>
                </a:solidFill>
                <a:latin typeface="Open Sans"/>
              </a:rPr>
              <a:t>dekat</a:t>
            </a:r>
            <a:r>
              <a:rPr lang="en-US" sz="1100" b="1" dirty="0">
                <a:solidFill>
                  <a:schemeClr val="bg1"/>
                </a:solidFill>
                <a:latin typeface="Open Sans"/>
              </a:rPr>
              <a:t> administrator dan auditors </a:t>
            </a:r>
            <a:r>
              <a:rPr lang="en-US" sz="1100" b="1" dirty="0" err="1">
                <a:solidFill>
                  <a:schemeClr val="bg1"/>
                </a:solidFill>
                <a:latin typeface="Open Sans"/>
              </a:rPr>
              <a:t>untuk</a:t>
            </a:r>
            <a:r>
              <a:rPr lang="en-US" sz="1100" b="1" dirty="0">
                <a:solidFill>
                  <a:schemeClr val="bg1"/>
                </a:solidFill>
                <a:latin typeface="Open Sans"/>
              </a:rPr>
              <a:t> detect any suspicious activity dan </a:t>
            </a:r>
            <a:r>
              <a:rPr lang="en-US" sz="1100" b="1" dirty="0" err="1">
                <a:solidFill>
                  <a:schemeClr val="bg1"/>
                </a:solidFill>
                <a:latin typeface="Open Sans"/>
              </a:rPr>
              <a:t>boleh</a:t>
            </a:r>
            <a:r>
              <a:rPr lang="en-US" sz="1100" b="1" dirty="0">
                <a:solidFill>
                  <a:schemeClr val="bg1"/>
                </a:solidFill>
                <a:latin typeface="Open Sans"/>
              </a:rPr>
              <a:t> troubleshoot </a:t>
            </a:r>
            <a:r>
              <a:rPr lang="en-US" sz="1100" b="1" dirty="0" err="1">
                <a:solidFill>
                  <a:schemeClr val="bg1"/>
                </a:solidFill>
                <a:latin typeface="Open Sans"/>
              </a:rPr>
              <a:t>terus</a:t>
            </a:r>
            <a:r>
              <a:rPr lang="en-US" sz="1100" b="1" dirty="0">
                <a:solidFill>
                  <a:schemeClr val="bg1"/>
                </a:solidFill>
                <a:latin typeface="Open Sans"/>
              </a:rPr>
              <a:t> any problem.</a:t>
            </a:r>
          </a:p>
          <a:p>
            <a:pPr marL="0" indent="0">
              <a:buNone/>
            </a:pPr>
            <a:endParaRPr lang="en-US" sz="1050" b="1" dirty="0">
              <a:solidFill>
                <a:schemeClr val="bg1"/>
              </a:solidFill>
              <a:latin typeface="Open Sans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sz="1050" b="1" i="0" dirty="0">
              <a:solidFill>
                <a:schemeClr val="bg1"/>
              </a:solidFill>
              <a:effectLst/>
              <a:latin typeface="Open Sans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sz="1050" b="1" i="0" dirty="0">
              <a:solidFill>
                <a:schemeClr val="bg1"/>
              </a:solidFill>
              <a:effectLst/>
              <a:latin typeface="Open Sans"/>
            </a:endParaRPr>
          </a:p>
          <a:p>
            <a:pPr marL="171450" lvl="0" indent="-171450" algn="r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sz="1100" dirty="0"/>
          </a:p>
        </p:txBody>
      </p:sp>
      <p:sp>
        <p:nvSpPr>
          <p:cNvPr id="114" name="Google Shape;114;p18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4228214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WHAT IS AUDIT LOGGING?</a:t>
            </a:r>
            <a:endParaRPr sz="2800" dirty="0"/>
          </a:p>
        </p:txBody>
      </p:sp>
      <p:sp>
        <p:nvSpPr>
          <p:cNvPr id="116" name="Google Shape;116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6"/>
          <p:cNvSpPr txBox="1">
            <a:spLocks noGrp="1"/>
          </p:cNvSpPr>
          <p:nvPr>
            <p:ph type="ctrTitle"/>
          </p:nvPr>
        </p:nvSpPr>
        <p:spPr>
          <a:xfrm>
            <a:off x="685799" y="973750"/>
            <a:ext cx="6033977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dirty="0"/>
            </a:br>
            <a:r>
              <a:rPr lang="en" dirty="0"/>
              <a:t>PERIMETER CONTROL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4"/>
          <p:cNvSpPr txBox="1">
            <a:spLocks noGrp="1"/>
          </p:cNvSpPr>
          <p:nvPr>
            <p:ph type="body" idx="1"/>
          </p:nvPr>
        </p:nvSpPr>
        <p:spPr>
          <a:xfrm>
            <a:off x="457200" y="769529"/>
            <a:ext cx="6025500" cy="314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bg1"/>
                </a:solidFill>
                <a:effectLst/>
                <a:latin typeface="inherit"/>
              </a:rPr>
              <a:t>Perimeter Controls</a:t>
            </a:r>
            <a:endParaRPr lang="en-US" b="0" i="0" dirty="0">
              <a:solidFill>
                <a:schemeClr val="bg1"/>
              </a:solidFill>
              <a:effectLst/>
              <a:latin typeface="inherit"/>
            </a:endParaRPr>
          </a:p>
          <a:p>
            <a:pPr marL="742950" lvl="1" indent="-285750"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inherit"/>
              </a:rPr>
              <a:t>Network diagram reviews</a:t>
            </a:r>
          </a:p>
          <a:p>
            <a:pPr marL="742950" lvl="1" indent="-285750"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inherit"/>
              </a:rPr>
              <a:t>Firewall implementation and hardening</a:t>
            </a:r>
          </a:p>
          <a:p>
            <a:pPr marL="742950" lvl="1" indent="-285750"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inherit"/>
              </a:rPr>
              <a:t>Routers</a:t>
            </a:r>
          </a:p>
          <a:p>
            <a:pPr marL="742950" lvl="1" indent="-285750"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inherit"/>
              </a:rPr>
              <a:t>Wireless access</a:t>
            </a:r>
          </a:p>
          <a:p>
            <a:pPr marL="742950" lvl="1" indent="-285750"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inherit"/>
              </a:rPr>
              <a:t>DMZ recommendations</a:t>
            </a:r>
          </a:p>
          <a:p>
            <a:pPr marL="742950" lvl="1" indent="-285750"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inherit"/>
              </a:rPr>
              <a:t>Two-factor authentication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400" dirty="0">
              <a:solidFill>
                <a:srgbClr val="7DFFB1"/>
              </a:solidFill>
            </a:endParaRPr>
          </a:p>
        </p:txBody>
      </p:sp>
      <p:sp>
        <p:nvSpPr>
          <p:cNvPr id="337" name="Google Shape;337;p3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inacor template">
  <a:themeElements>
    <a:clrScheme name="Custom 347">
      <a:dk1>
        <a:srgbClr val="000000"/>
      </a:dk1>
      <a:lt1>
        <a:srgbClr val="FFFFFF"/>
      </a:lt1>
      <a:dk2>
        <a:srgbClr val="9199AA"/>
      </a:dk2>
      <a:lt2>
        <a:srgbClr val="E4E7EC"/>
      </a:lt2>
      <a:accent1>
        <a:srgbClr val="002988"/>
      </a:accent1>
      <a:accent2>
        <a:srgbClr val="004CF8"/>
      </a:accent2>
      <a:accent3>
        <a:srgbClr val="7DFFB1"/>
      </a:accent3>
      <a:accent4>
        <a:srgbClr val="E0FF7D"/>
      </a:accent4>
      <a:accent5>
        <a:srgbClr val="FFF16B"/>
      </a:accent5>
      <a:accent6>
        <a:srgbClr val="FFFF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651</TotalTime>
  <Words>314</Words>
  <Application>Microsoft Office PowerPoint</Application>
  <PresentationFormat>On-screen Show (16:9)</PresentationFormat>
  <Paragraphs>44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Wingdings</vt:lpstr>
      <vt:lpstr>Arial</vt:lpstr>
      <vt:lpstr>Titillium Web Light</vt:lpstr>
      <vt:lpstr>Open Sans</vt:lpstr>
      <vt:lpstr>inherit</vt:lpstr>
      <vt:lpstr>Titillium Web</vt:lpstr>
      <vt:lpstr>Ninacor template</vt:lpstr>
      <vt:lpstr>DATABASE HARDENING</vt:lpstr>
      <vt:lpstr>INTRODUCTION</vt:lpstr>
      <vt:lpstr>CONTOH-CONTOH DATABASE IN SQL</vt:lpstr>
      <vt:lpstr> HOW TO HARDENING THE DATABASE?</vt:lpstr>
      <vt:lpstr>PowerPoint Presentation</vt:lpstr>
      <vt:lpstr>AUDIT LOGGING</vt:lpstr>
      <vt:lpstr>WHAT IS AUDIT LOGGING?</vt:lpstr>
      <vt:lpstr> PERIMETER CONTROL</vt:lpstr>
      <vt:lpstr>PowerPoint Presentation</vt:lpstr>
      <vt:lpstr>THANK YOU!!!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HARDENING</dc:title>
  <cp:lastModifiedBy>Naqib Fitri</cp:lastModifiedBy>
  <cp:revision>3</cp:revision>
  <dcterms:modified xsi:type="dcterms:W3CDTF">2022-07-06T14:51:42Z</dcterms:modified>
</cp:coreProperties>
</file>