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7"/>
  </p:notesMasterIdLst>
  <p:sldIdLst>
    <p:sldId id="256" r:id="rId2"/>
    <p:sldId id="257" r:id="rId3"/>
    <p:sldId id="312" r:id="rId4"/>
    <p:sldId id="260" r:id="rId5"/>
    <p:sldId id="261" r:id="rId6"/>
    <p:sldId id="262" r:id="rId7"/>
    <p:sldId id="263" r:id="rId8"/>
    <p:sldId id="264" r:id="rId9"/>
    <p:sldId id="265" r:id="rId10"/>
    <p:sldId id="313" r:id="rId11"/>
    <p:sldId id="314" r:id="rId12"/>
    <p:sldId id="266" r:id="rId13"/>
    <p:sldId id="315" r:id="rId14"/>
    <p:sldId id="316" r:id="rId15"/>
    <p:sldId id="317" r:id="rId16"/>
  </p:sldIdLst>
  <p:sldSz cx="9144000" cy="5143500" type="screen16x9"/>
  <p:notesSz cx="6858000" cy="9144000"/>
  <p:embeddedFontLst>
    <p:embeddedFont>
      <p:font typeface="Baloo 2" panose="020B0604020202020204" charset="0"/>
      <p:regular r:id="rId18"/>
      <p:bold r:id="rId19"/>
    </p:embeddedFont>
    <p:embeddedFont>
      <p:font typeface="El Messiri" panose="020B0604020202020204" charset="-78"/>
      <p:regular r:id="rId20"/>
      <p:bold r:id="rId21"/>
    </p:embeddedFont>
    <p:embeddedFont>
      <p:font typeface="Nunito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14A6DA-5755-4664-A3D1-034094620716}">
  <a:tblStyle styleId="{4F14A6DA-5755-4664-A3D1-0340946207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9370E7-9FF3-4F9B-8677-F64F3AC4E55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ed143d5643_2_14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ed143d5643_2_14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177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ed143d5643_2_14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ed143d5643_2_14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97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d143d5643_2_14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d143d5643_2_14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d143d5643_2_1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d143d5643_2_1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094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d143d5643_2_1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d143d5643_2_1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34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d143d5643_2_1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d143d5643_2_1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43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35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c8bb10418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c8bb10418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8bb10418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8bb10418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d143d5643_2_14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d143d5643_2_14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ed143d5643_2_14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ed143d5643_2_14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d143d5643_2_14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ed143d5643_2_14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ed143d5643_2_14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ed143d5643_2_14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1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2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3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4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5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6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2" name="Google Shape;232;p3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2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3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4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subTitle" idx="5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6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subTitle" idx="7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ubTitle" idx="8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9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subTitle" idx="13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14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subTitle" idx="15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6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8" r:id="rId6"/>
    <p:sldLayoutId id="2147483660" r:id="rId7"/>
    <p:sldLayoutId id="2147483670" r:id="rId8"/>
    <p:sldLayoutId id="2147483671" r:id="rId9"/>
    <p:sldLayoutId id="2147483678" r:id="rId10"/>
    <p:sldLayoutId id="2147483681" r:id="rId11"/>
    <p:sldLayoutId id="2147483683" r:id="rId12"/>
    <p:sldLayoutId id="2147483684" r:id="rId13"/>
    <p:sldLayoutId id="214748368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FOR BEGINNER </a:t>
            </a:r>
            <a:endParaRPr dirty="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HYPER TEXT MARKUP LANGUAGE</a:t>
            </a:r>
            <a:endParaRPr dirty="0"/>
          </a:p>
        </p:txBody>
      </p: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1"/>
          <p:cNvSpPr txBox="1">
            <a:spLocks noGrp="1"/>
          </p:cNvSpPr>
          <p:nvPr>
            <p:ph type="title"/>
          </p:nvPr>
        </p:nvSpPr>
        <p:spPr>
          <a:xfrm>
            <a:off x="713248" y="5750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Unordered List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EEC12-EC31-7C8D-A84F-E8938E7E1680}"/>
              </a:ext>
            </a:extLst>
          </p:cNvPr>
          <p:cNvSpPr txBox="1"/>
          <p:nvPr/>
        </p:nvSpPr>
        <p:spPr>
          <a:xfrm>
            <a:off x="3107531" y="1877606"/>
            <a:ext cx="2928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&lt;ul&gt;</a:t>
            </a:r>
          </a:p>
          <a:p>
            <a:r>
              <a:rPr lang="it-IT" sz="2000" dirty="0"/>
              <a:t>    </a:t>
            </a:r>
          </a:p>
          <a:p>
            <a:r>
              <a:rPr lang="it-IT" sz="2000" dirty="0"/>
              <a:t>    &lt;li&gt;...&lt;/li&gt;</a:t>
            </a:r>
          </a:p>
          <a:p>
            <a:r>
              <a:rPr lang="it-IT" sz="2000" dirty="0"/>
              <a:t>    &lt;li&gt;...&lt;/li&gt;</a:t>
            </a:r>
          </a:p>
          <a:p>
            <a:endParaRPr lang="it-IT" sz="2000" dirty="0"/>
          </a:p>
          <a:p>
            <a:r>
              <a:rPr lang="it-IT" sz="2000" dirty="0"/>
              <a:t>&lt;/ul&gt;</a:t>
            </a: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13E492-4838-3DC9-43BA-B3FD1B172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21181"/>
              </p:ext>
            </p:extLst>
          </p:nvPr>
        </p:nvGraphicFramePr>
        <p:xfrm>
          <a:off x="2761059" y="1749018"/>
          <a:ext cx="3621881" cy="2145258"/>
        </p:xfrm>
        <a:graphic>
          <a:graphicData uri="http://schemas.openxmlformats.org/drawingml/2006/table">
            <a:tbl>
              <a:tblPr/>
              <a:tblGrid>
                <a:gridCol w="3621881">
                  <a:extLst>
                    <a:ext uri="{9D8B030D-6E8A-4147-A177-3AD203B41FA5}">
                      <a16:colId xmlns:a16="http://schemas.microsoft.com/office/drawing/2014/main" val="3232787723"/>
                    </a:ext>
                  </a:extLst>
                </a:gridCol>
              </a:tblGrid>
              <a:tr h="21452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2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16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1"/>
          <p:cNvSpPr txBox="1">
            <a:spLocks noGrp="1"/>
          </p:cNvSpPr>
          <p:nvPr>
            <p:ph type="title"/>
          </p:nvPr>
        </p:nvSpPr>
        <p:spPr>
          <a:xfrm>
            <a:off x="713248" y="57361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Ordered List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EEC12-EC31-7C8D-A84F-E8938E7E1680}"/>
              </a:ext>
            </a:extLst>
          </p:cNvPr>
          <p:cNvSpPr txBox="1"/>
          <p:nvPr/>
        </p:nvSpPr>
        <p:spPr>
          <a:xfrm>
            <a:off x="1760932" y="1683509"/>
            <a:ext cx="2928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&lt;ol type=</a:t>
            </a:r>
            <a:r>
              <a:rPr lang="it-IT" sz="2000" dirty="0">
                <a:latin typeface="+mj-lt"/>
                <a:cs typeface="Baloo 2" panose="020B0604020202020204" charset="0"/>
              </a:rPr>
              <a:t>‘’</a:t>
            </a:r>
            <a:r>
              <a:rPr lang="it-IT" sz="2000" dirty="0"/>
              <a:t>a’’&gt;</a:t>
            </a:r>
          </a:p>
          <a:p>
            <a:r>
              <a:rPr lang="it-IT" sz="2000" dirty="0"/>
              <a:t>    </a:t>
            </a:r>
          </a:p>
          <a:p>
            <a:r>
              <a:rPr lang="it-IT" sz="2000" dirty="0"/>
              <a:t>    &lt;li&gt;...&lt;/li&gt;</a:t>
            </a:r>
          </a:p>
          <a:p>
            <a:r>
              <a:rPr lang="it-IT" sz="2000" dirty="0"/>
              <a:t>    &lt;li&gt;...&lt;/li&gt;</a:t>
            </a:r>
          </a:p>
          <a:p>
            <a:endParaRPr lang="it-IT" sz="2000" dirty="0"/>
          </a:p>
          <a:p>
            <a:r>
              <a:rPr lang="it-IT" sz="2000" dirty="0"/>
              <a:t>&lt;/ol&gt;</a:t>
            </a: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13E492-4838-3DC9-43BA-B3FD1B172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39001"/>
              </p:ext>
            </p:extLst>
          </p:nvPr>
        </p:nvGraphicFramePr>
        <p:xfrm>
          <a:off x="1414459" y="1426636"/>
          <a:ext cx="3621881" cy="2452737"/>
        </p:xfrm>
        <a:graphic>
          <a:graphicData uri="http://schemas.openxmlformats.org/drawingml/2006/table">
            <a:tbl>
              <a:tblPr/>
              <a:tblGrid>
                <a:gridCol w="3621881">
                  <a:extLst>
                    <a:ext uri="{9D8B030D-6E8A-4147-A177-3AD203B41FA5}">
                      <a16:colId xmlns:a16="http://schemas.microsoft.com/office/drawing/2014/main" val="3232787723"/>
                    </a:ext>
                  </a:extLst>
                </a:gridCol>
              </a:tblGrid>
              <a:tr h="24527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281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89A3F1-3106-CEFC-4ED0-0B55AA9D50AA}"/>
              </a:ext>
            </a:extLst>
          </p:cNvPr>
          <p:cNvSpPr txBox="1"/>
          <p:nvPr/>
        </p:nvSpPr>
        <p:spPr>
          <a:xfrm>
            <a:off x="5297088" y="2006673"/>
            <a:ext cx="22145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 Tag </a:t>
            </a:r>
            <a:r>
              <a:rPr lang="en-US" b="1" dirty="0" err="1"/>
              <a:t>ol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/>
              <a:t>type=“a”</a:t>
            </a:r>
          </a:p>
          <a:p>
            <a:r>
              <a:rPr lang="en-US" dirty="0"/>
              <a:t>type=“A”</a:t>
            </a:r>
          </a:p>
          <a:p>
            <a:r>
              <a:rPr lang="en-US" dirty="0"/>
              <a:t>type=“</a:t>
            </a:r>
            <a:r>
              <a:rPr lang="en-US" dirty="0" err="1"/>
              <a:t>i</a:t>
            </a:r>
            <a:r>
              <a:rPr lang="en-US" dirty="0"/>
              <a:t>”</a:t>
            </a:r>
          </a:p>
          <a:p>
            <a:r>
              <a:rPr lang="en-US" dirty="0"/>
              <a:t>type=“I”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0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6150C8-7D9A-CACC-BFB5-019FCF1BB4EA}"/>
              </a:ext>
            </a:extLst>
          </p:cNvPr>
          <p:cNvSpPr txBox="1"/>
          <p:nvPr/>
        </p:nvSpPr>
        <p:spPr>
          <a:xfrm>
            <a:off x="5579270" y="1351507"/>
            <a:ext cx="26431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&lt;table border="1"&gt;</a:t>
            </a:r>
          </a:p>
          <a:p>
            <a:endParaRPr lang="en-US" sz="1200" dirty="0"/>
          </a:p>
          <a:p>
            <a:r>
              <a:rPr lang="en-US" sz="1200" dirty="0"/>
              <a:t>    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&lt;tr&gt;</a:t>
            </a:r>
          </a:p>
          <a:p>
            <a:r>
              <a:rPr lang="en-US" sz="1200" dirty="0"/>
              <a:t>                &lt;</a:t>
            </a:r>
            <a:r>
              <a:rPr lang="en-US" sz="1200" dirty="0" err="1"/>
              <a:t>th</a:t>
            </a:r>
            <a:r>
              <a:rPr lang="en-US" sz="1200" dirty="0"/>
              <a:t>&gt;NAME&lt;/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    &lt;</a:t>
            </a:r>
            <a:r>
              <a:rPr lang="en-US" sz="1200" dirty="0" err="1"/>
              <a:t>th</a:t>
            </a:r>
            <a:r>
              <a:rPr lang="en-US" sz="1200" dirty="0"/>
              <a:t>&gt;CITY&lt;/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    &lt;</a:t>
            </a:r>
            <a:r>
              <a:rPr lang="en-US" sz="1200" dirty="0" err="1"/>
              <a:t>th</a:t>
            </a:r>
            <a:r>
              <a:rPr lang="en-US" sz="1200" dirty="0"/>
              <a:t>&gt;ID NUMBER&lt;/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&lt;/tr&gt;</a:t>
            </a:r>
          </a:p>
          <a:p>
            <a:r>
              <a:rPr lang="en-US" sz="1200" dirty="0"/>
              <a:t>    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   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&lt;tr&gt;</a:t>
            </a:r>
          </a:p>
          <a:p>
            <a:r>
              <a:rPr lang="en-US" sz="1200" dirty="0"/>
              <a:t>                &lt;td&gt;Arjuna&lt;/td&gt;</a:t>
            </a:r>
          </a:p>
          <a:p>
            <a:r>
              <a:rPr lang="en-US" sz="1200" dirty="0"/>
              <a:t>                &lt;td&gt;Kuala Lumpur&lt;/td&gt;</a:t>
            </a:r>
          </a:p>
          <a:p>
            <a:r>
              <a:rPr lang="en-US" sz="1200" dirty="0"/>
              <a:t>                &lt;td&gt;1337&lt;/td&gt;</a:t>
            </a:r>
          </a:p>
          <a:p>
            <a:r>
              <a:rPr lang="en-US" sz="1200" dirty="0"/>
              <a:t>            &lt;/tr&gt;</a:t>
            </a:r>
          </a:p>
          <a:p>
            <a:r>
              <a:rPr lang="en-US" sz="1200" dirty="0"/>
              <a:t>    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r>
              <a:rPr lang="en-US" sz="1200" dirty="0"/>
              <a:t>&lt;/table&gt;</a:t>
            </a:r>
          </a:p>
        </p:txBody>
      </p:sp>
      <p:sp>
        <p:nvSpPr>
          <p:cNvPr id="4" name="Google Shape;765;p51">
            <a:extLst>
              <a:ext uri="{FF2B5EF4-FFF2-40B4-BE49-F238E27FC236}">
                <a16:creationId xmlns:a16="http://schemas.microsoft.com/office/drawing/2014/main" id="{E685F5A5-80C7-28F5-1403-C97058A8D5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1735" y="271930"/>
            <a:ext cx="28605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Table Format </a:t>
            </a:r>
            <a:endParaRPr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34ABC8-DC17-02BE-0D74-43BEB8CF2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92904"/>
              </p:ext>
            </p:extLst>
          </p:nvPr>
        </p:nvGraphicFramePr>
        <p:xfrm>
          <a:off x="5586414" y="1223710"/>
          <a:ext cx="2628900" cy="3841209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57020333"/>
                    </a:ext>
                  </a:extLst>
                </a:gridCol>
              </a:tblGrid>
              <a:tr h="38412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09853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DA07394-79EC-1EC4-8C26-3CB91D404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12617"/>
              </p:ext>
            </p:extLst>
          </p:nvPr>
        </p:nvGraphicFramePr>
        <p:xfrm>
          <a:off x="412428" y="2813355"/>
          <a:ext cx="3519492" cy="861953"/>
        </p:xfrm>
        <a:graphic>
          <a:graphicData uri="http://schemas.openxmlformats.org/drawingml/2006/table">
            <a:tbl>
              <a:tblPr firstRow="1" bandRow="1">
                <a:tableStyleId>{4F14A6DA-5755-4664-A3D1-034094620716}</a:tableStyleId>
              </a:tblPr>
              <a:tblGrid>
                <a:gridCol w="1173164">
                  <a:extLst>
                    <a:ext uri="{9D8B030D-6E8A-4147-A177-3AD203B41FA5}">
                      <a16:colId xmlns:a16="http://schemas.microsoft.com/office/drawing/2014/main" val="1831300579"/>
                    </a:ext>
                  </a:extLst>
                </a:gridCol>
                <a:gridCol w="1173164">
                  <a:extLst>
                    <a:ext uri="{9D8B030D-6E8A-4147-A177-3AD203B41FA5}">
                      <a16:colId xmlns:a16="http://schemas.microsoft.com/office/drawing/2014/main" val="2409398885"/>
                    </a:ext>
                  </a:extLst>
                </a:gridCol>
                <a:gridCol w="1173164">
                  <a:extLst>
                    <a:ext uri="{9D8B030D-6E8A-4147-A177-3AD203B41FA5}">
                      <a16:colId xmlns:a16="http://schemas.microsoft.com/office/drawing/2014/main" val="3475883370"/>
                    </a:ext>
                  </a:extLst>
                </a:gridCol>
              </a:tblGrid>
              <a:tr h="343793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80454"/>
                  </a:ext>
                </a:extLst>
              </a:tr>
              <a:tr h="419995">
                <a:tc>
                  <a:txBody>
                    <a:bodyPr/>
                    <a:lstStyle/>
                    <a:p>
                      <a:r>
                        <a:rPr lang="en-US" dirty="0"/>
                        <a:t>Arjuna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Kuala Lumpur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89047"/>
                  </a:ext>
                </a:extLst>
              </a:tr>
            </a:tbl>
          </a:graphicData>
        </a:graphic>
      </p:graphicFrame>
      <p:sp>
        <p:nvSpPr>
          <p:cNvPr id="7" name="Left Bracket 6">
            <a:extLst>
              <a:ext uri="{FF2B5EF4-FFF2-40B4-BE49-F238E27FC236}">
                <a16:creationId xmlns:a16="http://schemas.microsoft.com/office/drawing/2014/main" id="{4606BFE7-18D0-2996-6EA1-4B0CA98AA60B}"/>
              </a:ext>
            </a:extLst>
          </p:cNvPr>
          <p:cNvSpPr/>
          <p:nvPr/>
        </p:nvSpPr>
        <p:spPr>
          <a:xfrm>
            <a:off x="5271613" y="3489960"/>
            <a:ext cx="190500" cy="113538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E72250FC-FDFB-4EAD-4F03-7B858DB5248A}"/>
              </a:ext>
            </a:extLst>
          </p:cNvPr>
          <p:cNvSpPr/>
          <p:nvPr/>
        </p:nvSpPr>
        <p:spPr>
          <a:xfrm>
            <a:off x="5271613" y="1831954"/>
            <a:ext cx="190500" cy="113538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D5DCB9AE-8F16-E0CB-2A74-D5C3488AA19D}"/>
              </a:ext>
            </a:extLst>
          </p:cNvPr>
          <p:cNvSpPr/>
          <p:nvPr/>
        </p:nvSpPr>
        <p:spPr>
          <a:xfrm>
            <a:off x="5271613" y="1351507"/>
            <a:ext cx="190500" cy="223674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FC9731E-6632-6E8C-03EE-BC3004ACC328}"/>
              </a:ext>
            </a:extLst>
          </p:cNvPr>
          <p:cNvSpPr/>
          <p:nvPr/>
        </p:nvSpPr>
        <p:spPr>
          <a:xfrm rot="10800000">
            <a:off x="4012169" y="2855497"/>
            <a:ext cx="190500" cy="223674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5FA1BCB1-1A4F-D43D-3610-5140FD880F00}"/>
              </a:ext>
            </a:extLst>
          </p:cNvPr>
          <p:cNvSpPr/>
          <p:nvPr/>
        </p:nvSpPr>
        <p:spPr>
          <a:xfrm rot="10800000">
            <a:off x="4012169" y="3244331"/>
            <a:ext cx="190500" cy="37091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4303FE-5359-AF1E-E9F0-08F23284A9D9}"/>
              </a:ext>
            </a:extLst>
          </p:cNvPr>
          <p:cNvCxnSpPr>
            <a:cxnSpLocks/>
            <a:stCxn id="7" idx="1"/>
            <a:endCxn id="11" idx="1"/>
          </p:cNvCxnSpPr>
          <p:nvPr/>
        </p:nvCxnSpPr>
        <p:spPr>
          <a:xfrm flipH="1" flipV="1">
            <a:off x="4202669" y="3429789"/>
            <a:ext cx="1068944" cy="6278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8B4B11-C9AE-F88D-4A43-D910FFC8C590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flipV="1">
            <a:off x="4202669" y="2399644"/>
            <a:ext cx="1068944" cy="567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25DF403-974A-9B4E-8DD4-D75BEA21644D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rot="10800000" flipV="1">
            <a:off x="2172175" y="1463343"/>
            <a:ext cx="3099439" cy="135001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7E7906-60EA-2FFD-1DA3-E75CD1E6D3EB}"/>
              </a:ext>
            </a:extLst>
          </p:cNvPr>
          <p:cNvSpPr txBox="1"/>
          <p:nvPr/>
        </p:nvSpPr>
        <p:spPr>
          <a:xfrm>
            <a:off x="412427" y="1043940"/>
            <a:ext cx="1752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tr: Table Row</a:t>
            </a:r>
          </a:p>
          <a:p>
            <a:r>
              <a:rPr lang="en-US" b="1" dirty="0" err="1"/>
              <a:t>th</a:t>
            </a:r>
            <a:r>
              <a:rPr lang="en-US" b="1" dirty="0"/>
              <a:t>: Table Heading</a:t>
            </a:r>
          </a:p>
          <a:p>
            <a:r>
              <a:rPr lang="en-US" b="1" dirty="0"/>
              <a:t>td: Table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6"/>
          <p:cNvSpPr txBox="1">
            <a:spLocks noGrp="1"/>
          </p:cNvSpPr>
          <p:nvPr>
            <p:ph type="title"/>
          </p:nvPr>
        </p:nvSpPr>
        <p:spPr>
          <a:xfrm>
            <a:off x="3107432" y="429785"/>
            <a:ext cx="29291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Iframe</a:t>
            </a:r>
            <a:r>
              <a:rPr lang="en-US" dirty="0"/>
              <a:t> Format</a:t>
            </a:r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7C6922-E914-B914-907B-1F2137588567}"/>
              </a:ext>
            </a:extLst>
          </p:cNvPr>
          <p:cNvSpPr txBox="1"/>
          <p:nvPr/>
        </p:nvSpPr>
        <p:spPr>
          <a:xfrm>
            <a:off x="575308" y="2487930"/>
            <a:ext cx="7993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</a:t>
            </a:r>
            <a:r>
              <a:rPr lang="en-US" sz="2400" dirty="0" err="1"/>
              <a:t>iframe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=“</a:t>
            </a:r>
            <a:r>
              <a:rPr lang="en-US" sz="2400" dirty="0" err="1"/>
              <a:t>url</a:t>
            </a:r>
            <a:r>
              <a:rPr lang="en-US" sz="2400" dirty="0"/>
              <a:t>" width=“.." height=“..“ align=“..”&gt;&lt;/</a:t>
            </a:r>
            <a:r>
              <a:rPr lang="en-US" sz="2400" dirty="0" err="1"/>
              <a:t>iframe</a:t>
            </a:r>
            <a:r>
              <a:rPr lang="en-US" sz="2400" dirty="0"/>
              <a:t>&gt;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5A4E621-448B-2612-6E36-18013B7F2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45600"/>
              </p:ext>
            </p:extLst>
          </p:nvPr>
        </p:nvGraphicFramePr>
        <p:xfrm>
          <a:off x="575308" y="2326332"/>
          <a:ext cx="8153400" cy="78486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3668707768"/>
                    </a:ext>
                  </a:extLst>
                </a:gridCol>
              </a:tblGrid>
              <a:tr h="784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06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48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6"/>
          <p:cNvSpPr txBox="1">
            <a:spLocks noGrp="1"/>
          </p:cNvSpPr>
          <p:nvPr>
            <p:ph type="title"/>
          </p:nvPr>
        </p:nvSpPr>
        <p:spPr>
          <a:xfrm>
            <a:off x="3107430" y="467885"/>
            <a:ext cx="29291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 Format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D9A0A7-CA4E-F01E-0052-2B603C7FE2CF}"/>
              </a:ext>
            </a:extLst>
          </p:cNvPr>
          <p:cNvSpPr txBox="1"/>
          <p:nvPr/>
        </p:nvSpPr>
        <p:spPr>
          <a:xfrm>
            <a:off x="3583585" y="1920657"/>
            <a:ext cx="19768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&lt;form&gt;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elemen</a:t>
            </a:r>
            <a:r>
              <a:rPr lang="en-US" sz="2000" dirty="0"/>
              <a:t> Form</a:t>
            </a:r>
          </a:p>
          <a:p>
            <a:r>
              <a:rPr lang="en-US" sz="2000" dirty="0"/>
              <a:t>    ...</a:t>
            </a:r>
          </a:p>
          <a:p>
            <a:endParaRPr lang="en-US" sz="2000" dirty="0"/>
          </a:p>
          <a:p>
            <a:r>
              <a:rPr lang="en-US" sz="2000" dirty="0"/>
              <a:t>&lt;/form&gt;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9789ED-E981-8E6F-D56F-12CD34A25D85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1790700"/>
          <a:ext cx="2286000" cy="250698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165973915"/>
                    </a:ext>
                  </a:extLst>
                </a:gridCol>
              </a:tblGrid>
              <a:tr h="2506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58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34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6"/>
          <p:cNvSpPr txBox="1">
            <a:spLocks noGrp="1"/>
          </p:cNvSpPr>
          <p:nvPr>
            <p:ph type="title"/>
          </p:nvPr>
        </p:nvSpPr>
        <p:spPr>
          <a:xfrm>
            <a:off x="3107428" y="273120"/>
            <a:ext cx="29291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 Element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6C4F07-84CD-1AD0-BC18-1F37EAADB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97413"/>
              </p:ext>
            </p:extLst>
          </p:nvPr>
        </p:nvGraphicFramePr>
        <p:xfrm>
          <a:off x="2180027" y="1357314"/>
          <a:ext cx="4783935" cy="3078480"/>
        </p:xfrm>
        <a:graphic>
          <a:graphicData uri="http://schemas.openxmlformats.org/drawingml/2006/table">
            <a:tbl>
              <a:tblPr firstRow="1" bandRow="1">
                <a:tableStyleId>{4F14A6DA-5755-4664-A3D1-034094620716}</a:tableStyleId>
              </a:tblPr>
              <a:tblGrid>
                <a:gridCol w="1594645">
                  <a:extLst>
                    <a:ext uri="{9D8B030D-6E8A-4147-A177-3AD203B41FA5}">
                      <a16:colId xmlns:a16="http://schemas.microsoft.com/office/drawing/2014/main" val="1403558519"/>
                    </a:ext>
                  </a:extLst>
                </a:gridCol>
                <a:gridCol w="1594645">
                  <a:extLst>
                    <a:ext uri="{9D8B030D-6E8A-4147-A177-3AD203B41FA5}">
                      <a16:colId xmlns:a16="http://schemas.microsoft.com/office/drawing/2014/main" val="1466576180"/>
                    </a:ext>
                  </a:extLst>
                </a:gridCol>
                <a:gridCol w="1594645">
                  <a:extLst>
                    <a:ext uri="{9D8B030D-6E8A-4147-A177-3AD203B41FA5}">
                      <a16:colId xmlns:a16="http://schemas.microsoft.com/office/drawing/2014/main" val="1803935343"/>
                    </a:ext>
                  </a:extLst>
                </a:gridCol>
              </a:tblGrid>
              <a:tr h="217675">
                <a:tc>
                  <a:txBody>
                    <a:bodyPr/>
                    <a:lstStyle/>
                    <a:p>
                      <a:r>
                        <a:rPr lang="en-US" sz="1000" dirty="0"/>
                        <a:t>Element &amp; Attribute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Extra Attribute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477494"/>
                  </a:ext>
                </a:extLst>
              </a:tr>
              <a:tr h="353722">
                <a:tc>
                  <a:txBody>
                    <a:bodyPr/>
                    <a:lstStyle/>
                    <a:p>
                      <a:r>
                        <a:rPr lang="en-US" sz="1000" dirty="0"/>
                        <a:t>&lt;input type="text" &gt;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placeholder=“..”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75979"/>
                  </a:ext>
                </a:extLst>
              </a:tr>
              <a:tr h="391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&lt;input type="checkbox" &gt;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Check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Checked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56357"/>
                  </a:ext>
                </a:extLst>
              </a:tr>
              <a:tr h="391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&lt;input type="radio" &gt;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Radio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name=“..”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16396"/>
                  </a:ext>
                </a:extLst>
              </a:tr>
              <a:tr h="391854">
                <a:tc>
                  <a:txBody>
                    <a:bodyPr/>
                    <a:lstStyle/>
                    <a:p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textarea</a:t>
                      </a:r>
                      <a:r>
                        <a:rPr lang="en-US" sz="1000" dirty="0"/>
                        <a:t>&gt;&lt;/</a:t>
                      </a:r>
                      <a:r>
                        <a:rPr lang="en-US" sz="1000" dirty="0" err="1"/>
                        <a:t>textarea</a:t>
                      </a:r>
                      <a:r>
                        <a:rPr lang="en-US" sz="1000" dirty="0"/>
                        <a:t>&gt;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rows=“..” cols=“..”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995665"/>
                  </a:ext>
                </a:extLst>
              </a:tr>
              <a:tr h="625816">
                <a:tc>
                  <a:txBody>
                    <a:bodyPr/>
                    <a:lstStyle/>
                    <a:p>
                      <a:r>
                        <a:rPr lang="en-US" sz="1000" dirty="0"/>
                        <a:t>&lt;select&gt;</a:t>
                      </a:r>
                    </a:p>
                    <a:p>
                      <a:r>
                        <a:rPr lang="en-US" sz="1000" dirty="0"/>
                        <a:t>    &lt;option&gt;&lt;/option&gt;</a:t>
                      </a:r>
                    </a:p>
                    <a:p>
                      <a:r>
                        <a:rPr lang="en-US" sz="1000" dirty="0"/>
                        <a:t>    &lt;option&gt;&lt;/option&gt;</a:t>
                      </a:r>
                    </a:p>
                    <a:p>
                      <a:r>
                        <a:rPr lang="en-US" sz="1000" dirty="0"/>
                        <a:t>&lt;/select&gt;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Drop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1326"/>
                  </a:ext>
                </a:extLst>
              </a:tr>
              <a:tr h="391854">
                <a:tc>
                  <a:txBody>
                    <a:bodyPr/>
                    <a:lstStyle/>
                    <a:p>
                      <a:r>
                        <a:rPr lang="en-US" sz="1000" dirty="0"/>
                        <a:t>&lt;button type="submit"&gt;&lt;/button&gt;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Submit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2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82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HYPER TEXT MARKUP LANGUAGE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MARKUP LANGUAGE/WEB LANGUAGE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FRONT END TECHNOLOGY</a:t>
            </a:r>
            <a:endParaRPr sz="1600" dirty="0"/>
          </a:p>
        </p:txBody>
      </p:sp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APA ITU HTML?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body" idx="1"/>
          </p:nvPr>
        </p:nvSpPr>
        <p:spPr>
          <a:xfrm>
            <a:off x="162080" y="1385825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/>
              <a:t>&lt;html&gt;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/>
              <a:t>    &lt;head&gt;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/>
              <a:t>        &lt;title&gt;&lt;/title&gt;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/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/>
              <a:t>    &lt;/head&gt;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/>
              <a:t>    &lt;body&gt;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/>
              <a:t>    &lt;/body&gt;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/>
              <a:t>&lt;/html&gt;</a:t>
            </a:r>
            <a:endParaRPr sz="1600" dirty="0"/>
          </a:p>
        </p:txBody>
      </p:sp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STRUCTURE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695B4A-3F9F-3593-8D8F-2FD29FA05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506" y="1551237"/>
            <a:ext cx="3965074" cy="2755727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642810F6-03E1-00A5-9153-5E4C6AAC74DE}"/>
              </a:ext>
            </a:extLst>
          </p:cNvPr>
          <p:cNvSpPr/>
          <p:nvPr/>
        </p:nvSpPr>
        <p:spPr>
          <a:xfrm>
            <a:off x="1741119" y="2387382"/>
            <a:ext cx="181626" cy="368735"/>
          </a:xfrm>
          <a:prstGeom prst="rightBrace">
            <a:avLst>
              <a:gd name="adj1" fmla="val 8333"/>
              <a:gd name="adj2" fmla="val 53425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FBF283F-534B-C641-397E-E756B70FC152}"/>
              </a:ext>
            </a:extLst>
          </p:cNvPr>
          <p:cNvSpPr/>
          <p:nvPr/>
        </p:nvSpPr>
        <p:spPr>
          <a:xfrm>
            <a:off x="1092188" y="3485497"/>
            <a:ext cx="229308" cy="391308"/>
          </a:xfrm>
          <a:prstGeom prst="rightBrace">
            <a:avLst>
              <a:gd name="adj1" fmla="val 8333"/>
              <a:gd name="adj2" fmla="val 53425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3591D-2907-B682-A5E7-F28BEAD480FD}"/>
              </a:ext>
            </a:extLst>
          </p:cNvPr>
          <p:cNvCxnSpPr>
            <a:cxnSpLocks/>
          </p:cNvCxnSpPr>
          <p:nvPr/>
        </p:nvCxnSpPr>
        <p:spPr>
          <a:xfrm flipV="1">
            <a:off x="2214563" y="1660206"/>
            <a:ext cx="2214562" cy="818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A8F669-BA06-F84D-35AE-1704A4989CCC}"/>
              </a:ext>
            </a:extLst>
          </p:cNvPr>
          <p:cNvCxnSpPr>
            <a:cxnSpLocks/>
          </p:cNvCxnSpPr>
          <p:nvPr/>
        </p:nvCxnSpPr>
        <p:spPr>
          <a:xfrm flipV="1">
            <a:off x="1550194" y="2664620"/>
            <a:ext cx="2536031" cy="957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8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6"/>
          <p:cNvSpPr txBox="1">
            <a:spLocks noGrp="1"/>
          </p:cNvSpPr>
          <p:nvPr>
            <p:ph type="title"/>
          </p:nvPr>
        </p:nvSpPr>
        <p:spPr>
          <a:xfrm>
            <a:off x="881409" y="1043871"/>
            <a:ext cx="5698408" cy="11199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Format Element HTML!</a:t>
            </a:r>
            <a:endParaRPr sz="3600" dirty="0"/>
          </a:p>
        </p:txBody>
      </p:sp>
      <p:sp>
        <p:nvSpPr>
          <p:cNvPr id="463" name="Google Shape;463;p46"/>
          <p:cNvSpPr txBox="1">
            <a:spLocks noGrp="1"/>
          </p:cNvSpPr>
          <p:nvPr>
            <p:ph type="subTitle" idx="1"/>
          </p:nvPr>
        </p:nvSpPr>
        <p:spPr>
          <a:xfrm>
            <a:off x="881409" y="2314512"/>
            <a:ext cx="3017388" cy="853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/>
              <a:t>&lt;</a:t>
            </a:r>
            <a:r>
              <a:rPr lang="en-US" sz="2000" dirty="0">
                <a:solidFill>
                  <a:srgbClr val="FF0000"/>
                </a:solidFill>
              </a:rPr>
              <a:t>tag</a:t>
            </a:r>
            <a:r>
              <a:rPr lang="en-US" sz="2000" dirty="0"/>
              <a:t>&gt;..</a:t>
            </a:r>
            <a:r>
              <a:rPr lang="en-US" sz="2000" dirty="0" err="1"/>
              <a:t>kandungan</a:t>
            </a:r>
            <a:r>
              <a:rPr lang="en-US" sz="2000" dirty="0"/>
              <a:t>..&lt;</a:t>
            </a:r>
            <a:r>
              <a:rPr lang="en-US" sz="2000" dirty="0">
                <a:solidFill>
                  <a:srgbClr val="FF0000"/>
                </a:solidFill>
              </a:rPr>
              <a:t>/tag</a:t>
            </a:r>
            <a:r>
              <a:rPr lang="en-US" sz="2000" dirty="0"/>
              <a:t>&gt;</a:t>
            </a:r>
            <a:endParaRPr sz="2000" dirty="0"/>
          </a:p>
        </p:txBody>
      </p:sp>
      <p:grpSp>
        <p:nvGrpSpPr>
          <p:cNvPr id="464" name="Google Shape;464;p46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465" name="Google Shape;465;p4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DF6463-C7A8-1CF7-2166-00B6B2DE8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37005"/>
              </p:ext>
            </p:extLst>
          </p:nvPr>
        </p:nvGraphicFramePr>
        <p:xfrm>
          <a:off x="881410" y="2478881"/>
          <a:ext cx="2878932" cy="407194"/>
        </p:xfrm>
        <a:graphic>
          <a:graphicData uri="http://schemas.openxmlformats.org/drawingml/2006/table">
            <a:tbl>
              <a:tblPr/>
              <a:tblGrid>
                <a:gridCol w="2878932">
                  <a:extLst>
                    <a:ext uri="{9D8B030D-6E8A-4147-A177-3AD203B41FA5}">
                      <a16:colId xmlns:a16="http://schemas.microsoft.com/office/drawing/2014/main" val="1125308274"/>
                    </a:ext>
                  </a:extLst>
                </a:gridCol>
              </a:tblGrid>
              <a:tr h="4071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5123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7"/>
          <p:cNvSpPr txBox="1">
            <a:spLocks noGrp="1"/>
          </p:cNvSpPr>
          <p:nvPr>
            <p:ph type="title"/>
          </p:nvPr>
        </p:nvSpPr>
        <p:spPr>
          <a:xfrm>
            <a:off x="2829055" y="341936"/>
            <a:ext cx="3485890" cy="1098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Basic Element </a:t>
            </a:r>
            <a:endParaRPr sz="4000" dirty="0"/>
          </a:p>
        </p:txBody>
      </p:sp>
      <p:grpSp>
        <p:nvGrpSpPr>
          <p:cNvPr id="547" name="Google Shape;547;p47"/>
          <p:cNvGrpSpPr/>
          <p:nvPr/>
        </p:nvGrpSpPr>
        <p:grpSpPr>
          <a:xfrm>
            <a:off x="297275" y="2729943"/>
            <a:ext cx="1671184" cy="2440924"/>
            <a:chOff x="6795049" y="1179275"/>
            <a:chExt cx="1268451" cy="1852694"/>
          </a:xfrm>
        </p:grpSpPr>
        <p:sp>
          <p:nvSpPr>
            <p:cNvPr id="548" name="Google Shape;548;p4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7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7861F2-40D5-EFF5-2EBC-BEAEFCFAE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31941"/>
              </p:ext>
            </p:extLst>
          </p:nvPr>
        </p:nvGraphicFramePr>
        <p:xfrm>
          <a:off x="2206682" y="1630076"/>
          <a:ext cx="6096000" cy="2225040"/>
        </p:xfrm>
        <a:graphic>
          <a:graphicData uri="http://schemas.openxmlformats.org/drawingml/2006/table">
            <a:tbl>
              <a:tblPr firstRow="1" bandRow="1">
                <a:tableStyleId>{4F14A6DA-5755-4664-A3D1-034094620716}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572007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85058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Element/tag 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&lt;h1&gt; - &lt;h6&gt;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3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8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&lt;strong&gt; or &lt;b&gt;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3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&gt; or &lt;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6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&lt;Ins&gt; or &lt;u&gt;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8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6;p47">
            <a:extLst>
              <a:ext uri="{FF2B5EF4-FFF2-40B4-BE49-F238E27FC236}">
                <a16:creationId xmlns:a16="http://schemas.microsoft.com/office/drawing/2014/main" id="{D80F7754-0AC3-6004-C977-2F9547D534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1936" y="236111"/>
            <a:ext cx="7260128" cy="1098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aloo 2" panose="020B0604020202020204" charset="0"/>
                <a:cs typeface="Baloo 2" panose="020B0604020202020204" charset="0"/>
              </a:rPr>
              <a:t>element without a closing tag</a:t>
            </a:r>
            <a:endParaRPr sz="3600" dirty="0">
              <a:latin typeface="Baloo 2" panose="020B0604020202020204" charset="0"/>
              <a:cs typeface="Baloo 2" panose="020B060402020202020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A52926-5620-378E-3BBD-EB63A6B8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267683"/>
              </p:ext>
            </p:extLst>
          </p:nvPr>
        </p:nvGraphicFramePr>
        <p:xfrm>
          <a:off x="1524000" y="1543049"/>
          <a:ext cx="6096000" cy="1102735"/>
        </p:xfrm>
        <a:graphic>
          <a:graphicData uri="http://schemas.openxmlformats.org/drawingml/2006/table">
            <a:tbl>
              <a:tblPr firstRow="1" bandRow="1">
                <a:tableStyleId>{4F14A6DA-5755-4664-A3D1-034094620716}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000233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13357399"/>
                    </a:ext>
                  </a:extLst>
                </a:gridCol>
              </a:tblGrid>
              <a:tr h="361055">
                <a:tc>
                  <a:txBody>
                    <a:bodyPr/>
                    <a:lstStyle/>
                    <a:p>
                      <a:r>
                        <a:rPr lang="en-US" dirty="0"/>
                        <a:t>Element/Tag 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18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2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14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9"/>
          <p:cNvSpPr txBox="1">
            <a:spLocks noGrp="1"/>
          </p:cNvSpPr>
          <p:nvPr>
            <p:ph type="title"/>
          </p:nvPr>
        </p:nvSpPr>
        <p:spPr>
          <a:xfrm>
            <a:off x="3333737" y="371475"/>
            <a:ext cx="2476525" cy="576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Link Format</a:t>
            </a:r>
            <a:endParaRPr dirty="0"/>
          </a:p>
        </p:txBody>
      </p:sp>
      <p:sp>
        <p:nvSpPr>
          <p:cNvPr id="6" name="Google Shape;463;p46">
            <a:extLst>
              <a:ext uri="{FF2B5EF4-FFF2-40B4-BE49-F238E27FC236}">
                <a16:creationId xmlns:a16="http://schemas.microsoft.com/office/drawing/2014/main" id="{F087E84E-EA1D-A753-5AB1-3ACDFEB2DF1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8226" y="2250219"/>
            <a:ext cx="5767953" cy="853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 dirty="0"/>
              <a:t>&lt;</a:t>
            </a:r>
            <a:r>
              <a:rPr lang="en-US" sz="3200" dirty="0">
                <a:solidFill>
                  <a:srgbClr val="FF0000"/>
                </a:solidFill>
              </a:rPr>
              <a:t>a </a:t>
            </a:r>
            <a:r>
              <a:rPr lang="en-US" sz="3200" dirty="0" err="1">
                <a:solidFill>
                  <a:srgbClr val="FFC000"/>
                </a:solidFill>
              </a:rPr>
              <a:t>href</a:t>
            </a:r>
            <a:r>
              <a:rPr lang="en-US" sz="3200" dirty="0">
                <a:solidFill>
                  <a:srgbClr val="FFC000"/>
                </a:solidFill>
              </a:rPr>
              <a:t>=“</a:t>
            </a:r>
            <a:r>
              <a:rPr lang="en-US" sz="3200" dirty="0" err="1">
                <a:solidFill>
                  <a:srgbClr val="FFC000"/>
                </a:solidFill>
              </a:rPr>
              <a:t>url</a:t>
            </a:r>
            <a:r>
              <a:rPr lang="en-US" sz="3200" dirty="0">
                <a:solidFill>
                  <a:srgbClr val="FFC000"/>
                </a:solidFill>
              </a:rPr>
              <a:t>”</a:t>
            </a:r>
            <a:r>
              <a:rPr lang="en-US" sz="3200" dirty="0"/>
              <a:t>&gt;hypertext link&lt;</a:t>
            </a:r>
            <a:r>
              <a:rPr lang="en-US" sz="3200" dirty="0">
                <a:solidFill>
                  <a:srgbClr val="FF0000"/>
                </a:solidFill>
              </a:rPr>
              <a:t>/a</a:t>
            </a:r>
            <a:r>
              <a:rPr lang="en-US" sz="3200" dirty="0"/>
              <a:t>&gt;</a:t>
            </a:r>
            <a:endParaRPr sz="3200" dirty="0"/>
          </a:p>
        </p:txBody>
      </p:sp>
      <p:sp>
        <p:nvSpPr>
          <p:cNvPr id="7" name="Google Shape;463;p46">
            <a:extLst>
              <a:ext uri="{FF2B5EF4-FFF2-40B4-BE49-F238E27FC236}">
                <a16:creationId xmlns:a16="http://schemas.microsoft.com/office/drawing/2014/main" id="{8DB3EF73-233B-0A29-82D9-C7EFCDCA50CA}"/>
              </a:ext>
            </a:extLst>
          </p:cNvPr>
          <p:cNvSpPr txBox="1">
            <a:spLocks/>
          </p:cNvSpPr>
          <p:nvPr/>
        </p:nvSpPr>
        <p:spPr>
          <a:xfrm>
            <a:off x="1838994" y="1246300"/>
            <a:ext cx="622549" cy="53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>
              <a:spcBef>
                <a:spcPts val="1200"/>
              </a:spcBef>
              <a:buFont typeface="Actor"/>
              <a:buNone/>
            </a:pPr>
            <a:r>
              <a:rPr lang="en-US" sz="2000" dirty="0">
                <a:solidFill>
                  <a:srgbClr val="FF0000"/>
                </a:solidFill>
              </a:rPr>
              <a:t>Tag</a:t>
            </a:r>
          </a:p>
        </p:txBody>
      </p:sp>
      <p:sp>
        <p:nvSpPr>
          <p:cNvPr id="8" name="Google Shape;463;p46">
            <a:extLst>
              <a:ext uri="{FF2B5EF4-FFF2-40B4-BE49-F238E27FC236}">
                <a16:creationId xmlns:a16="http://schemas.microsoft.com/office/drawing/2014/main" id="{349AA2F8-1378-341F-9B71-6F407DEB3924}"/>
              </a:ext>
            </a:extLst>
          </p:cNvPr>
          <p:cNvSpPr txBox="1">
            <a:spLocks/>
          </p:cNvSpPr>
          <p:nvPr/>
        </p:nvSpPr>
        <p:spPr>
          <a:xfrm>
            <a:off x="2497886" y="3421220"/>
            <a:ext cx="1241674" cy="64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>
              <a:spcBef>
                <a:spcPts val="1200"/>
              </a:spcBef>
              <a:buFont typeface="Actor"/>
              <a:buNone/>
            </a:pPr>
            <a:r>
              <a:rPr lang="en-US" sz="2000" dirty="0">
                <a:solidFill>
                  <a:srgbClr val="FFC000"/>
                </a:solidFill>
              </a:rPr>
              <a:t>Attribute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A6BA32-A0A5-3F87-2EB3-0AB90F9F648E}"/>
              </a:ext>
            </a:extLst>
          </p:cNvPr>
          <p:cNvCxnSpPr>
            <a:cxnSpLocks/>
          </p:cNvCxnSpPr>
          <p:nvPr/>
        </p:nvCxnSpPr>
        <p:spPr>
          <a:xfrm flipH="1">
            <a:off x="2336006" y="2939367"/>
            <a:ext cx="156543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1C7723-6030-399C-AAB6-0C1EF6104639}"/>
              </a:ext>
            </a:extLst>
          </p:cNvPr>
          <p:cNvCxnSpPr>
            <a:cxnSpLocks/>
          </p:cNvCxnSpPr>
          <p:nvPr/>
        </p:nvCxnSpPr>
        <p:spPr>
          <a:xfrm flipH="1">
            <a:off x="1966912" y="2484548"/>
            <a:ext cx="3690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B4F58A-B15C-8300-FF6D-0301A3C3E69F}"/>
              </a:ext>
            </a:extLst>
          </p:cNvPr>
          <p:cNvCxnSpPr/>
          <p:nvPr/>
        </p:nvCxnSpPr>
        <p:spPr>
          <a:xfrm>
            <a:off x="3092768" y="2939367"/>
            <a:ext cx="0" cy="6110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E089BC-4542-D385-513A-FBB43BDF6FB3}"/>
              </a:ext>
            </a:extLst>
          </p:cNvPr>
          <p:cNvCxnSpPr>
            <a:cxnSpLocks/>
          </p:cNvCxnSpPr>
          <p:nvPr/>
        </p:nvCxnSpPr>
        <p:spPr>
          <a:xfrm flipV="1">
            <a:off x="2150269" y="1865424"/>
            <a:ext cx="0" cy="619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603CC682-EB13-C3FB-BFF4-76A06FE7AA86}"/>
              </a:ext>
            </a:extLst>
          </p:cNvPr>
          <p:cNvSpPr/>
          <p:nvPr/>
        </p:nvSpPr>
        <p:spPr>
          <a:xfrm rot="16200000">
            <a:off x="4237713" y="1633579"/>
            <a:ext cx="739728" cy="5537164"/>
          </a:xfrm>
          <a:prstGeom prst="leftBrace">
            <a:avLst>
              <a:gd name="adj1" fmla="val 8333"/>
              <a:gd name="adj2" fmla="val 501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0"/>
          <p:cNvSpPr txBox="1">
            <a:spLocks noGrp="1"/>
          </p:cNvSpPr>
          <p:nvPr>
            <p:ph type="title"/>
          </p:nvPr>
        </p:nvSpPr>
        <p:spPr>
          <a:xfrm>
            <a:off x="3139102" y="423593"/>
            <a:ext cx="28657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Format</a:t>
            </a:r>
            <a:endParaRPr dirty="0"/>
          </a:p>
        </p:txBody>
      </p:sp>
      <p:sp>
        <p:nvSpPr>
          <p:cNvPr id="10" name="Google Shape;463;p46">
            <a:extLst>
              <a:ext uri="{FF2B5EF4-FFF2-40B4-BE49-F238E27FC236}">
                <a16:creationId xmlns:a16="http://schemas.microsoft.com/office/drawing/2014/main" id="{64ADBBB5-33CA-59F6-23A3-C03495F8AF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6969" y="2378806"/>
            <a:ext cx="7390061" cy="853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 b="0" dirty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&lt;</a:t>
            </a:r>
            <a:r>
              <a:rPr lang="en-US" sz="3200" b="0" dirty="0" err="1">
                <a:solidFill>
                  <a:srgbClr val="FF0000"/>
                </a:solidFill>
                <a:latin typeface="Baloo 2" panose="020B0604020202020204" charset="0"/>
                <a:cs typeface="Baloo 2" panose="020B0604020202020204" charset="0"/>
              </a:rPr>
              <a:t>img</a:t>
            </a:r>
            <a:r>
              <a:rPr lang="en-US" sz="3200" b="0" dirty="0">
                <a:solidFill>
                  <a:srgbClr val="FF0000"/>
                </a:solidFill>
                <a:latin typeface="Baloo 2" panose="020B0604020202020204" charset="0"/>
                <a:cs typeface="Baloo 2" panose="020B0604020202020204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Baloo 2" panose="020B0604020202020204" charset="0"/>
                <a:cs typeface="Baloo 2" panose="020B0604020202020204" charset="0"/>
              </a:rPr>
              <a:t>src</a:t>
            </a:r>
            <a:r>
              <a:rPr lang="en-US" sz="3200" b="0" dirty="0">
                <a:solidFill>
                  <a:srgbClr val="FF0000"/>
                </a:solidFill>
                <a:latin typeface="Baloo 2" panose="020B0604020202020204" charset="0"/>
                <a:cs typeface="Baloo 2" panose="020B0604020202020204" charset="0"/>
              </a:rPr>
              <a:t>=“…” </a:t>
            </a:r>
            <a:r>
              <a:rPr lang="en-US" sz="3200" b="0" dirty="0">
                <a:solidFill>
                  <a:srgbClr val="00B0F0"/>
                </a:solidFill>
                <a:latin typeface="Baloo 2" panose="020B0604020202020204" charset="0"/>
                <a:cs typeface="Baloo 2" panose="020B0604020202020204" charset="0"/>
              </a:rPr>
              <a:t>width=“</a:t>
            </a:r>
            <a:r>
              <a:rPr lang="en-US" sz="3200" b="0" dirty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..</a:t>
            </a:r>
            <a:r>
              <a:rPr lang="en-US" sz="3200" b="0" dirty="0">
                <a:solidFill>
                  <a:srgbClr val="00B0F0"/>
                </a:solidFill>
                <a:latin typeface="Baloo 2" panose="020B0604020202020204" charset="0"/>
                <a:cs typeface="Baloo 2" panose="020B0604020202020204" charset="0"/>
              </a:rPr>
              <a:t>” height=“</a:t>
            </a:r>
            <a:r>
              <a:rPr lang="en-US" sz="3200" b="0" dirty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..</a:t>
            </a:r>
            <a:r>
              <a:rPr lang="en-US" sz="3200" b="0" dirty="0">
                <a:solidFill>
                  <a:srgbClr val="00B0F0"/>
                </a:solidFill>
                <a:latin typeface="Baloo 2" panose="020B0604020202020204" charset="0"/>
                <a:cs typeface="Baloo 2" panose="020B0604020202020204" charset="0"/>
              </a:rPr>
              <a:t>” align=“</a:t>
            </a:r>
            <a:r>
              <a:rPr lang="en-US" sz="3200" b="0" dirty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..</a:t>
            </a:r>
            <a:r>
              <a:rPr lang="en-US" sz="3200" b="0" dirty="0">
                <a:solidFill>
                  <a:srgbClr val="00B0F0"/>
                </a:solidFill>
                <a:latin typeface="Baloo 2" panose="020B0604020202020204" charset="0"/>
                <a:cs typeface="Baloo 2" panose="020B0604020202020204" charset="0"/>
              </a:rPr>
              <a:t>”</a:t>
            </a:r>
            <a:r>
              <a:rPr lang="en-US" sz="3200" b="0" dirty="0">
                <a:solidFill>
                  <a:schemeClr val="tx1"/>
                </a:solidFill>
                <a:latin typeface="Baloo 2" panose="020B0604020202020204" charset="0"/>
                <a:cs typeface="Baloo 2" panose="020B0604020202020204" charset="0"/>
              </a:rPr>
              <a:t>&gt;</a:t>
            </a:r>
            <a:endParaRPr sz="3200" b="0" dirty="0">
              <a:solidFill>
                <a:schemeClr val="tx1"/>
              </a:solidFill>
              <a:latin typeface="Baloo 2" panose="020B0604020202020204" charset="0"/>
              <a:cs typeface="Baloo 2" panose="020B060402020202020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E58BC3-EC3E-DF05-779D-708FD165B310}"/>
              </a:ext>
            </a:extLst>
          </p:cNvPr>
          <p:cNvCxnSpPr/>
          <p:nvPr/>
        </p:nvCxnSpPr>
        <p:spPr>
          <a:xfrm>
            <a:off x="1235869" y="2571750"/>
            <a:ext cx="19032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70BDAC-D933-EC9E-20FA-73C4869A27C9}"/>
              </a:ext>
            </a:extLst>
          </p:cNvPr>
          <p:cNvCxnSpPr/>
          <p:nvPr/>
        </p:nvCxnSpPr>
        <p:spPr>
          <a:xfrm>
            <a:off x="3250406" y="3136106"/>
            <a:ext cx="466486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AA56C0-8C9D-F8B7-DDF5-D4E7B8F71A4E}"/>
              </a:ext>
            </a:extLst>
          </p:cNvPr>
          <p:cNvCxnSpPr/>
          <p:nvPr/>
        </p:nvCxnSpPr>
        <p:spPr>
          <a:xfrm flipV="1">
            <a:off x="2093119" y="1735931"/>
            <a:ext cx="0" cy="835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362713-B29E-15C6-81FB-2C90717B6398}"/>
              </a:ext>
            </a:extLst>
          </p:cNvPr>
          <p:cNvCxnSpPr/>
          <p:nvPr/>
        </p:nvCxnSpPr>
        <p:spPr>
          <a:xfrm>
            <a:off x="5429250" y="3136106"/>
            <a:ext cx="0" cy="7786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Google Shape;463;p46">
            <a:extLst>
              <a:ext uri="{FF2B5EF4-FFF2-40B4-BE49-F238E27FC236}">
                <a16:creationId xmlns:a16="http://schemas.microsoft.com/office/drawing/2014/main" id="{4935DCCA-FA31-8745-75A4-60266764811A}"/>
              </a:ext>
            </a:extLst>
          </p:cNvPr>
          <p:cNvSpPr txBox="1">
            <a:spLocks/>
          </p:cNvSpPr>
          <p:nvPr/>
        </p:nvSpPr>
        <p:spPr>
          <a:xfrm>
            <a:off x="4808413" y="3893407"/>
            <a:ext cx="1241674" cy="64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Bef>
                <a:spcPts val="1200"/>
              </a:spcBef>
              <a:buFont typeface="Actor"/>
              <a:buNone/>
            </a:pPr>
            <a:r>
              <a:rPr lang="en-US" sz="2000" dirty="0">
                <a:solidFill>
                  <a:srgbClr val="00B0F0"/>
                </a:solidFill>
              </a:rPr>
              <a:t>Optional</a:t>
            </a:r>
          </a:p>
        </p:txBody>
      </p:sp>
      <p:sp>
        <p:nvSpPr>
          <p:cNvPr id="20" name="Google Shape;463;p46">
            <a:extLst>
              <a:ext uri="{FF2B5EF4-FFF2-40B4-BE49-F238E27FC236}">
                <a16:creationId xmlns:a16="http://schemas.microsoft.com/office/drawing/2014/main" id="{ED4A19D2-AE66-0F7E-0F60-428B83BF1AAF}"/>
              </a:ext>
            </a:extLst>
          </p:cNvPr>
          <p:cNvSpPr txBox="1">
            <a:spLocks/>
          </p:cNvSpPr>
          <p:nvPr/>
        </p:nvSpPr>
        <p:spPr>
          <a:xfrm>
            <a:off x="1400510" y="996520"/>
            <a:ext cx="1385218" cy="64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Bef>
                <a:spcPts val="1200"/>
              </a:spcBef>
              <a:buFont typeface="Actor"/>
              <a:buNone/>
            </a:pPr>
            <a:r>
              <a:rPr lang="en-US" sz="2000" dirty="0">
                <a:solidFill>
                  <a:srgbClr val="FF0000"/>
                </a:solidFill>
              </a:rPr>
              <a:t>Mandatory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5" name="Google Shape;765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Format 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4F7BF3-4C3D-05A9-9E25-15FC2B2C04A3}"/>
              </a:ext>
            </a:extLst>
          </p:cNvPr>
          <p:cNvSpPr txBox="1"/>
          <p:nvPr/>
        </p:nvSpPr>
        <p:spPr>
          <a:xfrm>
            <a:off x="2214562" y="2164557"/>
            <a:ext cx="210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Unordered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List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List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List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46BDC-C768-B2EA-981A-0B049B5D68DA}"/>
              </a:ext>
            </a:extLst>
          </p:cNvPr>
          <p:cNvSpPr txBox="1"/>
          <p:nvPr/>
        </p:nvSpPr>
        <p:spPr>
          <a:xfrm>
            <a:off x="4822032" y="2164557"/>
            <a:ext cx="210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Ordered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List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List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List 3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BECD2B1-C0F6-BC31-2FD4-7F2240DEB9C4}"/>
              </a:ext>
            </a:extLst>
          </p:cNvPr>
          <p:cNvGraphicFramePr>
            <a:graphicFrameLocks noGrp="1"/>
          </p:cNvGraphicFramePr>
          <p:nvPr/>
        </p:nvGraphicFramePr>
        <p:xfrm>
          <a:off x="2007394" y="2178844"/>
          <a:ext cx="2378869" cy="1521619"/>
        </p:xfrm>
        <a:graphic>
          <a:graphicData uri="http://schemas.openxmlformats.org/drawingml/2006/table">
            <a:tbl>
              <a:tblPr/>
              <a:tblGrid>
                <a:gridCol w="2378869">
                  <a:extLst>
                    <a:ext uri="{9D8B030D-6E8A-4147-A177-3AD203B41FA5}">
                      <a16:colId xmlns:a16="http://schemas.microsoft.com/office/drawing/2014/main" val="2987289013"/>
                    </a:ext>
                  </a:extLst>
                </a:gridCol>
              </a:tblGrid>
              <a:tr h="1521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9824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C4FC963-83C2-CF11-C68D-E71095E54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32091"/>
              </p:ext>
            </p:extLst>
          </p:nvPr>
        </p:nvGraphicFramePr>
        <p:xfrm>
          <a:off x="4571975" y="2164557"/>
          <a:ext cx="2378869" cy="1521619"/>
        </p:xfrm>
        <a:graphic>
          <a:graphicData uri="http://schemas.openxmlformats.org/drawingml/2006/table">
            <a:tbl>
              <a:tblPr/>
              <a:tblGrid>
                <a:gridCol w="2378869">
                  <a:extLst>
                    <a:ext uri="{9D8B030D-6E8A-4147-A177-3AD203B41FA5}">
                      <a16:colId xmlns:a16="http://schemas.microsoft.com/office/drawing/2014/main" val="2987289013"/>
                    </a:ext>
                  </a:extLst>
                </a:gridCol>
              </a:tblGrid>
              <a:tr h="1521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982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466</Words>
  <Application>Microsoft Office PowerPoint</Application>
  <PresentationFormat>On-screen Show (16:9)</PresentationFormat>
  <Paragraphs>144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Roboto Condensed Light</vt:lpstr>
      <vt:lpstr>Baloo 2</vt:lpstr>
      <vt:lpstr>El Messiri</vt:lpstr>
      <vt:lpstr>Actor</vt:lpstr>
      <vt:lpstr>Nunito</vt:lpstr>
      <vt:lpstr>Programming Language Master's Degree by Slidesgo</vt:lpstr>
      <vt:lpstr>HTML FOR BEGINNER </vt:lpstr>
      <vt:lpstr>APA ITU HTML?</vt:lpstr>
      <vt:lpstr>HTML STRUCTURE</vt:lpstr>
      <vt:lpstr>Format Element HTML!</vt:lpstr>
      <vt:lpstr>Basic Element </vt:lpstr>
      <vt:lpstr>element without a closing tag</vt:lpstr>
      <vt:lpstr>Link Format</vt:lpstr>
      <vt:lpstr>Image Format</vt:lpstr>
      <vt:lpstr>List Format </vt:lpstr>
      <vt:lpstr>Unordered List</vt:lpstr>
      <vt:lpstr>Ordered List</vt:lpstr>
      <vt:lpstr>Table Format </vt:lpstr>
      <vt:lpstr>Iframe Format</vt:lpstr>
      <vt:lpstr>Form Format</vt:lpstr>
      <vt:lpstr>Form Element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 BEGINNER</dc:title>
  <dc:creator>MOHAMAD NUR IMAN</dc:creator>
  <cp:lastModifiedBy>Lord</cp:lastModifiedBy>
  <cp:revision>19</cp:revision>
  <dcterms:modified xsi:type="dcterms:W3CDTF">2022-08-12T12:43:34Z</dcterms:modified>
</cp:coreProperties>
</file>