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75" r:id="rId12"/>
    <p:sldId id="276" r:id="rId13"/>
    <p:sldId id="277" r:id="rId14"/>
    <p:sldId id="278" r:id="rId15"/>
    <p:sldId id="279" r:id="rId16"/>
    <p:sldId id="280" r:id="rId17"/>
    <p:sldId id="273" r:id="rId18"/>
    <p:sldId id="274" r:id="rId19"/>
    <p:sldId id="272" r:id="rId20"/>
    <p:sldId id="266" r:id="rId21"/>
    <p:sldId id="267" r:id="rId22"/>
    <p:sldId id="268" r:id="rId23"/>
    <p:sldId id="269"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3" d="100"/>
          <a:sy n="73" d="100"/>
        </p:scale>
        <p:origin x="4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8C5C3-D691-4BAC-A0B8-869238B164B7}" type="datetimeFigureOut">
              <a:rPr lang="en-MY" smtClean="0"/>
              <a:t>9/7/2022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412410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8C5C3-D691-4BAC-A0B8-869238B164B7}" type="datetimeFigureOut">
              <a:rPr lang="en-MY" smtClean="0"/>
              <a:t>9/7/2022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400212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8C5C3-D691-4BAC-A0B8-869238B164B7}" type="datetimeFigureOut">
              <a:rPr lang="en-MY" smtClean="0"/>
              <a:t>9/7/2022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224551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8C5C3-D691-4BAC-A0B8-869238B164B7}" type="datetimeFigureOut">
              <a:rPr lang="en-MY" smtClean="0"/>
              <a:t>9/7/2022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85888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8C5C3-D691-4BAC-A0B8-869238B164B7}" type="datetimeFigureOut">
              <a:rPr lang="en-MY" smtClean="0"/>
              <a:t>9/7/2022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91947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8C5C3-D691-4BAC-A0B8-869238B164B7}" type="datetimeFigureOut">
              <a:rPr lang="en-MY" smtClean="0"/>
              <a:t>9/7/2022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79146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8C5C3-D691-4BAC-A0B8-869238B164B7}" type="datetimeFigureOut">
              <a:rPr lang="en-MY" smtClean="0"/>
              <a:t>9/7/2022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169194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8C5C3-D691-4BAC-A0B8-869238B164B7}" type="datetimeFigureOut">
              <a:rPr lang="en-MY" smtClean="0"/>
              <a:t>9/7/2022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72118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8C5C3-D691-4BAC-A0B8-869238B164B7}" type="datetimeFigureOut">
              <a:rPr lang="en-MY" smtClean="0"/>
              <a:t>9/7/2022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397574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D8C5C3-D691-4BAC-A0B8-869238B164B7}" type="datetimeFigureOut">
              <a:rPr lang="en-MY" smtClean="0"/>
              <a:t>9/7/2022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251708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D8C5C3-D691-4BAC-A0B8-869238B164B7}" type="datetimeFigureOut">
              <a:rPr lang="en-MY" smtClean="0"/>
              <a:t>9/7/2022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FCFCB43-A8F6-4118-B058-2708160DAEFE}" type="slidenum">
              <a:rPr lang="en-MY" smtClean="0"/>
              <a:t>‹#›</a:t>
            </a:fld>
            <a:endParaRPr lang="en-MY"/>
          </a:p>
        </p:txBody>
      </p:sp>
    </p:spTree>
    <p:extLst>
      <p:ext uri="{BB962C8B-B14F-4D97-AF65-F5344CB8AC3E}">
        <p14:creationId xmlns:p14="http://schemas.microsoft.com/office/powerpoint/2010/main" val="15088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8C5C3-D691-4BAC-A0B8-869238B164B7}" type="datetimeFigureOut">
              <a:rPr lang="en-MY" smtClean="0"/>
              <a:t>9/7/2022</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FCB43-A8F6-4118-B058-2708160DAEFE}" type="slidenum">
              <a:rPr lang="en-MY" smtClean="0"/>
              <a:t>‹#›</a:t>
            </a:fld>
            <a:endParaRPr lang="en-MY"/>
          </a:p>
        </p:txBody>
      </p:sp>
    </p:spTree>
    <p:extLst>
      <p:ext uri="{BB962C8B-B14F-4D97-AF65-F5344CB8AC3E}">
        <p14:creationId xmlns:p14="http://schemas.microsoft.com/office/powerpoint/2010/main" val="2079968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G-Academy">
            <a:extLst>
              <a:ext uri="{FF2B5EF4-FFF2-40B4-BE49-F238E27FC236}">
                <a16:creationId xmlns:a16="http://schemas.microsoft.com/office/drawing/2014/main" id="{E2E72D98-759F-AB46-FC93-2DCB8B2AB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312" y="418562"/>
            <a:ext cx="2229364" cy="22293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7E54231-7773-500D-C969-CCB07EEF0B55}"/>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lasticWrap/>
                    </a14:imgEffect>
                  </a14:imgLayer>
                </a14:imgProps>
              </a:ext>
              <a:ext uri="{28A0092B-C50C-407E-A947-70E740481C1C}">
                <a14:useLocalDpi xmlns:a14="http://schemas.microsoft.com/office/drawing/2010/main" val="0"/>
              </a:ext>
            </a:extLst>
          </a:blip>
          <a:srcRect l="24375"/>
          <a:stretch/>
        </p:blipFill>
        <p:spPr>
          <a:xfrm>
            <a:off x="0" y="3684641"/>
            <a:ext cx="4266384"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2" y="3209908"/>
            <a:ext cx="10406743" cy="726991"/>
          </a:xfrm>
        </p:spPr>
        <p:txBody>
          <a:bodyPr>
            <a:normAutofit/>
          </a:bodyPr>
          <a:lstStyle/>
          <a:p>
            <a:r>
              <a:rPr lang="en-MY" sz="4400" dirty="0">
                <a:latin typeface="Arial Black" panose="020B0A04020102020204" pitchFamily="34" charset="0"/>
              </a:rPr>
              <a:t>ASSALAMUALAIKUM</a:t>
            </a:r>
          </a:p>
        </p:txBody>
      </p:sp>
      <p:sp>
        <p:nvSpPr>
          <p:cNvPr id="8" name="TextBox 7">
            <a:extLst>
              <a:ext uri="{FF2B5EF4-FFF2-40B4-BE49-F238E27FC236}">
                <a16:creationId xmlns:a16="http://schemas.microsoft.com/office/drawing/2014/main" id="{FA71B674-6A05-A1FA-31ED-8B554CA3D84F}"/>
              </a:ext>
            </a:extLst>
          </p:cNvPr>
          <p:cNvSpPr txBox="1"/>
          <p:nvPr/>
        </p:nvSpPr>
        <p:spPr>
          <a:xfrm>
            <a:off x="3744680" y="3936899"/>
            <a:ext cx="4702628" cy="369332"/>
          </a:xfrm>
          <a:prstGeom prst="rect">
            <a:avLst/>
          </a:prstGeom>
          <a:noFill/>
        </p:spPr>
        <p:txBody>
          <a:bodyPr wrap="square" rtlCol="0">
            <a:spAutoFit/>
          </a:bodyPr>
          <a:lstStyle/>
          <a:p>
            <a:pPr algn="ctr"/>
            <a:r>
              <a:rPr lang="en-MY" dirty="0"/>
              <a:t>MY NAME IS DIDI </a:t>
            </a:r>
          </a:p>
        </p:txBody>
      </p:sp>
    </p:spTree>
    <p:extLst>
      <p:ext uri="{BB962C8B-B14F-4D97-AF65-F5344CB8AC3E}">
        <p14:creationId xmlns:p14="http://schemas.microsoft.com/office/powerpoint/2010/main" val="306631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406743" cy="671986"/>
          </a:xfrm>
        </p:spPr>
        <p:txBody>
          <a:bodyPr>
            <a:normAutofit/>
          </a:bodyPr>
          <a:lstStyle/>
          <a:p>
            <a:r>
              <a:rPr lang="en-MY" sz="3200" dirty="0">
                <a:latin typeface="Arial Black" panose="020B0A04020102020204" pitchFamily="34" charset="0"/>
              </a:rPr>
              <a:t>APPLICATION HARDENING</a:t>
            </a:r>
          </a:p>
        </p:txBody>
      </p:sp>
      <p:sp>
        <p:nvSpPr>
          <p:cNvPr id="8" name="TextBox 7">
            <a:extLst>
              <a:ext uri="{FF2B5EF4-FFF2-40B4-BE49-F238E27FC236}">
                <a16:creationId xmlns:a16="http://schemas.microsoft.com/office/drawing/2014/main" id="{FA71B674-6A05-A1FA-31ED-8B554CA3D84F}"/>
              </a:ext>
            </a:extLst>
          </p:cNvPr>
          <p:cNvSpPr txBox="1"/>
          <p:nvPr/>
        </p:nvSpPr>
        <p:spPr>
          <a:xfrm>
            <a:off x="518155" y="1931351"/>
            <a:ext cx="6191795" cy="2862322"/>
          </a:xfrm>
          <a:prstGeom prst="rect">
            <a:avLst/>
          </a:prstGeom>
          <a:noFill/>
        </p:spPr>
        <p:txBody>
          <a:bodyPr wrap="square" rtlCol="0">
            <a:spAutoFit/>
          </a:bodyPr>
          <a:lstStyle/>
          <a:p>
            <a:r>
              <a:rPr lang="en-US" b="0" i="0" dirty="0">
                <a:effectLst/>
                <a:latin typeface="Merriweather" panose="020B0604020202020204" pitchFamily="2" charset="0"/>
              </a:rPr>
              <a:t>Application hardening is a concept and technique in cybersecurity that uses code obfuscation, white-box cryptography, and other techniques to protect applications from mobile fraud techniques, such as reverse engineering and tampering. It includes measures to increase the level of effort required for a malicious actor to attack an app. Application hardening should be a best practice for companies to protect their apps, reduce security risks, and prevent abuse, cheating, and repackaging.</a:t>
            </a:r>
            <a:endParaRPr lang="en-MY" dirty="0"/>
          </a:p>
        </p:txBody>
      </p:sp>
      <p:sp>
        <p:nvSpPr>
          <p:cNvPr id="3" name="TextBox 2">
            <a:extLst>
              <a:ext uri="{FF2B5EF4-FFF2-40B4-BE49-F238E27FC236}">
                <a16:creationId xmlns:a16="http://schemas.microsoft.com/office/drawing/2014/main" id="{BDC31FDE-D124-2661-D5D3-6DDC329F76C0}"/>
              </a:ext>
            </a:extLst>
          </p:cNvPr>
          <p:cNvSpPr txBox="1"/>
          <p:nvPr/>
        </p:nvSpPr>
        <p:spPr>
          <a:xfrm>
            <a:off x="3361509" y="430160"/>
            <a:ext cx="5826034" cy="369332"/>
          </a:xfrm>
          <a:prstGeom prst="rect">
            <a:avLst/>
          </a:prstGeom>
          <a:noFill/>
        </p:spPr>
        <p:txBody>
          <a:bodyPr wrap="square" rtlCol="0">
            <a:spAutoFit/>
          </a:bodyPr>
          <a:lstStyle/>
          <a:p>
            <a:r>
              <a:rPr lang="en-MY" dirty="0"/>
              <a:t>https://www.onespan.com/topics/application-hardening</a:t>
            </a:r>
          </a:p>
        </p:txBody>
      </p:sp>
    </p:spTree>
    <p:extLst>
      <p:ext uri="{BB962C8B-B14F-4D97-AF65-F5344CB8AC3E}">
        <p14:creationId xmlns:p14="http://schemas.microsoft.com/office/powerpoint/2010/main" val="277771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406743" cy="671986"/>
          </a:xfrm>
        </p:spPr>
        <p:txBody>
          <a:bodyPr>
            <a:normAutofit/>
          </a:bodyPr>
          <a:lstStyle/>
          <a:p>
            <a:r>
              <a:rPr lang="en-MY" sz="3200" dirty="0">
                <a:latin typeface="Arial Black" panose="020B0A04020102020204" pitchFamily="34" charset="0"/>
              </a:rPr>
              <a:t>PRIVILEDGE ESCALATION DETECTION</a:t>
            </a:r>
          </a:p>
        </p:txBody>
      </p:sp>
      <p:sp>
        <p:nvSpPr>
          <p:cNvPr id="8" name="TextBox 7">
            <a:extLst>
              <a:ext uri="{FF2B5EF4-FFF2-40B4-BE49-F238E27FC236}">
                <a16:creationId xmlns:a16="http://schemas.microsoft.com/office/drawing/2014/main" id="{FA71B674-6A05-A1FA-31ED-8B554CA3D84F}"/>
              </a:ext>
            </a:extLst>
          </p:cNvPr>
          <p:cNvSpPr txBox="1"/>
          <p:nvPr/>
        </p:nvSpPr>
        <p:spPr>
          <a:xfrm>
            <a:off x="579115" y="2131648"/>
            <a:ext cx="6191795" cy="1477328"/>
          </a:xfrm>
          <a:prstGeom prst="rect">
            <a:avLst/>
          </a:prstGeom>
          <a:noFill/>
        </p:spPr>
        <p:txBody>
          <a:bodyPr wrap="square" rtlCol="0">
            <a:spAutoFit/>
          </a:bodyPr>
          <a:lstStyle/>
          <a:p>
            <a:r>
              <a:rPr lang="en-US" b="0" i="0" dirty="0">
                <a:effectLst/>
                <a:latin typeface="Merriweather" panose="020B0604020202020204" pitchFamily="2" charset="0"/>
              </a:rPr>
              <a:t>Privilege escalation involves an attacker gaining access to an account, and finding a way to increase the level of privileges associated with that account (vertical), leverage their access to gain access to other user accounts (horizontal), or both.</a:t>
            </a:r>
            <a:endParaRPr lang="en-MY" dirty="0"/>
          </a:p>
        </p:txBody>
      </p:sp>
      <p:sp>
        <p:nvSpPr>
          <p:cNvPr id="3" name="TextBox 2">
            <a:extLst>
              <a:ext uri="{FF2B5EF4-FFF2-40B4-BE49-F238E27FC236}">
                <a16:creationId xmlns:a16="http://schemas.microsoft.com/office/drawing/2014/main" id="{A900B294-506B-F8FB-C443-8F046F3A33C5}"/>
              </a:ext>
            </a:extLst>
          </p:cNvPr>
          <p:cNvSpPr txBox="1"/>
          <p:nvPr/>
        </p:nvSpPr>
        <p:spPr>
          <a:xfrm>
            <a:off x="3435527" y="445791"/>
            <a:ext cx="6670766" cy="369332"/>
          </a:xfrm>
          <a:prstGeom prst="rect">
            <a:avLst/>
          </a:prstGeom>
          <a:noFill/>
        </p:spPr>
        <p:txBody>
          <a:bodyPr wrap="square" rtlCol="0">
            <a:spAutoFit/>
          </a:bodyPr>
          <a:lstStyle/>
          <a:p>
            <a:r>
              <a:rPr lang="en-MY" dirty="0"/>
              <a:t>https://www.exabeam.com/ueba/privilege-escalation/</a:t>
            </a:r>
          </a:p>
        </p:txBody>
      </p:sp>
    </p:spTree>
    <p:extLst>
      <p:ext uri="{BB962C8B-B14F-4D97-AF65-F5344CB8AC3E}">
        <p14:creationId xmlns:p14="http://schemas.microsoft.com/office/powerpoint/2010/main" val="394965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689772" cy="966652"/>
          </a:xfrm>
        </p:spPr>
        <p:txBody>
          <a:bodyPr>
            <a:normAutofit fontScale="90000"/>
          </a:bodyPr>
          <a:lstStyle/>
          <a:p>
            <a:r>
              <a:rPr lang="en-US" sz="3200" dirty="0">
                <a:latin typeface="Arial Black" panose="020B0A04020102020204" pitchFamily="34" charset="0"/>
              </a:rPr>
              <a:t>WAYS TO PROTECT YOUR SYSTEMS FROM PRIVILEGE ESCALATION</a:t>
            </a:r>
            <a:endParaRPr lang="en-MY" sz="32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535572" y="2122939"/>
            <a:ext cx="6191795" cy="1908215"/>
          </a:xfrm>
          <a:prstGeom prst="rect">
            <a:avLst/>
          </a:prstGeom>
          <a:noFill/>
        </p:spPr>
        <p:txBody>
          <a:bodyPr wrap="square" rtlCol="0">
            <a:spAutoFit/>
          </a:bodyPr>
          <a:lstStyle/>
          <a:p>
            <a:pPr marL="342900" indent="-342900">
              <a:buAutoNum type="arabicPeriod"/>
            </a:pPr>
            <a:r>
              <a:rPr lang="en-US" sz="1600" b="0" i="0" dirty="0">
                <a:effectLst/>
                <a:latin typeface="Merriweather" panose="020B0604020202020204" pitchFamily="2" charset="0"/>
              </a:rPr>
              <a:t>PASSWORD POLICIES</a:t>
            </a:r>
          </a:p>
          <a:p>
            <a:pPr marL="342900" indent="-342900">
              <a:buAutoNum type="arabicPeriod"/>
            </a:pPr>
            <a:r>
              <a:rPr lang="en-US" sz="2000" dirty="0"/>
              <a:t>CLOSE UNUSED PORTS AND LIMIT FILE ACCESS</a:t>
            </a:r>
          </a:p>
          <a:p>
            <a:pPr marL="342900" indent="-342900">
              <a:buAutoNum type="arabicPeriod"/>
            </a:pPr>
            <a:r>
              <a:rPr lang="en-US" sz="2000" dirty="0"/>
              <a:t>SPECIALIZED USERS AND GROUPS WITH MINIMUM PRIVILEGES</a:t>
            </a:r>
          </a:p>
          <a:p>
            <a:pPr marL="342900" indent="-342900">
              <a:buAutoNum type="arabicPeriod"/>
            </a:pPr>
            <a:r>
              <a:rPr lang="en-US" sz="2000" dirty="0"/>
              <a:t>KEEP YOUR SYSTEMS AND APPLICATIONS PATCHED AND UPDATED</a:t>
            </a:r>
            <a:endParaRPr lang="en-MY" sz="2000" dirty="0"/>
          </a:p>
        </p:txBody>
      </p:sp>
      <p:sp>
        <p:nvSpPr>
          <p:cNvPr id="5" name="TextBox 4">
            <a:extLst>
              <a:ext uri="{FF2B5EF4-FFF2-40B4-BE49-F238E27FC236}">
                <a16:creationId xmlns:a16="http://schemas.microsoft.com/office/drawing/2014/main" id="{7208CBD9-9BB7-4402-B421-6EA531B738C2}"/>
              </a:ext>
            </a:extLst>
          </p:cNvPr>
          <p:cNvSpPr txBox="1"/>
          <p:nvPr/>
        </p:nvSpPr>
        <p:spPr>
          <a:xfrm>
            <a:off x="3435527" y="445791"/>
            <a:ext cx="6670766" cy="369332"/>
          </a:xfrm>
          <a:prstGeom prst="rect">
            <a:avLst/>
          </a:prstGeom>
          <a:noFill/>
        </p:spPr>
        <p:txBody>
          <a:bodyPr wrap="square" rtlCol="0">
            <a:spAutoFit/>
          </a:bodyPr>
          <a:lstStyle/>
          <a:p>
            <a:r>
              <a:rPr lang="en-MY" dirty="0"/>
              <a:t>https://www.exabeam.com/ueba/privilege-escalation/</a:t>
            </a:r>
          </a:p>
        </p:txBody>
      </p:sp>
    </p:spTree>
    <p:extLst>
      <p:ext uri="{BB962C8B-B14F-4D97-AF65-F5344CB8AC3E}">
        <p14:creationId xmlns:p14="http://schemas.microsoft.com/office/powerpoint/2010/main" val="337361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406743" cy="671986"/>
          </a:xfrm>
        </p:spPr>
        <p:txBody>
          <a:bodyPr>
            <a:normAutofit/>
          </a:bodyPr>
          <a:lstStyle/>
          <a:p>
            <a:r>
              <a:rPr lang="en-MY" sz="3200" dirty="0">
                <a:latin typeface="Arial Black" panose="020B0A04020102020204" pitchFamily="34" charset="0"/>
              </a:rPr>
              <a:t>CODE OBFUSCATION</a:t>
            </a:r>
          </a:p>
        </p:txBody>
      </p:sp>
      <p:sp>
        <p:nvSpPr>
          <p:cNvPr id="8" name="TextBox 7">
            <a:extLst>
              <a:ext uri="{FF2B5EF4-FFF2-40B4-BE49-F238E27FC236}">
                <a16:creationId xmlns:a16="http://schemas.microsoft.com/office/drawing/2014/main" id="{FA71B674-6A05-A1FA-31ED-8B554CA3D84F}"/>
              </a:ext>
            </a:extLst>
          </p:cNvPr>
          <p:cNvSpPr txBox="1"/>
          <p:nvPr/>
        </p:nvSpPr>
        <p:spPr>
          <a:xfrm>
            <a:off x="579115" y="2131648"/>
            <a:ext cx="6191795" cy="1477328"/>
          </a:xfrm>
          <a:prstGeom prst="rect">
            <a:avLst/>
          </a:prstGeom>
          <a:noFill/>
        </p:spPr>
        <p:txBody>
          <a:bodyPr wrap="square" rtlCol="0">
            <a:spAutoFit/>
          </a:bodyPr>
          <a:lstStyle/>
          <a:p>
            <a:r>
              <a:rPr lang="en-US" b="0" i="0" dirty="0">
                <a:effectLst/>
                <a:latin typeface="Merriweather" panose="020B0604020202020204" pitchFamily="2" charset="0"/>
              </a:rPr>
              <a:t>Code Obfuscation is the process of modifying an executable so that it is no longer useful to a hacker but remains fully functional. While the process may modify actual method instructions or metadata, it does not alter the output of the program. </a:t>
            </a:r>
            <a:endParaRPr lang="en-MY" dirty="0"/>
          </a:p>
        </p:txBody>
      </p:sp>
      <p:sp>
        <p:nvSpPr>
          <p:cNvPr id="3" name="TextBox 2">
            <a:extLst>
              <a:ext uri="{FF2B5EF4-FFF2-40B4-BE49-F238E27FC236}">
                <a16:creationId xmlns:a16="http://schemas.microsoft.com/office/drawing/2014/main" id="{1E671710-1766-AD9F-0BB5-E6FEEDC0BC91}"/>
              </a:ext>
            </a:extLst>
          </p:cNvPr>
          <p:cNvSpPr txBox="1"/>
          <p:nvPr/>
        </p:nvSpPr>
        <p:spPr>
          <a:xfrm>
            <a:off x="4078283" y="313509"/>
            <a:ext cx="4441372" cy="369332"/>
          </a:xfrm>
          <a:prstGeom prst="rect">
            <a:avLst/>
          </a:prstGeom>
          <a:noFill/>
        </p:spPr>
        <p:txBody>
          <a:bodyPr wrap="square" rtlCol="0">
            <a:spAutoFit/>
          </a:bodyPr>
          <a:lstStyle/>
          <a:p>
            <a:r>
              <a:rPr lang="en-MY" dirty="0"/>
              <a:t>https://www.preemptive.com/obfuscation/</a:t>
            </a:r>
          </a:p>
        </p:txBody>
      </p:sp>
    </p:spTree>
    <p:extLst>
      <p:ext uri="{BB962C8B-B14F-4D97-AF65-F5344CB8AC3E}">
        <p14:creationId xmlns:p14="http://schemas.microsoft.com/office/powerpoint/2010/main" val="145277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689772" cy="574766"/>
          </a:xfrm>
        </p:spPr>
        <p:txBody>
          <a:bodyPr>
            <a:normAutofit/>
          </a:bodyPr>
          <a:lstStyle/>
          <a:p>
            <a:r>
              <a:rPr lang="en-US" sz="3200" dirty="0">
                <a:latin typeface="Arial Black" panose="020B0A04020102020204" pitchFamily="34" charset="0"/>
              </a:rPr>
              <a:t>TECHNIQUES</a:t>
            </a:r>
            <a:endParaRPr lang="en-MY" sz="32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544281" y="1513340"/>
            <a:ext cx="6191795" cy="2554545"/>
          </a:xfrm>
          <a:prstGeom prst="rect">
            <a:avLst/>
          </a:prstGeom>
          <a:noFill/>
        </p:spPr>
        <p:txBody>
          <a:bodyPr wrap="square" rtlCol="0">
            <a:spAutoFit/>
          </a:bodyPr>
          <a:lstStyle/>
          <a:p>
            <a:pPr marL="342900" indent="-342900">
              <a:buAutoNum type="arabicPeriod"/>
            </a:pPr>
            <a:r>
              <a:rPr lang="en-US" sz="1600" b="0" i="0" dirty="0">
                <a:effectLst/>
                <a:latin typeface="Merriweather" panose="020B0604020202020204" pitchFamily="2" charset="0"/>
              </a:rPr>
              <a:t>Rename Obfuscation</a:t>
            </a:r>
          </a:p>
          <a:p>
            <a:endParaRPr lang="en-US" sz="1600" b="0" i="0" dirty="0">
              <a:effectLst/>
              <a:latin typeface="Merriweather" panose="020B0604020202020204" pitchFamily="2" charset="0"/>
            </a:endParaRPr>
          </a:p>
          <a:p>
            <a:r>
              <a:rPr lang="en-US" sz="1600" b="0" i="0" dirty="0">
                <a:effectLst/>
                <a:latin typeface="Merriweather" panose="020B0604020202020204" pitchFamily="2" charset="0"/>
              </a:rPr>
              <a:t>Renaming alters the name of methods and variables. It makes the decompiled source harder for a human to understand but does not alter program execution. The new names can utilize different schemes like “a”, “b”, “c”, or numbers, unprintable characters or invisible characters. And names can be overloaded as long they have different scope. Name obfuscation is a basic transform that is used by most .NET (C#, etc.), iOS, Java and Android obfuscators.</a:t>
            </a:r>
            <a:endParaRPr lang="en-MY" sz="2000" dirty="0"/>
          </a:p>
        </p:txBody>
      </p:sp>
      <p:sp>
        <p:nvSpPr>
          <p:cNvPr id="6" name="Rectangle: Rounded Corners 5">
            <a:extLst>
              <a:ext uri="{FF2B5EF4-FFF2-40B4-BE49-F238E27FC236}">
                <a16:creationId xmlns:a16="http://schemas.microsoft.com/office/drawing/2014/main" id="{7DD8AF59-DF0D-D465-7167-7275BC5C6957}"/>
              </a:ext>
            </a:extLst>
          </p:cNvPr>
          <p:cNvSpPr/>
          <p:nvPr/>
        </p:nvSpPr>
        <p:spPr>
          <a:xfrm>
            <a:off x="892628" y="4483944"/>
            <a:ext cx="6015793" cy="20082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MY"/>
          </a:p>
        </p:txBody>
      </p:sp>
      <p:pic>
        <p:nvPicPr>
          <p:cNvPr id="13" name="Picture 12">
            <a:extLst>
              <a:ext uri="{FF2B5EF4-FFF2-40B4-BE49-F238E27FC236}">
                <a16:creationId xmlns:a16="http://schemas.microsoft.com/office/drawing/2014/main" id="{C7CF7091-2C9A-1B5D-347E-E4EDECC0E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781" y="4483944"/>
            <a:ext cx="4471485" cy="2002395"/>
          </a:xfrm>
          <a:prstGeom prst="rect">
            <a:avLst/>
          </a:prstGeom>
        </p:spPr>
      </p:pic>
      <p:sp>
        <p:nvSpPr>
          <p:cNvPr id="15" name="TextBox 14">
            <a:extLst>
              <a:ext uri="{FF2B5EF4-FFF2-40B4-BE49-F238E27FC236}">
                <a16:creationId xmlns:a16="http://schemas.microsoft.com/office/drawing/2014/main" id="{19AF5114-DBFF-82A5-6F67-8669EC970AD7}"/>
              </a:ext>
            </a:extLst>
          </p:cNvPr>
          <p:cNvSpPr txBox="1"/>
          <p:nvPr/>
        </p:nvSpPr>
        <p:spPr>
          <a:xfrm>
            <a:off x="4078283" y="313509"/>
            <a:ext cx="4441372" cy="369332"/>
          </a:xfrm>
          <a:prstGeom prst="rect">
            <a:avLst/>
          </a:prstGeom>
          <a:noFill/>
        </p:spPr>
        <p:txBody>
          <a:bodyPr wrap="square" rtlCol="0">
            <a:spAutoFit/>
          </a:bodyPr>
          <a:lstStyle/>
          <a:p>
            <a:r>
              <a:rPr lang="en-MY" dirty="0"/>
              <a:t>https://www.preemptive.com/obfuscation/</a:t>
            </a:r>
          </a:p>
        </p:txBody>
      </p:sp>
    </p:spTree>
    <p:extLst>
      <p:ext uri="{BB962C8B-B14F-4D97-AF65-F5344CB8AC3E}">
        <p14:creationId xmlns:p14="http://schemas.microsoft.com/office/powerpoint/2010/main" val="221205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689772" cy="574766"/>
          </a:xfrm>
        </p:spPr>
        <p:txBody>
          <a:bodyPr>
            <a:normAutofit/>
          </a:bodyPr>
          <a:lstStyle/>
          <a:p>
            <a:r>
              <a:rPr lang="en-US" sz="3200" dirty="0">
                <a:latin typeface="Arial Black" panose="020B0A04020102020204" pitchFamily="34" charset="0"/>
              </a:rPr>
              <a:t>TECHNIQUES</a:t>
            </a:r>
            <a:endParaRPr lang="en-MY" sz="32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544281" y="1513340"/>
            <a:ext cx="6191795" cy="3293209"/>
          </a:xfrm>
          <a:prstGeom prst="rect">
            <a:avLst/>
          </a:prstGeom>
          <a:noFill/>
        </p:spPr>
        <p:txBody>
          <a:bodyPr wrap="square" rtlCol="0">
            <a:spAutoFit/>
          </a:bodyPr>
          <a:lstStyle/>
          <a:p>
            <a:pPr marL="342900" indent="-342900">
              <a:buAutoNum type="arabicPeriod"/>
            </a:pPr>
            <a:r>
              <a:rPr lang="en-US" sz="1600" b="0" i="0" dirty="0">
                <a:effectLst/>
                <a:latin typeface="Merriweather" panose="020B0604020202020204" pitchFamily="2" charset="0"/>
              </a:rPr>
              <a:t>String Encryption</a:t>
            </a:r>
          </a:p>
          <a:p>
            <a:endParaRPr lang="en-US" sz="1600" b="0" i="0" dirty="0">
              <a:effectLst/>
              <a:latin typeface="Merriweather" panose="020B0604020202020204" pitchFamily="2" charset="0"/>
            </a:endParaRPr>
          </a:p>
          <a:p>
            <a:r>
              <a:rPr lang="en-US" sz="1600" b="0" i="0" dirty="0">
                <a:effectLst/>
                <a:latin typeface="Merriweather" panose="020B0604020202020204" pitchFamily="2" charset="0"/>
              </a:rPr>
              <a:t>In a managed executable, all strings are clearly discoverable and readable. Even when methods and variables are renamed, strings can be used to locate critical code sections by looking for string references inside the binary. This includes messages (especially error messages) that are displayed to the user. To provide an effective barrier against this type of attack, string encryption hides strings in the executable and only restores their original value when needed. Decrypting strings at runtime typically incurs a slight runtime performance penalty.</a:t>
            </a:r>
          </a:p>
          <a:p>
            <a:endParaRPr lang="en-US" sz="1600" b="0" i="0" dirty="0">
              <a:effectLst/>
              <a:latin typeface="Merriweather" panose="020B0604020202020204" pitchFamily="2" charset="0"/>
            </a:endParaRPr>
          </a:p>
        </p:txBody>
      </p:sp>
      <p:sp>
        <p:nvSpPr>
          <p:cNvPr id="6" name="Rectangle: Rounded Corners 5">
            <a:extLst>
              <a:ext uri="{FF2B5EF4-FFF2-40B4-BE49-F238E27FC236}">
                <a16:creationId xmlns:a16="http://schemas.microsoft.com/office/drawing/2014/main" id="{7DD8AF59-DF0D-D465-7167-7275BC5C6957}"/>
              </a:ext>
            </a:extLst>
          </p:cNvPr>
          <p:cNvSpPr/>
          <p:nvPr/>
        </p:nvSpPr>
        <p:spPr>
          <a:xfrm>
            <a:off x="892628" y="4642296"/>
            <a:ext cx="6015793" cy="20082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MY"/>
          </a:p>
        </p:txBody>
      </p:sp>
      <p:pic>
        <p:nvPicPr>
          <p:cNvPr id="3074" name="Picture 2">
            <a:extLst>
              <a:ext uri="{FF2B5EF4-FFF2-40B4-BE49-F238E27FC236}">
                <a16:creationId xmlns:a16="http://schemas.microsoft.com/office/drawing/2014/main" id="{48DB999E-24BA-E2AD-003F-6C04BA232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74" y="4996186"/>
            <a:ext cx="5829300" cy="1381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C468146-C72D-F2DD-C1A7-BA24F0D2BEDD}"/>
              </a:ext>
            </a:extLst>
          </p:cNvPr>
          <p:cNvSpPr txBox="1"/>
          <p:nvPr/>
        </p:nvSpPr>
        <p:spPr>
          <a:xfrm>
            <a:off x="4078283" y="313509"/>
            <a:ext cx="4441372" cy="369332"/>
          </a:xfrm>
          <a:prstGeom prst="rect">
            <a:avLst/>
          </a:prstGeom>
          <a:noFill/>
        </p:spPr>
        <p:txBody>
          <a:bodyPr wrap="square" rtlCol="0">
            <a:spAutoFit/>
          </a:bodyPr>
          <a:lstStyle/>
          <a:p>
            <a:r>
              <a:rPr lang="en-MY" dirty="0"/>
              <a:t>https://www.preemptive.com/obfuscation/</a:t>
            </a:r>
          </a:p>
        </p:txBody>
      </p:sp>
    </p:spTree>
    <p:extLst>
      <p:ext uri="{BB962C8B-B14F-4D97-AF65-F5344CB8AC3E}">
        <p14:creationId xmlns:p14="http://schemas.microsoft.com/office/powerpoint/2010/main" val="3368046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689772" cy="574766"/>
          </a:xfrm>
        </p:spPr>
        <p:txBody>
          <a:bodyPr>
            <a:normAutofit/>
          </a:bodyPr>
          <a:lstStyle/>
          <a:p>
            <a:r>
              <a:rPr lang="en-US" sz="3200" dirty="0">
                <a:latin typeface="Arial Black" panose="020B0A04020102020204" pitchFamily="34" charset="0"/>
              </a:rPr>
              <a:t>TECHNIQUES</a:t>
            </a:r>
            <a:endParaRPr lang="en-MY" sz="32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509451" y="1584959"/>
            <a:ext cx="9009018" cy="4031873"/>
          </a:xfrm>
          <a:prstGeom prst="rect">
            <a:avLst/>
          </a:prstGeom>
          <a:noFill/>
        </p:spPr>
        <p:txBody>
          <a:bodyPr wrap="square" rtlCol="0">
            <a:spAutoFit/>
          </a:bodyPr>
          <a:lstStyle/>
          <a:p>
            <a:pPr algn="l"/>
            <a:r>
              <a:rPr lang="en-US" sz="1600" b="0" i="0" dirty="0">
                <a:effectLst/>
                <a:latin typeface="Open Sans" panose="020B0606030504020204" pitchFamily="34" charset="0"/>
              </a:rPr>
              <a:t>Anti-Tamper</a:t>
            </a:r>
          </a:p>
          <a:p>
            <a:pPr algn="l"/>
            <a:r>
              <a:rPr lang="en-US" sz="1600" b="0" i="0" dirty="0">
                <a:effectLst/>
                <a:latin typeface="Open Sans" panose="020B0606030504020204" pitchFamily="34" charset="0"/>
              </a:rPr>
              <a:t>An obfuscator can inject application self protection into your code to verify your application has not been tampered with in any way. If tampering is detected, it can shut down the application, limit the functionality, invoke random crashes (to disguise the reason for the crash), or perform any other custom action. It might also send a message to a service to provide details about the tampering detected.</a:t>
            </a:r>
          </a:p>
          <a:p>
            <a:pPr algn="l"/>
            <a:endParaRPr lang="en-US" sz="1600" b="0" i="0" dirty="0">
              <a:effectLst/>
              <a:latin typeface="Open Sans" panose="020B0606030504020204" pitchFamily="34" charset="0"/>
            </a:endParaRPr>
          </a:p>
          <a:p>
            <a:pPr algn="l"/>
            <a:r>
              <a:rPr lang="en-US" sz="1600" b="0" i="0" dirty="0">
                <a:effectLst/>
                <a:latin typeface="Open Sans" panose="020B0606030504020204" pitchFamily="34" charset="0"/>
              </a:rPr>
              <a:t>Anti-Debug</a:t>
            </a:r>
          </a:p>
          <a:p>
            <a:pPr algn="l"/>
            <a:r>
              <a:rPr lang="en-US" sz="1600" b="0" i="0" dirty="0">
                <a:effectLst/>
                <a:latin typeface="Open Sans" panose="020B0606030504020204" pitchFamily="34" charset="0"/>
              </a:rPr>
              <a:t>When a hacker is trying to pirate or counterfeit your app, steal your data, or alter the behavior of a critical piece of infrastructure software they will almost certainly begin with reverse engineering and stepping through your application with a debugger. An obfuscator can layer in application self-protection by injecting code to detect if your production application is executing within a debugger. If a debugger is used, it can corrupt sensitive data (protecting it from theft), invoke random crashes (to disguise that the crash was the result of a debug check), or perform any other custom action. It might also send a message to a service to provide a warning signal.</a:t>
            </a:r>
          </a:p>
        </p:txBody>
      </p:sp>
      <p:sp>
        <p:nvSpPr>
          <p:cNvPr id="7" name="TextBox 6">
            <a:extLst>
              <a:ext uri="{FF2B5EF4-FFF2-40B4-BE49-F238E27FC236}">
                <a16:creationId xmlns:a16="http://schemas.microsoft.com/office/drawing/2014/main" id="{F73AFA01-C744-4F46-0158-0F7392DAA6B8}"/>
              </a:ext>
            </a:extLst>
          </p:cNvPr>
          <p:cNvSpPr txBox="1"/>
          <p:nvPr/>
        </p:nvSpPr>
        <p:spPr>
          <a:xfrm>
            <a:off x="4078283" y="313509"/>
            <a:ext cx="4441372" cy="369332"/>
          </a:xfrm>
          <a:prstGeom prst="rect">
            <a:avLst/>
          </a:prstGeom>
          <a:noFill/>
        </p:spPr>
        <p:txBody>
          <a:bodyPr wrap="square" rtlCol="0">
            <a:spAutoFit/>
          </a:bodyPr>
          <a:lstStyle/>
          <a:p>
            <a:r>
              <a:rPr lang="en-MY" dirty="0"/>
              <a:t>https://www.preemptive.com/obfuscation/</a:t>
            </a:r>
          </a:p>
        </p:txBody>
      </p:sp>
    </p:spTree>
    <p:extLst>
      <p:ext uri="{BB962C8B-B14F-4D97-AF65-F5344CB8AC3E}">
        <p14:creationId xmlns:p14="http://schemas.microsoft.com/office/powerpoint/2010/main" val="193408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748937"/>
            <a:ext cx="10406743" cy="671986"/>
          </a:xfrm>
        </p:spPr>
        <p:txBody>
          <a:bodyPr>
            <a:normAutofit/>
          </a:bodyPr>
          <a:lstStyle/>
          <a:p>
            <a:r>
              <a:rPr lang="en-MY" sz="3200" dirty="0">
                <a:latin typeface="Arial Black" panose="020B0A04020102020204" pitchFamily="34" charset="0"/>
              </a:rPr>
              <a:t>WHITE-BOX CRYPTOGRAPHY</a:t>
            </a:r>
          </a:p>
        </p:txBody>
      </p:sp>
      <p:sp>
        <p:nvSpPr>
          <p:cNvPr id="8" name="TextBox 7">
            <a:extLst>
              <a:ext uri="{FF2B5EF4-FFF2-40B4-BE49-F238E27FC236}">
                <a16:creationId xmlns:a16="http://schemas.microsoft.com/office/drawing/2014/main" id="{FA71B674-6A05-A1FA-31ED-8B554CA3D84F}"/>
              </a:ext>
            </a:extLst>
          </p:cNvPr>
          <p:cNvSpPr txBox="1"/>
          <p:nvPr/>
        </p:nvSpPr>
        <p:spPr>
          <a:xfrm>
            <a:off x="518155" y="1931351"/>
            <a:ext cx="6191795" cy="2308324"/>
          </a:xfrm>
          <a:prstGeom prst="rect">
            <a:avLst/>
          </a:prstGeom>
          <a:noFill/>
        </p:spPr>
        <p:txBody>
          <a:bodyPr wrap="square" rtlCol="0">
            <a:spAutoFit/>
          </a:bodyPr>
          <a:lstStyle/>
          <a:p>
            <a:r>
              <a:rPr lang="en-US" b="0" i="0" dirty="0">
                <a:effectLst/>
                <a:latin typeface="Merriweather" panose="020B0604020202020204" pitchFamily="2" charset="0"/>
              </a:rPr>
              <a:t>White-Box Cryptography is a way to get the same output for a given input as a normal cryptographic implementation, but the internals of how it is done are completely different from a standard crypto implementation. As a result, cipher keys are not revealed, leaving attackers confused. Maintaining the confidentiality of the key is how data remains secure. </a:t>
            </a:r>
            <a:endParaRPr lang="en-MY" dirty="0"/>
          </a:p>
        </p:txBody>
      </p:sp>
      <p:sp>
        <p:nvSpPr>
          <p:cNvPr id="5" name="TextBox 4">
            <a:extLst>
              <a:ext uri="{FF2B5EF4-FFF2-40B4-BE49-F238E27FC236}">
                <a16:creationId xmlns:a16="http://schemas.microsoft.com/office/drawing/2014/main" id="{C3DE458F-2E4C-34F4-7BAD-569237AD9074}"/>
              </a:ext>
            </a:extLst>
          </p:cNvPr>
          <p:cNvSpPr txBox="1"/>
          <p:nvPr/>
        </p:nvSpPr>
        <p:spPr>
          <a:xfrm>
            <a:off x="3944982" y="430160"/>
            <a:ext cx="5042263" cy="369332"/>
          </a:xfrm>
          <a:prstGeom prst="rect">
            <a:avLst/>
          </a:prstGeom>
          <a:noFill/>
        </p:spPr>
        <p:txBody>
          <a:bodyPr wrap="square" rtlCol="0">
            <a:spAutoFit/>
          </a:bodyPr>
          <a:lstStyle/>
          <a:p>
            <a:r>
              <a:rPr lang="en-MY" dirty="0"/>
              <a:t>https://digital.ai/glossary/whitebox-cryptography</a:t>
            </a:r>
          </a:p>
        </p:txBody>
      </p:sp>
    </p:spTree>
    <p:extLst>
      <p:ext uri="{BB962C8B-B14F-4D97-AF65-F5344CB8AC3E}">
        <p14:creationId xmlns:p14="http://schemas.microsoft.com/office/powerpoint/2010/main" val="378173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1332411" y="748937"/>
            <a:ext cx="9966960" cy="671986"/>
          </a:xfrm>
        </p:spPr>
        <p:txBody>
          <a:bodyPr>
            <a:normAutofit/>
          </a:bodyPr>
          <a:lstStyle/>
          <a:p>
            <a:r>
              <a:rPr lang="en-MY" sz="3200" dirty="0">
                <a:latin typeface="Arial Black" panose="020B0A04020102020204" pitchFamily="34" charset="0"/>
              </a:rPr>
              <a:t>HOW WHITE-BOX CRYPTOGRAPHY WORKS </a:t>
            </a:r>
          </a:p>
        </p:txBody>
      </p:sp>
      <p:sp>
        <p:nvSpPr>
          <p:cNvPr id="8" name="TextBox 7">
            <a:extLst>
              <a:ext uri="{FF2B5EF4-FFF2-40B4-BE49-F238E27FC236}">
                <a16:creationId xmlns:a16="http://schemas.microsoft.com/office/drawing/2014/main" id="{FA71B674-6A05-A1FA-31ED-8B554CA3D84F}"/>
              </a:ext>
            </a:extLst>
          </p:cNvPr>
          <p:cNvSpPr txBox="1"/>
          <p:nvPr/>
        </p:nvSpPr>
        <p:spPr>
          <a:xfrm>
            <a:off x="518155" y="1931351"/>
            <a:ext cx="8059788" cy="3416320"/>
          </a:xfrm>
          <a:prstGeom prst="rect">
            <a:avLst/>
          </a:prstGeom>
          <a:noFill/>
        </p:spPr>
        <p:txBody>
          <a:bodyPr wrap="square" rtlCol="0">
            <a:spAutoFit/>
          </a:bodyPr>
          <a:lstStyle/>
          <a:p>
            <a:r>
              <a:rPr lang="en-US" b="0" i="0" dirty="0">
                <a:effectLst/>
                <a:latin typeface="Merriweather" panose="020B0604020202020204" pitchFamily="2" charset="0"/>
              </a:rPr>
              <a:t>White-Box Cryptography uses mathematical techniques and transformations to blend together app code and keys to secure cryptographic operations. This prevents those keys from being found or extracted from the app. The way each White-Box Cryptography implementation works is unique and generally confidential to the creator. Different white-box implementations include different protections against attacks, especially as new attacks against older white-box implementations are developed. White-box implementations can include protections against static analysis, runtime code modifications, timing attacks, and fault injection, among others. </a:t>
            </a:r>
          </a:p>
          <a:p>
            <a:endParaRPr lang="en-US" b="0" i="0" dirty="0">
              <a:effectLst/>
              <a:latin typeface="Merriweather" panose="020B0604020202020204" pitchFamily="2" charset="0"/>
            </a:endParaRPr>
          </a:p>
        </p:txBody>
      </p:sp>
      <p:sp>
        <p:nvSpPr>
          <p:cNvPr id="7" name="TextBox 6">
            <a:extLst>
              <a:ext uri="{FF2B5EF4-FFF2-40B4-BE49-F238E27FC236}">
                <a16:creationId xmlns:a16="http://schemas.microsoft.com/office/drawing/2014/main" id="{E2BD09F8-5C66-5082-65DE-67687DC12783}"/>
              </a:ext>
            </a:extLst>
          </p:cNvPr>
          <p:cNvSpPr txBox="1"/>
          <p:nvPr/>
        </p:nvSpPr>
        <p:spPr>
          <a:xfrm>
            <a:off x="3795601" y="421022"/>
            <a:ext cx="6096000" cy="369332"/>
          </a:xfrm>
          <a:prstGeom prst="rect">
            <a:avLst/>
          </a:prstGeom>
          <a:noFill/>
        </p:spPr>
        <p:txBody>
          <a:bodyPr wrap="square">
            <a:spAutoFit/>
          </a:bodyPr>
          <a:lstStyle/>
          <a:p>
            <a:r>
              <a:rPr lang="en-MY" dirty="0"/>
              <a:t>https://digital.ai/glossary/whitebox-cryptography</a:t>
            </a:r>
          </a:p>
        </p:txBody>
      </p:sp>
    </p:spTree>
    <p:extLst>
      <p:ext uri="{BB962C8B-B14F-4D97-AF65-F5344CB8AC3E}">
        <p14:creationId xmlns:p14="http://schemas.microsoft.com/office/powerpoint/2010/main" val="175920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E54231-7773-500D-C969-CCB07EEF0B55}"/>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3275234" y="3694250"/>
            <a:ext cx="564152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5" y="1771611"/>
            <a:ext cx="10406743" cy="1158649"/>
          </a:xfrm>
        </p:spPr>
        <p:txBody>
          <a:bodyPr/>
          <a:lstStyle/>
          <a:p>
            <a:r>
              <a:rPr lang="en-MY" dirty="0">
                <a:latin typeface="Arial Black" panose="020B0A04020102020204" pitchFamily="34" charset="0"/>
              </a:rPr>
              <a:t>THANK YOU</a:t>
            </a:r>
          </a:p>
        </p:txBody>
      </p:sp>
    </p:spTree>
    <p:extLst>
      <p:ext uri="{BB962C8B-B14F-4D97-AF65-F5344CB8AC3E}">
        <p14:creationId xmlns:p14="http://schemas.microsoft.com/office/powerpoint/2010/main" val="8908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2191732"/>
            <a:ext cx="10406743" cy="1158649"/>
          </a:xfrm>
        </p:spPr>
        <p:txBody>
          <a:bodyPr/>
          <a:lstStyle/>
          <a:p>
            <a:r>
              <a:rPr lang="en-MY" dirty="0">
                <a:latin typeface="Arial Black" panose="020B0A04020102020204" pitchFamily="34" charset="0"/>
              </a:rPr>
              <a:t>ATTACKING</a:t>
            </a:r>
          </a:p>
        </p:txBody>
      </p:sp>
      <p:pic>
        <p:nvPicPr>
          <p:cNvPr id="6" name="Picture 5">
            <a:extLst>
              <a:ext uri="{FF2B5EF4-FFF2-40B4-BE49-F238E27FC236}">
                <a16:creationId xmlns:a16="http://schemas.microsoft.com/office/drawing/2014/main" id="{6E79D70E-4A29-AE6E-9C40-8CD6245F7432}"/>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3275235" y="3684641"/>
            <a:ext cx="5641527" cy="3173359"/>
          </a:xfrm>
          <a:prstGeom prst="rect">
            <a:avLst/>
          </a:prstGeom>
        </p:spPr>
      </p:pic>
    </p:spTree>
    <p:extLst>
      <p:ext uri="{BB962C8B-B14F-4D97-AF65-F5344CB8AC3E}">
        <p14:creationId xmlns:p14="http://schemas.microsoft.com/office/powerpoint/2010/main" val="276867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2146656" y="627017"/>
            <a:ext cx="7898678" cy="820326"/>
          </a:xfrm>
        </p:spPr>
        <p:txBody>
          <a:bodyPr>
            <a:normAutofit fontScale="90000"/>
          </a:bodyPr>
          <a:lstStyle/>
          <a:p>
            <a:r>
              <a:rPr lang="en-US" sz="2800" dirty="0">
                <a:latin typeface="Arial Black" panose="020B0A04020102020204" pitchFamily="34" charset="0"/>
              </a:rPr>
              <a:t>LEVERAGE BUILT-IN WINDOWS 10 SECURITY TOOLS</a:t>
            </a:r>
            <a:endParaRPr lang="en-MY" sz="28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444138" y="1706668"/>
            <a:ext cx="5220785" cy="2800767"/>
          </a:xfrm>
          <a:prstGeom prst="rect">
            <a:avLst/>
          </a:prstGeom>
          <a:noFill/>
        </p:spPr>
        <p:txBody>
          <a:bodyPr wrap="square" rtlCol="0">
            <a:spAutoFit/>
          </a:bodyPr>
          <a:lstStyle/>
          <a:p>
            <a:r>
              <a:rPr lang="en-US" sz="1600" b="0" i="0" dirty="0">
                <a:effectLst/>
                <a:latin typeface="Merriweather" panose="00000500000000000000" pitchFamily="2" charset="0"/>
              </a:rPr>
              <a:t>Enterprise editions of Windows 10 come with several built-in security tools, including:</a:t>
            </a:r>
          </a:p>
          <a:p>
            <a:endParaRPr lang="en-US" sz="1600" b="0" i="0" dirty="0">
              <a:effectLst/>
              <a:latin typeface="Merriweather" panose="00000500000000000000" pitchFamily="2" charset="0"/>
            </a:endParaRPr>
          </a:p>
          <a:p>
            <a:pPr marL="285750" indent="-285750">
              <a:buFont typeface="Arial" panose="020B0604020202020204" pitchFamily="34" charset="0"/>
              <a:buChar char="•"/>
            </a:pPr>
            <a:r>
              <a:rPr lang="en-US" sz="1600" b="0" i="0" dirty="0">
                <a:effectLst/>
                <a:latin typeface="Merriweather" panose="00000500000000000000" pitchFamily="2" charset="0"/>
              </a:rPr>
              <a:t>Windows Defender Advanced Threat Protection ( an advanced security system that includes state of the art antimalware protection, as well as exploit protection, automated attack surface reduction, application control, and hardware-based isolation )</a:t>
            </a:r>
          </a:p>
          <a:p>
            <a:pPr marL="285750" indent="-285750">
              <a:buFont typeface="Arial" panose="020B0604020202020204" pitchFamily="34" charset="0"/>
              <a:buChar char="•"/>
            </a:pPr>
            <a:r>
              <a:rPr lang="en-US" sz="1600" b="0" i="0" dirty="0">
                <a:effectLst/>
                <a:latin typeface="Merriweather" panose="00000500000000000000" pitchFamily="2" charset="0"/>
              </a:rPr>
              <a:t>Microsoft SmartScreen ( scans downloads and blocks execution of malicious payloads.</a:t>
            </a: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Tree>
    <p:extLst>
      <p:ext uri="{BB962C8B-B14F-4D97-AF65-F5344CB8AC3E}">
        <p14:creationId xmlns:p14="http://schemas.microsoft.com/office/powerpoint/2010/main" val="232113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2146661" y="661398"/>
            <a:ext cx="7898678" cy="654863"/>
          </a:xfrm>
        </p:spPr>
        <p:txBody>
          <a:bodyPr>
            <a:normAutofit/>
          </a:bodyPr>
          <a:lstStyle/>
          <a:p>
            <a:r>
              <a:rPr lang="en-US" sz="2800" dirty="0">
                <a:latin typeface="Arial Black" panose="020B0A04020102020204" pitchFamily="34" charset="0"/>
              </a:rPr>
              <a:t>APPLICATION MANAGEMENT</a:t>
            </a:r>
            <a:endParaRPr lang="en-MY" sz="28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452847" y="1837297"/>
            <a:ext cx="5220785" cy="4031873"/>
          </a:xfrm>
          <a:prstGeom prst="rect">
            <a:avLst/>
          </a:prstGeom>
          <a:noFill/>
        </p:spPr>
        <p:txBody>
          <a:bodyPr wrap="square" rtlCol="0">
            <a:spAutoFit/>
          </a:bodyPr>
          <a:lstStyle/>
          <a:p>
            <a:r>
              <a:rPr lang="en-US" sz="1600" b="0" i="0" dirty="0">
                <a:effectLst/>
                <a:latin typeface="Merriweather" panose="00000500000000000000" pitchFamily="2" charset="0"/>
              </a:rPr>
              <a:t>It is strongly preferred to configure Windows to only allow the installation of approved applications from controlled software repositories or application marketplaces. You can do this by setting the “Allow apps from the Store only” option under Apps &amp; Features, or using Windows Defender code Integrity policies.</a:t>
            </a:r>
          </a:p>
          <a:p>
            <a:endParaRPr lang="en-US" sz="1600" b="0" i="0" dirty="0">
              <a:effectLst/>
              <a:latin typeface="Merriweather" panose="00000500000000000000" pitchFamily="2" charset="0"/>
            </a:endParaRPr>
          </a:p>
          <a:p>
            <a:r>
              <a:rPr lang="en-US" sz="1600" b="0" i="0" dirty="0">
                <a:effectLst/>
                <a:latin typeface="Merriweather" panose="00000500000000000000" pitchFamily="2" charset="0"/>
              </a:rPr>
              <a:t>This can prevent attackers from emailing malware to users, convincing them to download and install malware, or deploying malware via drive-by downloads or deceptive links on malicious websites. Note that even if you require administrative access on the local machine to install software, attackers can bypass this with social engineering.</a:t>
            </a: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Tree>
    <p:extLst>
      <p:ext uri="{BB962C8B-B14F-4D97-AF65-F5344CB8AC3E}">
        <p14:creationId xmlns:p14="http://schemas.microsoft.com/office/powerpoint/2010/main" val="198253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2146661" y="522514"/>
            <a:ext cx="7898678" cy="820326"/>
          </a:xfrm>
        </p:spPr>
        <p:txBody>
          <a:bodyPr>
            <a:normAutofit/>
          </a:bodyPr>
          <a:lstStyle/>
          <a:p>
            <a:r>
              <a:rPr lang="en-US" sz="2800" dirty="0">
                <a:latin typeface="Arial Black" panose="020B0A04020102020204" pitchFamily="34" charset="0"/>
              </a:rPr>
              <a:t>DISABLE REMOTE ACCESS</a:t>
            </a:r>
            <a:endParaRPr lang="en-MY" sz="28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531225" y="1898257"/>
            <a:ext cx="5220785" cy="2062103"/>
          </a:xfrm>
          <a:prstGeom prst="rect">
            <a:avLst/>
          </a:prstGeom>
          <a:noFill/>
        </p:spPr>
        <p:txBody>
          <a:bodyPr wrap="square" rtlCol="0">
            <a:spAutoFit/>
          </a:bodyPr>
          <a:lstStyle/>
          <a:p>
            <a:r>
              <a:rPr lang="en-US" sz="1600" b="0" i="0" dirty="0">
                <a:effectLst/>
                <a:latin typeface="Merriweather" panose="00000500000000000000" pitchFamily="2" charset="0"/>
              </a:rPr>
              <a:t>Windows 10 comes with Microsoft Remote Desktop that provides remote access to a user’s machine. This feature is often used by attackers to gain remote control of user devices, install malware, and steal information. Remote Desktop is disabled by default, but in case users enable it, it is important to make sure it is disabled except when needed for approved, legitimate use.</a:t>
            </a: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Tree>
    <p:extLst>
      <p:ext uri="{BB962C8B-B14F-4D97-AF65-F5344CB8AC3E}">
        <p14:creationId xmlns:p14="http://schemas.microsoft.com/office/powerpoint/2010/main" val="3551817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2146661" y="522514"/>
            <a:ext cx="7898678" cy="820326"/>
          </a:xfrm>
        </p:spPr>
        <p:txBody>
          <a:bodyPr>
            <a:normAutofit/>
          </a:bodyPr>
          <a:lstStyle/>
          <a:p>
            <a:r>
              <a:rPr lang="en-US" sz="2800" dirty="0">
                <a:latin typeface="Arial Black" panose="020B0A04020102020204" pitchFamily="34" charset="0"/>
              </a:rPr>
              <a:t>POWERSHELL</a:t>
            </a:r>
            <a:endParaRPr lang="en-MY" sz="28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548642" y="1782395"/>
            <a:ext cx="5852158" cy="3046988"/>
          </a:xfrm>
          <a:prstGeom prst="rect">
            <a:avLst/>
          </a:prstGeom>
          <a:noFill/>
        </p:spPr>
        <p:txBody>
          <a:bodyPr wrap="square" rtlCol="0">
            <a:spAutoFit/>
          </a:bodyPr>
          <a:lstStyle/>
          <a:p>
            <a:r>
              <a:rPr lang="en-US" sz="1600" b="0" i="0" dirty="0">
                <a:effectLst/>
                <a:latin typeface="Merriweather" panose="00000500000000000000" pitchFamily="2" charset="0"/>
              </a:rPr>
              <a:t>PowerShell is a scripting language that is extremely powerful in the hands of an attacker. Follow these guidelines to secure systems against PowerShell exploits:</a:t>
            </a:r>
          </a:p>
          <a:p>
            <a:endParaRPr lang="en-US" sz="1600" b="0" i="0" dirty="0">
              <a:effectLst/>
              <a:latin typeface="Merriweather" panose="00000500000000000000" pitchFamily="2" charset="0"/>
            </a:endParaRPr>
          </a:p>
          <a:p>
            <a:pPr marL="285750" indent="-285750">
              <a:buFont typeface="Arial" panose="020B0604020202020204" pitchFamily="34" charset="0"/>
              <a:buChar char="•"/>
            </a:pPr>
            <a:r>
              <a:rPr lang="en-US" sz="1600" b="0" i="0" dirty="0">
                <a:effectLst/>
                <a:latin typeface="Merriweather" panose="00000500000000000000" pitchFamily="2" charset="0"/>
              </a:rPr>
              <a:t>Remove PowerShell version 2.0 or earlier, which had security vulnerabilities</a:t>
            </a:r>
          </a:p>
          <a:p>
            <a:pPr marL="285750" indent="-285750">
              <a:buFont typeface="Arial" panose="020B0604020202020204" pitchFamily="34" charset="0"/>
              <a:buChar char="•"/>
            </a:pPr>
            <a:r>
              <a:rPr lang="en-US" sz="1600" b="0" i="0" dirty="0">
                <a:effectLst/>
                <a:latin typeface="Merriweather" panose="00000500000000000000" pitchFamily="2" charset="0"/>
              </a:rPr>
              <a:t>Set PowerShell to Constrained Language Mode</a:t>
            </a:r>
          </a:p>
          <a:p>
            <a:pPr marL="285750" indent="-285750">
              <a:buFont typeface="Arial" panose="020B0604020202020204" pitchFamily="34" charset="0"/>
              <a:buChar char="•"/>
            </a:pPr>
            <a:r>
              <a:rPr lang="en-US" sz="1600" b="0" i="0" dirty="0">
                <a:effectLst/>
                <a:latin typeface="Merriweather" panose="00000500000000000000" pitchFamily="2" charset="0"/>
              </a:rPr>
              <a:t>Enable PowerShell logging to provide an audit trail</a:t>
            </a:r>
          </a:p>
          <a:p>
            <a:pPr marL="285750" indent="-285750">
              <a:buFont typeface="Arial" panose="020B0604020202020204" pitchFamily="34" charset="0"/>
              <a:buChar char="•"/>
            </a:pPr>
            <a:r>
              <a:rPr lang="en-US" sz="1600" b="0" i="0" dirty="0">
                <a:effectLst/>
                <a:latin typeface="Merriweather" panose="00000500000000000000" pitchFamily="2" charset="0"/>
              </a:rPr>
              <a:t>Setting an execution policy – a safety feature that specifies under which conditions PowerShell will load configuration files and run scripts</a:t>
            </a: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Tree>
    <p:extLst>
      <p:ext uri="{BB962C8B-B14F-4D97-AF65-F5344CB8AC3E}">
        <p14:creationId xmlns:p14="http://schemas.microsoft.com/office/powerpoint/2010/main" val="262164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2146661" y="522514"/>
            <a:ext cx="7898678" cy="820326"/>
          </a:xfrm>
        </p:spPr>
        <p:txBody>
          <a:bodyPr>
            <a:normAutofit/>
          </a:bodyPr>
          <a:lstStyle/>
          <a:p>
            <a:r>
              <a:rPr lang="en-US" sz="2800" dirty="0">
                <a:latin typeface="Arial Black" panose="020B0A04020102020204" pitchFamily="34" charset="0"/>
              </a:rPr>
              <a:t>ENABLE AUTO-UPDATES</a:t>
            </a:r>
            <a:endParaRPr lang="en-MY" sz="28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531225" y="1898257"/>
            <a:ext cx="5220785" cy="3293209"/>
          </a:xfrm>
          <a:prstGeom prst="rect">
            <a:avLst/>
          </a:prstGeom>
          <a:noFill/>
        </p:spPr>
        <p:txBody>
          <a:bodyPr wrap="square" rtlCol="0">
            <a:spAutoFit/>
          </a:bodyPr>
          <a:lstStyle/>
          <a:p>
            <a:r>
              <a:rPr lang="en-US" sz="1600" b="0" i="0" dirty="0">
                <a:effectLst/>
                <a:latin typeface="Merriweather" panose="00000500000000000000" pitchFamily="2" charset="0"/>
              </a:rPr>
              <a:t>Deploy Microsoft security updates on all user devices immediately. Automate and enforce deployment of regular Windows updates—if possible, without the user’s involvement.</a:t>
            </a:r>
          </a:p>
          <a:p>
            <a:endParaRPr lang="en-US" sz="1600" b="0" i="0" dirty="0">
              <a:effectLst/>
              <a:latin typeface="Merriweather" panose="00000500000000000000" pitchFamily="2" charset="0"/>
            </a:endParaRPr>
          </a:p>
          <a:p>
            <a:r>
              <a:rPr lang="en-US" sz="1600" b="0" i="0" dirty="0">
                <a:effectLst/>
                <a:latin typeface="Merriweather" panose="00000500000000000000" pitchFamily="2" charset="0"/>
              </a:rPr>
              <a:t>Support for Windows 7 ended in January 2020, and so any end-user device running Windows 7 or earlier is at immediate risk of cyberattacks. If users are running an older version of Windows that is no longer supported, upgrade it to a supported version urgently, and in cases where upgrades are not possible, isolate the outdated systems from the network.</a:t>
            </a: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Tree>
    <p:extLst>
      <p:ext uri="{BB962C8B-B14F-4D97-AF65-F5344CB8AC3E}">
        <p14:creationId xmlns:p14="http://schemas.microsoft.com/office/powerpoint/2010/main" val="604874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2146661" y="522514"/>
            <a:ext cx="7898678" cy="820326"/>
          </a:xfrm>
        </p:spPr>
        <p:txBody>
          <a:bodyPr>
            <a:normAutofit/>
          </a:bodyPr>
          <a:lstStyle/>
          <a:p>
            <a:r>
              <a:rPr lang="en-US" sz="2800" dirty="0">
                <a:latin typeface="Arial Black" panose="020B0A04020102020204" pitchFamily="34" charset="0"/>
              </a:rPr>
              <a:t>HYSOLATE</a:t>
            </a:r>
            <a:endParaRPr lang="en-MY" sz="2800" dirty="0">
              <a:latin typeface="Arial Black" panose="020B0A04020102020204" pitchFamily="34" charset="0"/>
            </a:endParaRPr>
          </a:p>
        </p:txBody>
      </p:sp>
      <p:sp>
        <p:nvSpPr>
          <p:cNvPr id="8" name="TextBox 7">
            <a:extLst>
              <a:ext uri="{FF2B5EF4-FFF2-40B4-BE49-F238E27FC236}">
                <a16:creationId xmlns:a16="http://schemas.microsoft.com/office/drawing/2014/main" id="{FA71B674-6A05-A1FA-31ED-8B554CA3D84F}"/>
              </a:ext>
            </a:extLst>
          </p:cNvPr>
          <p:cNvSpPr txBox="1"/>
          <p:nvPr/>
        </p:nvSpPr>
        <p:spPr>
          <a:xfrm>
            <a:off x="409305" y="1689252"/>
            <a:ext cx="9405255" cy="3785652"/>
          </a:xfrm>
          <a:prstGeom prst="rect">
            <a:avLst/>
          </a:prstGeom>
          <a:noFill/>
        </p:spPr>
        <p:txBody>
          <a:bodyPr wrap="square" rtlCol="0">
            <a:spAutoFit/>
          </a:bodyPr>
          <a:lstStyle/>
          <a:p>
            <a:r>
              <a:rPr lang="en-US" sz="1600" b="0" i="0" dirty="0" err="1">
                <a:effectLst/>
                <a:latin typeface="Merriweather" panose="00000500000000000000" pitchFamily="2" charset="0"/>
              </a:rPr>
              <a:t>Hysolate</a:t>
            </a:r>
            <a:r>
              <a:rPr lang="en-US" sz="1600" b="0" i="0" dirty="0">
                <a:effectLst/>
                <a:latin typeface="Merriweather" panose="00000500000000000000" pitchFamily="2" charset="0"/>
              </a:rPr>
              <a:t> provides a fully managed isolated Workspace for Windows 10, for added security for employees and contractors dealing with risky or sensitive activities on their endpoint device.</a:t>
            </a:r>
          </a:p>
          <a:p>
            <a:endParaRPr lang="en-US" sz="1600" b="0" i="0" dirty="0">
              <a:effectLst/>
              <a:latin typeface="Merriweather" panose="00000500000000000000" pitchFamily="2" charset="0"/>
            </a:endParaRPr>
          </a:p>
          <a:p>
            <a:r>
              <a:rPr lang="en-US" sz="1600" b="0" i="0" dirty="0">
                <a:effectLst/>
                <a:latin typeface="Merriweather" panose="00000500000000000000" pitchFamily="2" charset="0"/>
              </a:rPr>
              <a:t>With </a:t>
            </a:r>
            <a:r>
              <a:rPr lang="en-US" sz="1600" b="0" i="0" dirty="0" err="1">
                <a:effectLst/>
                <a:latin typeface="Merriweather" panose="00000500000000000000" pitchFamily="2" charset="0"/>
              </a:rPr>
              <a:t>Hysolate</a:t>
            </a:r>
            <a:r>
              <a:rPr lang="en-US" sz="1600" b="0" i="0" dirty="0">
                <a:effectLst/>
                <a:latin typeface="Merriweather" panose="00000500000000000000" pitchFamily="2" charset="0"/>
              </a:rPr>
              <a:t> you can split your users’ endpoint devices into a more secure corporate OS and a less secure OS for daily productivity tasks. This means that one OS can be reserved for corporate access, with strict networking and security policies, and the other can be a more open productivity zone, for accessing necessary but less trusted websites and applications.</a:t>
            </a:r>
          </a:p>
          <a:p>
            <a:endParaRPr lang="en-US" sz="1600" b="0" i="0" dirty="0">
              <a:effectLst/>
              <a:latin typeface="Merriweather" panose="00000500000000000000" pitchFamily="2" charset="0"/>
            </a:endParaRPr>
          </a:p>
          <a:p>
            <a:r>
              <a:rPr lang="en-US" sz="1600" b="0" i="0" dirty="0">
                <a:effectLst/>
                <a:latin typeface="Merriweather" panose="00000500000000000000" pitchFamily="2" charset="0"/>
              </a:rPr>
              <a:t>Admins can harden the Workspace OS by choosing which applications can be used, and they can remotely deploy applications, as well as deploy patches and security updates from the cloud. Policies can be set for transferring between Workspace and the host OS, including copy/paste, keylogging, screenshotting etc. Unlike traditional browser isolation solutions, </a:t>
            </a:r>
            <a:r>
              <a:rPr lang="en-US" sz="1600" b="0" i="0" dirty="0" err="1">
                <a:effectLst/>
                <a:latin typeface="Merriweather" panose="00000500000000000000" pitchFamily="2" charset="0"/>
              </a:rPr>
              <a:t>Hysolate</a:t>
            </a:r>
            <a:r>
              <a:rPr lang="en-US" sz="1600" b="0" i="0" dirty="0">
                <a:effectLst/>
                <a:latin typeface="Merriweather" panose="00000500000000000000" pitchFamily="2" charset="0"/>
              </a:rPr>
              <a:t> isolates your whole OS, including websites, files, documents, applications and even peripherals like USBs and printers.</a:t>
            </a:r>
          </a:p>
        </p:txBody>
      </p:sp>
    </p:spTree>
    <p:extLst>
      <p:ext uri="{BB962C8B-B14F-4D97-AF65-F5344CB8AC3E}">
        <p14:creationId xmlns:p14="http://schemas.microsoft.com/office/powerpoint/2010/main" val="11908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3" y="375486"/>
            <a:ext cx="10406743" cy="1158649"/>
          </a:xfrm>
        </p:spPr>
        <p:txBody>
          <a:bodyPr>
            <a:normAutofit/>
          </a:bodyPr>
          <a:lstStyle/>
          <a:p>
            <a:r>
              <a:rPr lang="en-MY" sz="4000" dirty="0">
                <a:latin typeface="Arial Black" panose="020B0A04020102020204" pitchFamily="34" charset="0"/>
              </a:rPr>
              <a:t>MALWARE</a:t>
            </a:r>
          </a:p>
        </p:txBody>
      </p:sp>
      <p:sp>
        <p:nvSpPr>
          <p:cNvPr id="8" name="TextBox 7">
            <a:extLst>
              <a:ext uri="{FF2B5EF4-FFF2-40B4-BE49-F238E27FC236}">
                <a16:creationId xmlns:a16="http://schemas.microsoft.com/office/drawing/2014/main" id="{FA71B674-6A05-A1FA-31ED-8B554CA3D84F}"/>
              </a:ext>
            </a:extLst>
          </p:cNvPr>
          <p:cNvSpPr txBox="1"/>
          <p:nvPr/>
        </p:nvSpPr>
        <p:spPr>
          <a:xfrm>
            <a:off x="3000098" y="2175191"/>
            <a:ext cx="6191795" cy="1754326"/>
          </a:xfrm>
          <a:prstGeom prst="rect">
            <a:avLst/>
          </a:prstGeom>
          <a:noFill/>
        </p:spPr>
        <p:txBody>
          <a:bodyPr wrap="square" rtlCol="0">
            <a:spAutoFit/>
          </a:bodyPr>
          <a:lstStyle/>
          <a:p>
            <a:pPr algn="ctr"/>
            <a:r>
              <a:rPr lang="en-US" b="0" i="0" dirty="0">
                <a:effectLst/>
                <a:latin typeface="Merriweather" panose="020B0604020202020204" pitchFamily="2" charset="0"/>
              </a:rPr>
              <a:t>Malware (short for “malicious software”) is a file or code, typically delivered over a network, that infects, explores, steals or conducts virtually any behavior an attacker wants. And because malware comes in so many variants, there are numerous methods to infect computer systems.</a:t>
            </a:r>
            <a:endParaRPr lang="en-MY" dirty="0"/>
          </a:p>
        </p:txBody>
      </p:sp>
      <p:pic>
        <p:nvPicPr>
          <p:cNvPr id="9" name="Picture 8">
            <a:extLst>
              <a:ext uri="{FF2B5EF4-FFF2-40B4-BE49-F238E27FC236}">
                <a16:creationId xmlns:a16="http://schemas.microsoft.com/office/drawing/2014/main" id="{407C4E13-7752-9294-50F8-D06B99A7B14B}"/>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3" name="TextBox 2">
            <a:extLst>
              <a:ext uri="{FF2B5EF4-FFF2-40B4-BE49-F238E27FC236}">
                <a16:creationId xmlns:a16="http://schemas.microsoft.com/office/drawing/2014/main" id="{F10D6A8C-2FF2-E295-54C3-CFF649F1F6E3}"/>
              </a:ext>
            </a:extLst>
          </p:cNvPr>
          <p:cNvSpPr txBox="1"/>
          <p:nvPr/>
        </p:nvSpPr>
        <p:spPr>
          <a:xfrm>
            <a:off x="3257006" y="471280"/>
            <a:ext cx="6496595" cy="369332"/>
          </a:xfrm>
          <a:prstGeom prst="rect">
            <a:avLst/>
          </a:prstGeom>
          <a:noFill/>
        </p:spPr>
        <p:txBody>
          <a:bodyPr wrap="square" rtlCol="0">
            <a:spAutoFit/>
          </a:bodyPr>
          <a:lstStyle/>
          <a:p>
            <a:r>
              <a:rPr lang="en-MY" dirty="0"/>
              <a:t>https://www.paloaltonetworks.com/cyberpedia/what-is-malware</a:t>
            </a:r>
          </a:p>
        </p:txBody>
      </p:sp>
    </p:spTree>
    <p:extLst>
      <p:ext uri="{BB962C8B-B14F-4D97-AF65-F5344CB8AC3E}">
        <p14:creationId xmlns:p14="http://schemas.microsoft.com/office/powerpoint/2010/main" val="91602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2743633" y="762435"/>
            <a:ext cx="6704733" cy="470263"/>
          </a:xfrm>
        </p:spPr>
        <p:txBody>
          <a:bodyPr>
            <a:normAutofit fontScale="90000"/>
          </a:bodyPr>
          <a:lstStyle/>
          <a:p>
            <a:r>
              <a:rPr lang="en-MY" sz="2800" dirty="0">
                <a:latin typeface="Arial Black" panose="020B0A04020102020204" pitchFamily="34" charset="0"/>
              </a:rPr>
              <a:t>OBJECTIVES OF MALWARE</a:t>
            </a:r>
          </a:p>
        </p:txBody>
      </p:sp>
      <p:sp>
        <p:nvSpPr>
          <p:cNvPr id="8" name="TextBox 7">
            <a:extLst>
              <a:ext uri="{FF2B5EF4-FFF2-40B4-BE49-F238E27FC236}">
                <a16:creationId xmlns:a16="http://schemas.microsoft.com/office/drawing/2014/main" id="{FA71B674-6A05-A1FA-31ED-8B554CA3D84F}"/>
              </a:ext>
            </a:extLst>
          </p:cNvPr>
          <p:cNvSpPr txBox="1"/>
          <p:nvPr/>
        </p:nvSpPr>
        <p:spPr>
          <a:xfrm>
            <a:off x="694070" y="1839476"/>
            <a:ext cx="6191795" cy="1754326"/>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Merriweather" panose="00000500000000000000" pitchFamily="2" charset="0"/>
              </a:rPr>
              <a:t>Provide remote control for an attacker to use an    infected machine. ( DEMONSTRATION TODAY)</a:t>
            </a:r>
          </a:p>
          <a:p>
            <a:pPr marL="285750" indent="-285750" algn="l">
              <a:buFont typeface="Arial" panose="020B0604020202020204" pitchFamily="34" charset="0"/>
              <a:buChar char="•"/>
            </a:pPr>
            <a:r>
              <a:rPr lang="en-US" b="0" i="0" dirty="0">
                <a:effectLst/>
                <a:latin typeface="Merriweather" panose="00000500000000000000" pitchFamily="2" charset="0"/>
              </a:rPr>
              <a:t>Send spam from the infected machine to  unsuspecting targets.</a:t>
            </a:r>
          </a:p>
          <a:p>
            <a:pPr marL="285750" indent="-285750" algn="l">
              <a:buFont typeface="Arial" panose="020B0604020202020204" pitchFamily="34" charset="0"/>
              <a:buChar char="•"/>
            </a:pPr>
            <a:r>
              <a:rPr lang="en-US" b="0" i="0" dirty="0">
                <a:effectLst/>
                <a:latin typeface="Merriweather" panose="00000500000000000000" pitchFamily="2" charset="0"/>
              </a:rPr>
              <a:t>Investigate the infected user’s local network.</a:t>
            </a:r>
          </a:p>
          <a:p>
            <a:pPr marL="285750" indent="-285750" algn="l">
              <a:buFont typeface="Arial" panose="020B0604020202020204" pitchFamily="34" charset="0"/>
              <a:buChar char="•"/>
            </a:pPr>
            <a:r>
              <a:rPr lang="en-US" b="0" i="0" dirty="0">
                <a:effectLst/>
                <a:latin typeface="Merriweather" panose="00000500000000000000" pitchFamily="2" charset="0"/>
              </a:rPr>
              <a:t>Steal sensitive data.</a:t>
            </a:r>
          </a:p>
        </p:txBody>
      </p:sp>
      <p:pic>
        <p:nvPicPr>
          <p:cNvPr id="11" name="Picture 10">
            <a:extLst>
              <a:ext uri="{FF2B5EF4-FFF2-40B4-BE49-F238E27FC236}">
                <a16:creationId xmlns:a16="http://schemas.microsoft.com/office/drawing/2014/main" id="{54EC5157-5B4D-ED9C-9EC3-CA719CA7F175}"/>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12" name="TextBox 11">
            <a:extLst>
              <a:ext uri="{FF2B5EF4-FFF2-40B4-BE49-F238E27FC236}">
                <a16:creationId xmlns:a16="http://schemas.microsoft.com/office/drawing/2014/main" id="{1E1DBD93-D2A7-E178-503C-60FD4248500D}"/>
              </a:ext>
            </a:extLst>
          </p:cNvPr>
          <p:cNvSpPr txBox="1"/>
          <p:nvPr/>
        </p:nvSpPr>
        <p:spPr>
          <a:xfrm>
            <a:off x="2931739" y="428839"/>
            <a:ext cx="6496595" cy="369332"/>
          </a:xfrm>
          <a:prstGeom prst="rect">
            <a:avLst/>
          </a:prstGeom>
          <a:noFill/>
        </p:spPr>
        <p:txBody>
          <a:bodyPr wrap="square" rtlCol="0">
            <a:spAutoFit/>
          </a:bodyPr>
          <a:lstStyle/>
          <a:p>
            <a:r>
              <a:rPr lang="en-MY" dirty="0"/>
              <a:t>https://www.paloaltonetworks.com/cyberpedia/what-is-malware</a:t>
            </a:r>
          </a:p>
        </p:txBody>
      </p:sp>
    </p:spTree>
    <p:extLst>
      <p:ext uri="{BB962C8B-B14F-4D97-AF65-F5344CB8AC3E}">
        <p14:creationId xmlns:p14="http://schemas.microsoft.com/office/powerpoint/2010/main" val="37172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3152499" y="844731"/>
            <a:ext cx="5886995" cy="470263"/>
          </a:xfrm>
        </p:spPr>
        <p:txBody>
          <a:bodyPr>
            <a:normAutofit fontScale="90000"/>
          </a:bodyPr>
          <a:lstStyle/>
          <a:p>
            <a:r>
              <a:rPr lang="en-MY" sz="2800" dirty="0">
                <a:latin typeface="Arial Black" panose="020B0A04020102020204" pitchFamily="34" charset="0"/>
              </a:rPr>
              <a:t>TYPES OF MALWARE</a:t>
            </a:r>
          </a:p>
        </p:txBody>
      </p:sp>
      <p:sp>
        <p:nvSpPr>
          <p:cNvPr id="8" name="TextBox 7">
            <a:extLst>
              <a:ext uri="{FF2B5EF4-FFF2-40B4-BE49-F238E27FC236}">
                <a16:creationId xmlns:a16="http://schemas.microsoft.com/office/drawing/2014/main" id="{FA71B674-6A05-A1FA-31ED-8B554CA3D84F}"/>
              </a:ext>
            </a:extLst>
          </p:cNvPr>
          <p:cNvSpPr txBox="1"/>
          <p:nvPr/>
        </p:nvSpPr>
        <p:spPr>
          <a:xfrm>
            <a:off x="563877" y="1872133"/>
            <a:ext cx="6191795" cy="9233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Merriweather" panose="00000500000000000000" pitchFamily="2" charset="0"/>
              </a:rPr>
              <a:t>BOTNETS</a:t>
            </a:r>
          </a:p>
          <a:p>
            <a:pPr marL="285750" indent="-285750" algn="l">
              <a:buFont typeface="Arial" panose="020B0604020202020204" pitchFamily="34" charset="0"/>
              <a:buChar char="•"/>
            </a:pPr>
            <a:r>
              <a:rPr lang="en-US" dirty="0">
                <a:latin typeface="Merriweather" panose="00000500000000000000" pitchFamily="2" charset="0"/>
              </a:rPr>
              <a:t>SPYWARE</a:t>
            </a:r>
          </a:p>
          <a:p>
            <a:pPr marL="285750" indent="-285750" algn="l">
              <a:buFont typeface="Arial" panose="020B0604020202020204" pitchFamily="34" charset="0"/>
              <a:buChar char="•"/>
            </a:pPr>
            <a:r>
              <a:rPr lang="en-US" b="0" i="0" dirty="0">
                <a:effectLst/>
                <a:latin typeface="Merriweather" panose="00000500000000000000" pitchFamily="2" charset="0"/>
              </a:rPr>
              <a:t>RANSOMWARE</a:t>
            </a: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7" name="TextBox 6">
            <a:extLst>
              <a:ext uri="{FF2B5EF4-FFF2-40B4-BE49-F238E27FC236}">
                <a16:creationId xmlns:a16="http://schemas.microsoft.com/office/drawing/2014/main" id="{52E346B3-2B79-C3D1-B496-DAFC4976437F}"/>
              </a:ext>
            </a:extLst>
          </p:cNvPr>
          <p:cNvSpPr txBox="1"/>
          <p:nvPr/>
        </p:nvSpPr>
        <p:spPr>
          <a:xfrm>
            <a:off x="2926081" y="475399"/>
            <a:ext cx="6496595" cy="369332"/>
          </a:xfrm>
          <a:prstGeom prst="rect">
            <a:avLst/>
          </a:prstGeom>
          <a:noFill/>
        </p:spPr>
        <p:txBody>
          <a:bodyPr wrap="square" rtlCol="0">
            <a:spAutoFit/>
          </a:bodyPr>
          <a:lstStyle/>
          <a:p>
            <a:r>
              <a:rPr lang="en-MY" dirty="0"/>
              <a:t>https://www.paloaltonetworks.com/cyberpedia/what-is-malware</a:t>
            </a:r>
          </a:p>
        </p:txBody>
      </p:sp>
    </p:spTree>
    <p:extLst>
      <p:ext uri="{BB962C8B-B14F-4D97-AF65-F5344CB8AC3E}">
        <p14:creationId xmlns:p14="http://schemas.microsoft.com/office/powerpoint/2010/main" val="222536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3152499" y="844731"/>
            <a:ext cx="5886995" cy="470263"/>
          </a:xfrm>
        </p:spPr>
        <p:txBody>
          <a:bodyPr>
            <a:normAutofit fontScale="90000"/>
          </a:bodyPr>
          <a:lstStyle/>
          <a:p>
            <a:r>
              <a:rPr lang="en-MY" sz="2800" dirty="0">
                <a:latin typeface="Arial Black" panose="020B0A04020102020204" pitchFamily="34" charset="0"/>
              </a:rPr>
              <a:t>MSFVENOM</a:t>
            </a:r>
          </a:p>
        </p:txBody>
      </p:sp>
      <p:sp>
        <p:nvSpPr>
          <p:cNvPr id="8" name="TextBox 7">
            <a:extLst>
              <a:ext uri="{FF2B5EF4-FFF2-40B4-BE49-F238E27FC236}">
                <a16:creationId xmlns:a16="http://schemas.microsoft.com/office/drawing/2014/main" id="{FA71B674-6A05-A1FA-31ED-8B554CA3D84F}"/>
              </a:ext>
            </a:extLst>
          </p:cNvPr>
          <p:cNvSpPr txBox="1"/>
          <p:nvPr/>
        </p:nvSpPr>
        <p:spPr>
          <a:xfrm>
            <a:off x="574761" y="1900534"/>
            <a:ext cx="6191795" cy="1477328"/>
          </a:xfrm>
          <a:prstGeom prst="rect">
            <a:avLst/>
          </a:prstGeom>
          <a:noFill/>
        </p:spPr>
        <p:txBody>
          <a:bodyPr wrap="square" rtlCol="0">
            <a:spAutoFit/>
          </a:bodyPr>
          <a:lstStyle/>
          <a:p>
            <a:r>
              <a:rPr lang="en-US" b="0" i="0" dirty="0" err="1">
                <a:effectLst/>
                <a:latin typeface="Merriweather" panose="00000500000000000000" pitchFamily="2" charset="0"/>
              </a:rPr>
              <a:t>MSFvenom</a:t>
            </a:r>
            <a:r>
              <a:rPr lang="en-US" b="0" i="0" dirty="0">
                <a:effectLst/>
                <a:latin typeface="Merriweather" panose="00000500000000000000" pitchFamily="2" charset="0"/>
              </a:rPr>
              <a:t> is a combination of </a:t>
            </a:r>
            <a:r>
              <a:rPr lang="en-US" b="0" i="0" dirty="0" err="1">
                <a:effectLst/>
                <a:latin typeface="Merriweather" panose="00000500000000000000" pitchFamily="2" charset="0"/>
              </a:rPr>
              <a:t>Msfpayload</a:t>
            </a:r>
            <a:r>
              <a:rPr lang="en-US" b="0" i="0" dirty="0">
                <a:effectLst/>
                <a:latin typeface="Merriweather" panose="00000500000000000000" pitchFamily="2" charset="0"/>
              </a:rPr>
              <a:t> and </a:t>
            </a:r>
            <a:r>
              <a:rPr lang="en-US" b="0" i="0" dirty="0" err="1">
                <a:effectLst/>
                <a:latin typeface="Merriweather" panose="00000500000000000000" pitchFamily="2" charset="0"/>
              </a:rPr>
              <a:t>Msfencode</a:t>
            </a:r>
            <a:r>
              <a:rPr lang="en-US" b="0" i="0" dirty="0">
                <a:effectLst/>
                <a:latin typeface="Merriweather" panose="00000500000000000000" pitchFamily="2" charset="0"/>
              </a:rPr>
              <a:t>, putting both of these tools into a single Framework instance. </a:t>
            </a:r>
            <a:r>
              <a:rPr lang="en-US" b="0" i="0" dirty="0" err="1">
                <a:effectLst/>
                <a:latin typeface="Merriweather" panose="00000500000000000000" pitchFamily="2" charset="0"/>
              </a:rPr>
              <a:t>msfvenom</a:t>
            </a:r>
            <a:r>
              <a:rPr lang="en-US" b="0" i="0" dirty="0">
                <a:effectLst/>
                <a:latin typeface="Merriweather" panose="00000500000000000000" pitchFamily="2" charset="0"/>
              </a:rPr>
              <a:t> replaced both </a:t>
            </a:r>
            <a:r>
              <a:rPr lang="en-US" b="0" i="0" dirty="0" err="1">
                <a:effectLst/>
                <a:latin typeface="Merriweather" panose="00000500000000000000" pitchFamily="2" charset="0"/>
              </a:rPr>
              <a:t>msfpayload</a:t>
            </a:r>
            <a:r>
              <a:rPr lang="en-US" b="0" i="0" dirty="0">
                <a:effectLst/>
                <a:latin typeface="Merriweather" panose="00000500000000000000" pitchFamily="2" charset="0"/>
              </a:rPr>
              <a:t> and </a:t>
            </a:r>
            <a:r>
              <a:rPr lang="en-US" b="0" i="0" dirty="0" err="1">
                <a:effectLst/>
                <a:latin typeface="Merriweather" panose="00000500000000000000" pitchFamily="2" charset="0"/>
              </a:rPr>
              <a:t>msfencode</a:t>
            </a:r>
            <a:r>
              <a:rPr lang="en-US" b="0" i="0" dirty="0">
                <a:effectLst/>
                <a:latin typeface="Merriweather" panose="00000500000000000000" pitchFamily="2" charset="0"/>
              </a:rPr>
              <a:t> as of June 8th, 2015.</a:t>
            </a:r>
          </a:p>
          <a:p>
            <a:endParaRPr lang="en-US" b="0" i="0" dirty="0">
              <a:effectLst/>
              <a:latin typeface="Merriweather" panose="00000500000000000000" pitchFamily="2" charset="0"/>
            </a:endParaRP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3" name="TextBox 2">
            <a:extLst>
              <a:ext uri="{FF2B5EF4-FFF2-40B4-BE49-F238E27FC236}">
                <a16:creationId xmlns:a16="http://schemas.microsoft.com/office/drawing/2014/main" id="{29876088-4BC3-746A-F8AE-EFDBA7349A9F}"/>
              </a:ext>
            </a:extLst>
          </p:cNvPr>
          <p:cNvSpPr txBox="1"/>
          <p:nvPr/>
        </p:nvSpPr>
        <p:spPr>
          <a:xfrm>
            <a:off x="574761" y="3516994"/>
            <a:ext cx="5521234" cy="1754326"/>
          </a:xfrm>
          <a:prstGeom prst="rect">
            <a:avLst/>
          </a:prstGeom>
          <a:noFill/>
        </p:spPr>
        <p:txBody>
          <a:bodyPr wrap="square" rtlCol="0">
            <a:spAutoFit/>
          </a:bodyPr>
          <a:lstStyle/>
          <a:p>
            <a:pPr algn="l"/>
            <a:r>
              <a:rPr lang="en-US" b="0" i="0" dirty="0">
                <a:effectLst/>
                <a:latin typeface="Merriweather" panose="00000500000000000000" pitchFamily="2" charset="0"/>
              </a:rPr>
              <a:t>The advantages of </a:t>
            </a:r>
            <a:r>
              <a:rPr lang="en-US" b="0" i="0" dirty="0" err="1">
                <a:effectLst/>
                <a:latin typeface="Merriweather" panose="00000500000000000000" pitchFamily="2" charset="0"/>
              </a:rPr>
              <a:t>msfvenom</a:t>
            </a:r>
            <a:r>
              <a:rPr lang="en-US" b="0" i="0" dirty="0">
                <a:effectLst/>
                <a:latin typeface="Merriweather" panose="00000500000000000000" pitchFamily="2" charset="0"/>
              </a:rPr>
              <a:t> are:</a:t>
            </a:r>
          </a:p>
          <a:p>
            <a:pPr algn="l"/>
            <a:endParaRPr lang="en-US" b="0" i="0" dirty="0">
              <a:effectLst/>
              <a:latin typeface="Merriweather" panose="00000500000000000000" pitchFamily="2" charset="0"/>
            </a:endParaRPr>
          </a:p>
          <a:p>
            <a:pPr marL="285750" indent="-285750" algn="l">
              <a:buFont typeface="Arial" panose="020B0604020202020204" pitchFamily="34" charset="0"/>
              <a:buChar char="•"/>
            </a:pPr>
            <a:r>
              <a:rPr lang="en-US" b="0" i="0" dirty="0">
                <a:effectLst/>
                <a:latin typeface="Merriweather" panose="00000500000000000000" pitchFamily="2" charset="0"/>
              </a:rPr>
              <a:t>One single tool</a:t>
            </a:r>
          </a:p>
          <a:p>
            <a:pPr marL="285750" indent="-285750" algn="l">
              <a:buFont typeface="Arial" panose="020B0604020202020204" pitchFamily="34" charset="0"/>
              <a:buChar char="•"/>
            </a:pPr>
            <a:r>
              <a:rPr lang="en-US" b="0" i="0" dirty="0">
                <a:effectLst/>
                <a:latin typeface="Merriweather" panose="00000500000000000000" pitchFamily="2" charset="0"/>
              </a:rPr>
              <a:t>Standardized command line options</a:t>
            </a:r>
          </a:p>
          <a:p>
            <a:pPr marL="285750" indent="-285750" algn="l">
              <a:buFont typeface="Arial" panose="020B0604020202020204" pitchFamily="34" charset="0"/>
              <a:buChar char="•"/>
            </a:pPr>
            <a:r>
              <a:rPr lang="en-US" b="0" i="0" dirty="0">
                <a:effectLst/>
                <a:latin typeface="Merriweather" panose="00000500000000000000" pitchFamily="2" charset="0"/>
              </a:rPr>
              <a:t>Increased speed</a:t>
            </a:r>
          </a:p>
          <a:p>
            <a:endParaRPr lang="en-MY" dirty="0"/>
          </a:p>
        </p:txBody>
      </p:sp>
      <p:sp>
        <p:nvSpPr>
          <p:cNvPr id="5" name="TextBox 4">
            <a:extLst>
              <a:ext uri="{FF2B5EF4-FFF2-40B4-BE49-F238E27FC236}">
                <a16:creationId xmlns:a16="http://schemas.microsoft.com/office/drawing/2014/main" id="{076C8093-E9B6-755F-D93B-140CE3038957}"/>
              </a:ext>
            </a:extLst>
          </p:cNvPr>
          <p:cNvSpPr txBox="1"/>
          <p:nvPr/>
        </p:nvSpPr>
        <p:spPr>
          <a:xfrm>
            <a:off x="2838993" y="475399"/>
            <a:ext cx="7977051" cy="369332"/>
          </a:xfrm>
          <a:prstGeom prst="rect">
            <a:avLst/>
          </a:prstGeom>
          <a:noFill/>
        </p:spPr>
        <p:txBody>
          <a:bodyPr wrap="square" rtlCol="0">
            <a:spAutoFit/>
          </a:bodyPr>
          <a:lstStyle/>
          <a:p>
            <a:r>
              <a:rPr lang="en-MY" dirty="0"/>
              <a:t>https://www.offensive-security.com/metasploit-unleashed/msfvenom/</a:t>
            </a:r>
          </a:p>
        </p:txBody>
      </p:sp>
    </p:spTree>
    <p:extLst>
      <p:ext uri="{BB962C8B-B14F-4D97-AF65-F5344CB8AC3E}">
        <p14:creationId xmlns:p14="http://schemas.microsoft.com/office/powerpoint/2010/main" val="209067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3152499" y="844731"/>
            <a:ext cx="5886995" cy="470263"/>
          </a:xfrm>
        </p:spPr>
        <p:txBody>
          <a:bodyPr>
            <a:normAutofit fontScale="90000"/>
          </a:bodyPr>
          <a:lstStyle/>
          <a:p>
            <a:r>
              <a:rPr lang="en-MY" sz="2800" dirty="0">
                <a:latin typeface="Arial Black" panose="020B0A04020102020204" pitchFamily="34" charset="0"/>
              </a:rPr>
              <a:t>LOCALHOST.RUN</a:t>
            </a:r>
          </a:p>
        </p:txBody>
      </p:sp>
      <p:pic>
        <p:nvPicPr>
          <p:cNvPr id="6" name="Picture 5">
            <a:extLst>
              <a:ext uri="{FF2B5EF4-FFF2-40B4-BE49-F238E27FC236}">
                <a16:creationId xmlns:a16="http://schemas.microsoft.com/office/drawing/2014/main" id="{A0AC74B5-6728-8392-82C3-310A39696B4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r="18447"/>
          <a:stretch/>
        </p:blipFill>
        <p:spPr>
          <a:xfrm>
            <a:off x="7591203" y="3684641"/>
            <a:ext cx="4600797" cy="3173359"/>
          </a:xfrm>
          <a:prstGeom prst="rect">
            <a:avLst/>
          </a:prstGeom>
        </p:spPr>
      </p:pic>
      <p:sp>
        <p:nvSpPr>
          <p:cNvPr id="4" name="TextBox 3">
            <a:extLst>
              <a:ext uri="{FF2B5EF4-FFF2-40B4-BE49-F238E27FC236}">
                <a16:creationId xmlns:a16="http://schemas.microsoft.com/office/drawing/2014/main" id="{8FF4088F-5C0E-7B27-3D6D-C33420D0ADCF}"/>
              </a:ext>
            </a:extLst>
          </p:cNvPr>
          <p:cNvSpPr txBox="1"/>
          <p:nvPr/>
        </p:nvSpPr>
        <p:spPr>
          <a:xfrm>
            <a:off x="4950822" y="424151"/>
            <a:ext cx="3548743" cy="369332"/>
          </a:xfrm>
          <a:prstGeom prst="rect">
            <a:avLst/>
          </a:prstGeom>
          <a:noFill/>
        </p:spPr>
        <p:txBody>
          <a:bodyPr wrap="square" rtlCol="0">
            <a:spAutoFit/>
          </a:bodyPr>
          <a:lstStyle/>
          <a:p>
            <a:r>
              <a:rPr lang="en-MY" dirty="0"/>
              <a:t>https://localhost.run/</a:t>
            </a:r>
          </a:p>
        </p:txBody>
      </p:sp>
      <p:sp>
        <p:nvSpPr>
          <p:cNvPr id="7" name="TextBox 6">
            <a:extLst>
              <a:ext uri="{FF2B5EF4-FFF2-40B4-BE49-F238E27FC236}">
                <a16:creationId xmlns:a16="http://schemas.microsoft.com/office/drawing/2014/main" id="{A86DA66B-038B-A92D-3295-A1DC3D640C77}"/>
              </a:ext>
            </a:extLst>
          </p:cNvPr>
          <p:cNvSpPr txBox="1"/>
          <p:nvPr/>
        </p:nvSpPr>
        <p:spPr>
          <a:xfrm>
            <a:off x="631371" y="2325189"/>
            <a:ext cx="4998720" cy="923330"/>
          </a:xfrm>
          <a:prstGeom prst="rect">
            <a:avLst/>
          </a:prstGeom>
          <a:noFill/>
        </p:spPr>
        <p:txBody>
          <a:bodyPr wrap="square" rtlCol="0">
            <a:spAutoFit/>
          </a:bodyPr>
          <a:lstStyle/>
          <a:p>
            <a:r>
              <a:rPr lang="en-MY" dirty="0"/>
              <a:t>OPEN A 8080 TUNNEL BASICALLY IT SEEMS JUST LIKE NGROK BUT WITHOUT REGISTRATION AND EASY TO USE </a:t>
            </a:r>
          </a:p>
        </p:txBody>
      </p:sp>
      <p:sp>
        <p:nvSpPr>
          <p:cNvPr id="9" name="TextBox 8">
            <a:extLst>
              <a:ext uri="{FF2B5EF4-FFF2-40B4-BE49-F238E27FC236}">
                <a16:creationId xmlns:a16="http://schemas.microsoft.com/office/drawing/2014/main" id="{E445681E-0B9A-E2D1-D6DA-3A8F5C7445A8}"/>
              </a:ext>
            </a:extLst>
          </p:cNvPr>
          <p:cNvSpPr txBox="1"/>
          <p:nvPr/>
        </p:nvSpPr>
        <p:spPr>
          <a:xfrm>
            <a:off x="631371" y="3484433"/>
            <a:ext cx="4998720" cy="369332"/>
          </a:xfrm>
          <a:prstGeom prst="rect">
            <a:avLst/>
          </a:prstGeom>
          <a:noFill/>
        </p:spPr>
        <p:txBody>
          <a:bodyPr wrap="square" rtlCol="0">
            <a:spAutoFit/>
          </a:bodyPr>
          <a:lstStyle/>
          <a:p>
            <a:r>
              <a:rPr lang="en-MY" dirty="0"/>
              <a:t>BY WHY DO WE NEED HIM ?</a:t>
            </a:r>
          </a:p>
        </p:txBody>
      </p:sp>
    </p:spTree>
    <p:extLst>
      <p:ext uri="{BB962C8B-B14F-4D97-AF65-F5344CB8AC3E}">
        <p14:creationId xmlns:p14="http://schemas.microsoft.com/office/powerpoint/2010/main" val="428132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6" y="1913057"/>
            <a:ext cx="10406743" cy="1158649"/>
          </a:xfrm>
        </p:spPr>
        <p:txBody>
          <a:bodyPr>
            <a:noAutofit/>
          </a:bodyPr>
          <a:lstStyle/>
          <a:p>
            <a:r>
              <a:rPr lang="en-MY" sz="4400" dirty="0">
                <a:latin typeface="Arial Black" panose="020B0A04020102020204" pitchFamily="34" charset="0"/>
              </a:rPr>
              <a:t>DEMONSTRATION ATTACKING</a:t>
            </a:r>
          </a:p>
        </p:txBody>
      </p:sp>
      <p:pic>
        <p:nvPicPr>
          <p:cNvPr id="6" name="Picture 5">
            <a:extLst>
              <a:ext uri="{FF2B5EF4-FFF2-40B4-BE49-F238E27FC236}">
                <a16:creationId xmlns:a16="http://schemas.microsoft.com/office/drawing/2014/main" id="{6E79D70E-4A29-AE6E-9C40-8CD6245F7432}"/>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3275235" y="3684641"/>
            <a:ext cx="5641527" cy="3173359"/>
          </a:xfrm>
          <a:prstGeom prst="rect">
            <a:avLst/>
          </a:prstGeom>
        </p:spPr>
      </p:pic>
    </p:spTree>
    <p:extLst>
      <p:ext uri="{BB962C8B-B14F-4D97-AF65-F5344CB8AC3E}">
        <p14:creationId xmlns:p14="http://schemas.microsoft.com/office/powerpoint/2010/main" val="25205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0B0-4834-1CDC-3F0F-2B4D9C7A4170}"/>
              </a:ext>
            </a:extLst>
          </p:cNvPr>
          <p:cNvSpPr>
            <a:spLocks noGrp="1"/>
          </p:cNvSpPr>
          <p:nvPr>
            <p:ph type="ctrTitle"/>
          </p:nvPr>
        </p:nvSpPr>
        <p:spPr>
          <a:xfrm>
            <a:off x="892628" y="2191732"/>
            <a:ext cx="10406743" cy="1158649"/>
          </a:xfrm>
        </p:spPr>
        <p:txBody>
          <a:bodyPr/>
          <a:lstStyle/>
          <a:p>
            <a:r>
              <a:rPr lang="en-MY" dirty="0">
                <a:latin typeface="Arial Black" panose="020B0A04020102020204" pitchFamily="34" charset="0"/>
              </a:rPr>
              <a:t>DEFENSIVE</a:t>
            </a:r>
          </a:p>
        </p:txBody>
      </p:sp>
      <p:pic>
        <p:nvPicPr>
          <p:cNvPr id="6" name="Picture 5">
            <a:extLst>
              <a:ext uri="{FF2B5EF4-FFF2-40B4-BE49-F238E27FC236}">
                <a16:creationId xmlns:a16="http://schemas.microsoft.com/office/drawing/2014/main" id="{6E79D70E-4A29-AE6E-9C40-8CD6245F7432}"/>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3275235" y="3684641"/>
            <a:ext cx="5641527" cy="3173359"/>
          </a:xfrm>
          <a:prstGeom prst="rect">
            <a:avLst/>
          </a:prstGeom>
        </p:spPr>
      </p:pic>
    </p:spTree>
    <p:extLst>
      <p:ext uri="{BB962C8B-B14F-4D97-AF65-F5344CB8AC3E}">
        <p14:creationId xmlns:p14="http://schemas.microsoft.com/office/powerpoint/2010/main" val="1242949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1688</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Calibri Light</vt:lpstr>
      <vt:lpstr>Merriweather</vt:lpstr>
      <vt:lpstr>Open Sans</vt:lpstr>
      <vt:lpstr>Office Theme</vt:lpstr>
      <vt:lpstr>ASSALAMUALAIKUM</vt:lpstr>
      <vt:lpstr>ATTACKING</vt:lpstr>
      <vt:lpstr>MALWARE</vt:lpstr>
      <vt:lpstr>OBJECTIVES OF MALWARE</vt:lpstr>
      <vt:lpstr>TYPES OF MALWARE</vt:lpstr>
      <vt:lpstr>MSFVENOM</vt:lpstr>
      <vt:lpstr>LOCALHOST.RUN</vt:lpstr>
      <vt:lpstr>DEMONSTRATION ATTACKING</vt:lpstr>
      <vt:lpstr>DEFENSIVE</vt:lpstr>
      <vt:lpstr>APPLICATION HARDENING</vt:lpstr>
      <vt:lpstr>PRIVILEDGE ESCALATION DETECTION</vt:lpstr>
      <vt:lpstr>WAYS TO PROTECT YOUR SYSTEMS FROM PRIVILEGE ESCALATION</vt:lpstr>
      <vt:lpstr>CODE OBFUSCATION</vt:lpstr>
      <vt:lpstr>TECHNIQUES</vt:lpstr>
      <vt:lpstr>TECHNIQUES</vt:lpstr>
      <vt:lpstr>TECHNIQUES</vt:lpstr>
      <vt:lpstr>WHITE-BOX CRYPTOGRAPHY</vt:lpstr>
      <vt:lpstr>HOW WHITE-BOX CRYPTOGRAPHY WORKS </vt:lpstr>
      <vt:lpstr>THANK YOU</vt:lpstr>
      <vt:lpstr>LEVERAGE BUILT-IN WINDOWS 10 SECURITY TOOLS</vt:lpstr>
      <vt:lpstr>APPLICATION MANAGEMENT</vt:lpstr>
      <vt:lpstr>DISABLE REMOTE ACCESS</vt:lpstr>
      <vt:lpstr>POWERSHELL</vt:lpstr>
      <vt:lpstr>ENABLE AUTO-UPDATES</vt:lpstr>
      <vt:lpstr>HYSOLATE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ASSALAMUALAIKUM</dc:title>
  <dc:creator>Azmi Basharudin</dc:creator>
  <cp:lastModifiedBy>Azmi Basharudin</cp:lastModifiedBy>
  <cp:revision>5</cp:revision>
  <dcterms:created xsi:type="dcterms:W3CDTF">2022-07-09T09:10:31Z</dcterms:created>
  <dcterms:modified xsi:type="dcterms:W3CDTF">2022-07-09T10:57:04Z</dcterms:modified>
</cp:coreProperties>
</file>