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1A1"/>
    <a:srgbClr val="B07BD7"/>
    <a:srgbClr val="E50101"/>
    <a:srgbClr val="A70101"/>
    <a:srgbClr val="C80000"/>
    <a:srgbClr val="D73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F17D-739B-40CF-A1A8-03366A82064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2CB2-9A9A-4DC3-BD84-38CA823D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2CB2-9A9A-4DC3-BD84-38CA823D71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FD9-B6B4-4DF9-BB8B-97F46D1C8CB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Lotanna Okeke</a:t>
            </a:r>
          </a:p>
          <a:p>
            <a:r>
              <a:rPr lang="en-US" dirty="0"/>
              <a:t>MAT NO.: 20120612038</a:t>
            </a:r>
          </a:p>
          <a:p>
            <a:r>
              <a:rPr lang="en-US" dirty="0"/>
              <a:t>COURSE TITLE: CSC 102</a:t>
            </a:r>
          </a:p>
        </p:txBody>
      </p:sp>
    </p:spTree>
    <p:extLst>
      <p:ext uri="{BB962C8B-B14F-4D97-AF65-F5344CB8AC3E}">
        <p14:creationId xmlns:p14="http://schemas.microsoft.com/office/powerpoint/2010/main" val="102072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</a:schemeClr>
            </a:gs>
            <a:gs pos="72000">
              <a:schemeClr val="accent1">
                <a:lumMod val="50000"/>
              </a:schemeClr>
            </a:gs>
            <a:gs pos="39000">
              <a:schemeClr val="accent1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774583" y="159060"/>
            <a:ext cx="1588168" cy="442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" name="Straight Arrow Connector 3"/>
          <p:cNvCxnSpPr>
            <a:stCxn id="2" idx="2"/>
            <a:endCxn id="2" idx="2"/>
          </p:cNvCxnSpPr>
          <p:nvPr/>
        </p:nvCxnSpPr>
        <p:spPr>
          <a:xfrm>
            <a:off x="1568667" y="6018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88607" y="875899"/>
            <a:ext cx="1482290" cy="798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D=A-B</a:t>
            </a:r>
          </a:p>
          <a:p>
            <a:pPr algn="ctr"/>
            <a:r>
              <a:rPr lang="en-US" dirty="0"/>
              <a:t>E=A-C</a:t>
            </a:r>
          </a:p>
          <a:p>
            <a:pPr algn="ctr"/>
            <a:r>
              <a:rPr lang="en-US" dirty="0"/>
              <a:t>F=B-C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29752" y="167479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306278" y="2127183"/>
            <a:ext cx="2646947" cy="885524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D&gt;=0 AND E&gt;=0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953225" y="2569945"/>
            <a:ext cx="857150" cy="1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0"/>
          </p:cNvCxnSpPr>
          <p:nvPr/>
        </p:nvCxnSpPr>
        <p:spPr>
          <a:xfrm>
            <a:off x="6762750" y="2569945"/>
            <a:ext cx="23812" cy="9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5500386" y="3543300"/>
            <a:ext cx="2572352" cy="66675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D&lt;=0 AND F&gt;=0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8072738" y="3876675"/>
            <a:ext cx="89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15400" y="3876675"/>
            <a:ext cx="28575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isplay 23"/>
          <p:cNvSpPr/>
          <p:nvPr/>
        </p:nvSpPr>
        <p:spPr>
          <a:xfrm>
            <a:off x="8143875" y="4972050"/>
            <a:ext cx="1638300" cy="7048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C</a:t>
            </a:r>
          </a:p>
        </p:txBody>
      </p: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 flipV="1">
            <a:off x="4629751" y="3876674"/>
            <a:ext cx="870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0"/>
          </p:cNvCxnSpPr>
          <p:nvPr/>
        </p:nvCxnSpPr>
        <p:spPr>
          <a:xfrm>
            <a:off x="4629751" y="3876675"/>
            <a:ext cx="6569" cy="11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isplay 29"/>
          <p:cNvSpPr/>
          <p:nvPr/>
        </p:nvSpPr>
        <p:spPr>
          <a:xfrm>
            <a:off x="3888607" y="5010150"/>
            <a:ext cx="1495425" cy="6667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</a:t>
            </a:r>
          </a:p>
        </p:txBody>
      </p: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>
            <a:off x="1419225" y="2569945"/>
            <a:ext cx="1887053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6" idx="0"/>
          </p:cNvCxnSpPr>
          <p:nvPr/>
        </p:nvCxnSpPr>
        <p:spPr>
          <a:xfrm flipH="1">
            <a:off x="1428750" y="2569945"/>
            <a:ext cx="28576" cy="24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isplay 35"/>
          <p:cNvSpPr/>
          <p:nvPr/>
        </p:nvSpPr>
        <p:spPr>
          <a:xfrm>
            <a:off x="600075" y="5005387"/>
            <a:ext cx="1657350" cy="676275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3888607" y="6400800"/>
            <a:ext cx="1693043" cy="457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6" name="Straight Arrow Connector 45"/>
          <p:cNvCxnSpPr>
            <a:stCxn id="30" idx="2"/>
          </p:cNvCxnSpPr>
          <p:nvPr/>
        </p:nvCxnSpPr>
        <p:spPr>
          <a:xfrm flipH="1">
            <a:off x="4629751" y="5676900"/>
            <a:ext cx="6569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>
            <a:off x="1428750" y="5681662"/>
            <a:ext cx="0" cy="9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1419225" y="6629400"/>
            <a:ext cx="246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0" idx="3"/>
          </p:cNvCxnSpPr>
          <p:nvPr/>
        </p:nvCxnSpPr>
        <p:spPr>
          <a:xfrm flipH="1">
            <a:off x="5581650" y="6629400"/>
            <a:ext cx="338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8963025" y="56769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53225" y="2270979"/>
            <a:ext cx="9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31800" y="2270979"/>
            <a:ext cx="120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29751" y="3543300"/>
            <a:ext cx="7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43875" y="3543300"/>
            <a:ext cx="73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73" name="Straight Arrow Connector 72"/>
          <p:cNvCxnSpPr>
            <a:stCxn id="2" idx="3"/>
            <a:endCxn id="74" idx="2"/>
          </p:cNvCxnSpPr>
          <p:nvPr/>
        </p:nvCxnSpPr>
        <p:spPr>
          <a:xfrm>
            <a:off x="2362751" y="380442"/>
            <a:ext cx="1473217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3611178" y="86360"/>
            <a:ext cx="2247900" cy="591263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A,B,C</a:t>
            </a:r>
          </a:p>
        </p:txBody>
      </p:sp>
      <p:cxnSp>
        <p:nvCxnSpPr>
          <p:cNvPr id="83" name="Straight Arrow Connector 82"/>
          <p:cNvCxnSpPr>
            <a:endCxn id="5" idx="0"/>
          </p:cNvCxnSpPr>
          <p:nvPr/>
        </p:nvCxnSpPr>
        <p:spPr>
          <a:xfrm flipH="1">
            <a:off x="4629752" y="736177"/>
            <a:ext cx="6567" cy="13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Find the GCD and LCM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12247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350" y="85725"/>
            <a:ext cx="1203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IF A=0 OR B=0 THEN</a:t>
            </a:r>
          </a:p>
          <a:p>
            <a:r>
              <a:rPr lang="en-US" dirty="0"/>
              <a:t>	PRINT 0 ISNT A NATURAL NUMBER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COMPUTE R1 = RANGE(1,A+1)</a:t>
            </a:r>
          </a:p>
          <a:p>
            <a:r>
              <a:rPr lang="en-US" dirty="0"/>
              <a:t>	COMPUTE R2 = RANGE(1,B+1)</a:t>
            </a:r>
          </a:p>
          <a:p>
            <a:r>
              <a:rPr lang="en-US" dirty="0"/>
              <a:t>	IF C IS IN R1 AND R2 THEN</a:t>
            </a:r>
          </a:p>
          <a:p>
            <a:r>
              <a:rPr lang="en-US" dirty="0"/>
              <a:t>		IF A%C=0 AND B%C=0 THEN</a:t>
            </a:r>
          </a:p>
          <a:p>
            <a:r>
              <a:rPr lang="en-US" dirty="0"/>
              <a:t>			GCD=C</a:t>
            </a:r>
          </a:p>
          <a:p>
            <a:r>
              <a:rPr lang="en-US" dirty="0"/>
              <a:t>	COMPUTE LCM = (A*B)/GCD</a:t>
            </a:r>
          </a:p>
          <a:p>
            <a:r>
              <a:rPr lang="en-US" dirty="0"/>
              <a:t>	PRINT GCD AND LCM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3132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bg1">
                <a:lumMod val="8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890110" y="210163"/>
            <a:ext cx="1104900" cy="24765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/>
          <p:cNvCxnSpPr>
            <a:stCxn id="3" idx="3"/>
            <a:endCxn id="6" idx="2"/>
          </p:cNvCxnSpPr>
          <p:nvPr/>
        </p:nvCxnSpPr>
        <p:spPr>
          <a:xfrm>
            <a:off x="1995010" y="333988"/>
            <a:ext cx="449581" cy="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245518" y="165517"/>
            <a:ext cx="1990725" cy="342899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59324" y="1126337"/>
            <a:ext cx="540902" cy="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8612" y="1143723"/>
            <a:ext cx="0" cy="131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isplay 14"/>
          <p:cNvSpPr/>
          <p:nvPr/>
        </p:nvSpPr>
        <p:spPr>
          <a:xfrm>
            <a:off x="790575" y="2457450"/>
            <a:ext cx="1990725" cy="10096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ZERO ISN’T A NATURAL NUMBER</a:t>
            </a:r>
          </a:p>
        </p:txBody>
      </p:sp>
      <p:cxnSp>
        <p:nvCxnSpPr>
          <p:cNvPr id="17" name="Straight Arrow Connector 16"/>
          <p:cNvCxnSpPr>
            <a:stCxn id="102" idx="3"/>
          </p:cNvCxnSpPr>
          <p:nvPr/>
        </p:nvCxnSpPr>
        <p:spPr>
          <a:xfrm>
            <a:off x="4680821" y="1116811"/>
            <a:ext cx="1415179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94570" y="959649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R1=RANGE(1,A+1)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278389" y="2787563"/>
            <a:ext cx="0" cy="48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Display 79"/>
          <p:cNvSpPr/>
          <p:nvPr/>
        </p:nvSpPr>
        <p:spPr>
          <a:xfrm>
            <a:off x="3142654" y="6200775"/>
            <a:ext cx="2295524" cy="438150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GCD AND LCM</a:t>
            </a:r>
          </a:p>
        </p:txBody>
      </p:sp>
      <p:sp>
        <p:nvSpPr>
          <p:cNvPr id="85" name="Flowchart: Alternate Process 84"/>
          <p:cNvSpPr/>
          <p:nvPr/>
        </p:nvSpPr>
        <p:spPr>
          <a:xfrm>
            <a:off x="3650575" y="3291156"/>
            <a:ext cx="1279683" cy="685801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FROM LOOP</a:t>
            </a:r>
          </a:p>
        </p:txBody>
      </p:sp>
      <p:cxnSp>
        <p:nvCxnSpPr>
          <p:cNvPr id="91" name="Straight Arrow Connector 90"/>
          <p:cNvCxnSpPr>
            <a:stCxn id="15" idx="2"/>
          </p:cNvCxnSpPr>
          <p:nvPr/>
        </p:nvCxnSpPr>
        <p:spPr>
          <a:xfrm>
            <a:off x="1785938" y="3467100"/>
            <a:ext cx="14287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owchart: Terminator 91"/>
          <p:cNvSpPr/>
          <p:nvPr/>
        </p:nvSpPr>
        <p:spPr>
          <a:xfrm>
            <a:off x="1259324" y="6191250"/>
            <a:ext cx="1085850" cy="4572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4" name="Straight Arrow Connector 93"/>
          <p:cNvCxnSpPr>
            <a:stCxn id="80" idx="1"/>
            <a:endCxn id="92" idx="3"/>
          </p:cNvCxnSpPr>
          <p:nvPr/>
        </p:nvCxnSpPr>
        <p:spPr>
          <a:xfrm flipH="1">
            <a:off x="2345174" y="6419850"/>
            <a:ext cx="797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Decision 101"/>
          <p:cNvSpPr/>
          <p:nvPr/>
        </p:nvSpPr>
        <p:spPr>
          <a:xfrm>
            <a:off x="1800938" y="806064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A=0 OR B=0</a:t>
            </a:r>
          </a:p>
        </p:txBody>
      </p:sp>
      <p:cxnSp>
        <p:nvCxnSpPr>
          <p:cNvPr id="113" name="Straight Arrow Connector 112"/>
          <p:cNvCxnSpPr>
            <a:stCxn id="6" idx="4"/>
            <a:endCxn id="102" idx="0"/>
          </p:cNvCxnSpPr>
          <p:nvPr/>
        </p:nvCxnSpPr>
        <p:spPr>
          <a:xfrm flipH="1">
            <a:off x="3240880" y="508416"/>
            <a:ext cx="1" cy="29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98309" y="729383"/>
            <a:ext cx="80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96148" y="697710"/>
            <a:ext cx="77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38" name="Straight Arrow Connector 137"/>
          <p:cNvCxnSpPr>
            <a:stCxn id="21" idx="2"/>
          </p:cNvCxnSpPr>
          <p:nvPr/>
        </p:nvCxnSpPr>
        <p:spPr>
          <a:xfrm flipH="1">
            <a:off x="7032781" y="1273973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094568" y="1800586"/>
            <a:ext cx="1876425" cy="314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R2=RANGE(1,B+1)</a:t>
            </a:r>
          </a:p>
        </p:txBody>
      </p:sp>
      <p:sp>
        <p:nvSpPr>
          <p:cNvPr id="146" name="Flowchart: Decision 145"/>
          <p:cNvSpPr/>
          <p:nvPr/>
        </p:nvSpPr>
        <p:spPr>
          <a:xfrm>
            <a:off x="5592838" y="2496265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C IN RI AND R2</a:t>
            </a:r>
          </a:p>
        </p:txBody>
      </p:sp>
      <p:cxnSp>
        <p:nvCxnSpPr>
          <p:cNvPr id="147" name="Straight Arrow Connector 146"/>
          <p:cNvCxnSpPr>
            <a:stCxn id="139" idx="2"/>
          </p:cNvCxnSpPr>
          <p:nvPr/>
        </p:nvCxnSpPr>
        <p:spPr>
          <a:xfrm flipH="1">
            <a:off x="7032779" y="2114910"/>
            <a:ext cx="2" cy="3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6" idx="3"/>
          </p:cNvCxnSpPr>
          <p:nvPr/>
        </p:nvCxnSpPr>
        <p:spPr>
          <a:xfrm flipV="1">
            <a:off x="8472721" y="2801781"/>
            <a:ext cx="680804" cy="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9153523" y="2849221"/>
            <a:ext cx="2" cy="5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7713581" y="3438386"/>
            <a:ext cx="2879883" cy="6214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A%C=0 AND B%C=0 </a:t>
            </a:r>
          </a:p>
        </p:txBody>
      </p:sp>
      <p:cxnSp>
        <p:nvCxnSpPr>
          <p:cNvPr id="154" name="Straight Arrow Connector 153"/>
          <p:cNvCxnSpPr>
            <a:stCxn id="152" idx="1"/>
          </p:cNvCxnSpPr>
          <p:nvPr/>
        </p:nvCxnSpPr>
        <p:spPr>
          <a:xfrm flipH="1">
            <a:off x="7032779" y="3749133"/>
            <a:ext cx="680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46" idx="2"/>
          </p:cNvCxnSpPr>
          <p:nvPr/>
        </p:nvCxnSpPr>
        <p:spPr>
          <a:xfrm flipV="1">
            <a:off x="7032779" y="3117759"/>
            <a:ext cx="1" cy="63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</p:cNvCxnSpPr>
          <p:nvPr/>
        </p:nvCxnSpPr>
        <p:spPr>
          <a:xfrm flipH="1">
            <a:off x="9153522" y="4059880"/>
            <a:ext cx="1" cy="67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260670" y="4733925"/>
            <a:ext cx="1785704" cy="466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GCD = C</a:t>
            </a:r>
          </a:p>
        </p:txBody>
      </p:sp>
      <p:cxnSp>
        <p:nvCxnSpPr>
          <p:cNvPr id="161" name="Straight Arrow Connector 160"/>
          <p:cNvCxnSpPr>
            <a:stCxn id="159" idx="3"/>
          </p:cNvCxnSpPr>
          <p:nvPr/>
        </p:nvCxnSpPr>
        <p:spPr>
          <a:xfrm>
            <a:off x="10046374" y="4967288"/>
            <a:ext cx="1536026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11525250" y="2343507"/>
            <a:ext cx="9525" cy="26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028017" y="2343507"/>
            <a:ext cx="445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071715" y="3433446"/>
            <a:ext cx="76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192457" y="4229100"/>
            <a:ext cx="7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378670" y="2496265"/>
            <a:ext cx="72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71" name="Straight Arrow Connector 170"/>
          <p:cNvCxnSpPr>
            <a:stCxn id="146" idx="1"/>
          </p:cNvCxnSpPr>
          <p:nvPr/>
        </p:nvCxnSpPr>
        <p:spPr>
          <a:xfrm flipH="1" flipV="1">
            <a:off x="4236243" y="2768114"/>
            <a:ext cx="1356595" cy="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438052" y="2516268"/>
            <a:ext cx="162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78" name="Straight Arrow Connector 177"/>
          <p:cNvCxnSpPr>
            <a:stCxn id="85" idx="2"/>
            <a:endCxn id="179" idx="0"/>
          </p:cNvCxnSpPr>
          <p:nvPr/>
        </p:nvCxnSpPr>
        <p:spPr>
          <a:xfrm>
            <a:off x="4290417" y="3976957"/>
            <a:ext cx="596" cy="4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429001" y="4461101"/>
            <a:ext cx="1724024" cy="506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 = (A*B)/GCD</a:t>
            </a:r>
          </a:p>
        </p:txBody>
      </p:sp>
      <p:cxnSp>
        <p:nvCxnSpPr>
          <p:cNvPr id="186" name="Straight Arrow Connector 185"/>
          <p:cNvCxnSpPr>
            <a:stCxn id="179" idx="2"/>
            <a:endCxn id="80" idx="0"/>
          </p:cNvCxnSpPr>
          <p:nvPr/>
        </p:nvCxnSpPr>
        <p:spPr>
          <a:xfrm flipH="1">
            <a:off x="4290416" y="4967287"/>
            <a:ext cx="597" cy="123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9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Find the factorial of number n(n! = 1 x 2 x 3 x … x n)</a:t>
            </a:r>
          </a:p>
        </p:txBody>
      </p:sp>
    </p:spTree>
    <p:extLst>
      <p:ext uri="{BB962C8B-B14F-4D97-AF65-F5344CB8AC3E}">
        <p14:creationId xmlns:p14="http://schemas.microsoft.com/office/powerpoint/2010/main" val="229988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68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</a:t>
            </a:r>
          </a:p>
          <a:p>
            <a:r>
              <a:rPr lang="en-US" dirty="0"/>
              <a:t>COMPUTE D = 1</a:t>
            </a:r>
          </a:p>
          <a:p>
            <a:r>
              <a:rPr lang="en-US" dirty="0"/>
              <a:t>COMPUTE R1 = RANGE(1, N+1)</a:t>
            </a:r>
          </a:p>
          <a:p>
            <a:r>
              <a:rPr lang="en-US" dirty="0"/>
              <a:t>IF A&lt;0 THEN</a:t>
            </a:r>
          </a:p>
          <a:p>
            <a:r>
              <a:rPr lang="en-US" dirty="0"/>
              <a:t>	PRINT RE-ENTER A WHOLE NUMBER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	IF B IS IN R1 THEN</a:t>
            </a:r>
          </a:p>
          <a:p>
            <a:r>
              <a:rPr lang="en-US" dirty="0"/>
              <a:t>		D = D*B</a:t>
            </a:r>
          </a:p>
          <a:p>
            <a:r>
              <a:rPr lang="en-US" dirty="0"/>
              <a:t>	PRINT D</a:t>
            </a:r>
          </a:p>
        </p:txBody>
      </p:sp>
    </p:spTree>
    <p:extLst>
      <p:ext uri="{BB962C8B-B14F-4D97-AF65-F5344CB8AC3E}">
        <p14:creationId xmlns:p14="http://schemas.microsoft.com/office/powerpoint/2010/main" val="273056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6">
                <a:lumMod val="60000"/>
                <a:lumOff val="40000"/>
              </a:schemeClr>
            </a:gs>
            <a:gs pos="50000">
              <a:schemeClr val="bg1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486275" y="552450"/>
            <a:ext cx="1266825" cy="4572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5119688" y="1009650"/>
            <a:ext cx="476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324349" y="1390650"/>
            <a:ext cx="1590675" cy="33337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</a:t>
            </a:r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119687" y="172402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24349" y="2124075"/>
            <a:ext cx="1590675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RI=RANGE(1, A+1)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119687" y="25717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948111" y="3019425"/>
            <a:ext cx="234315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A&lt;0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6291261" y="3324225"/>
            <a:ext cx="985839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77099" y="3343275"/>
            <a:ext cx="1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067424" y="4286250"/>
            <a:ext cx="2419351" cy="752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B IN R1</a:t>
            </a:r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8486775" y="4662488"/>
            <a:ext cx="84772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34500" y="4371975"/>
            <a:ext cx="21145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D*B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10382250" y="3814762"/>
            <a:ext cx="9525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277099" y="3814762"/>
            <a:ext cx="311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</p:cNvCxnSpPr>
          <p:nvPr/>
        </p:nvCxnSpPr>
        <p:spPr>
          <a:xfrm flipH="1">
            <a:off x="5114923" y="4662488"/>
            <a:ext cx="952501" cy="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14923" y="4691062"/>
            <a:ext cx="9525" cy="83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Alternate Process 30"/>
          <p:cNvSpPr/>
          <p:nvPr/>
        </p:nvSpPr>
        <p:spPr>
          <a:xfrm>
            <a:off x="4324349" y="5524499"/>
            <a:ext cx="1743075" cy="647700"/>
          </a:xfrm>
          <a:prstGeom prst="flowChartAlternateProcess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EXIT FROM LOOP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3829050" y="5848349"/>
            <a:ext cx="49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Display 33"/>
          <p:cNvSpPr/>
          <p:nvPr/>
        </p:nvSpPr>
        <p:spPr>
          <a:xfrm>
            <a:off x="2628899" y="5643561"/>
            <a:ext cx="1200151" cy="485774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</a:p>
        </p:txBody>
      </p:sp>
      <p:sp>
        <p:nvSpPr>
          <p:cNvPr id="35" name="Flowchart: Terminator 34"/>
          <p:cNvSpPr/>
          <p:nvPr/>
        </p:nvSpPr>
        <p:spPr>
          <a:xfrm>
            <a:off x="1257298" y="5605461"/>
            <a:ext cx="771525" cy="523874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7" name="Straight Arrow Connector 36"/>
          <p:cNvCxnSpPr>
            <a:stCxn id="34" idx="1"/>
            <a:endCxn id="35" idx="3"/>
          </p:cNvCxnSpPr>
          <p:nvPr/>
        </p:nvCxnSpPr>
        <p:spPr>
          <a:xfrm flipH="1" flipV="1">
            <a:off x="2028823" y="5867398"/>
            <a:ext cx="600076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1"/>
            <a:endCxn id="49" idx="3"/>
          </p:cNvCxnSpPr>
          <p:nvPr/>
        </p:nvCxnSpPr>
        <p:spPr>
          <a:xfrm flipH="1">
            <a:off x="3031331" y="3324225"/>
            <a:ext cx="91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Display 48"/>
          <p:cNvSpPr/>
          <p:nvPr/>
        </p:nvSpPr>
        <p:spPr>
          <a:xfrm>
            <a:off x="202406" y="2965847"/>
            <a:ext cx="2828925" cy="716756"/>
          </a:xfrm>
          <a:prstGeom prst="flowChartDisp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RE-ENTER A WHOLE NUMBER</a:t>
            </a:r>
          </a:p>
        </p:txBody>
      </p:sp>
      <p:cxnSp>
        <p:nvCxnSpPr>
          <p:cNvPr id="58" name="Straight Arrow Connector 57"/>
          <p:cNvCxnSpPr>
            <a:stCxn id="49" idx="2"/>
            <a:endCxn id="35" idx="0"/>
          </p:cNvCxnSpPr>
          <p:nvPr/>
        </p:nvCxnSpPr>
        <p:spPr>
          <a:xfrm>
            <a:off x="1616869" y="3682603"/>
            <a:ext cx="26192" cy="19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2965847"/>
            <a:ext cx="8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8402" y="2964418"/>
            <a:ext cx="10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95886" y="4371975"/>
            <a:ext cx="9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86775" y="43719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452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/>
                  <a:t>Root of a quadratic equation: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8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65" y="97105"/>
            <a:ext cx="11871016" cy="28623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</a:t>
            </a:r>
          </a:p>
          <a:p>
            <a:r>
              <a:rPr lang="en-US" dirty="0"/>
              <a:t>COMPUTE D = B^2-4AC</a:t>
            </a:r>
          </a:p>
          <a:p>
            <a:r>
              <a:rPr lang="en-US" dirty="0"/>
              <a:t>COMPUTE X1 = (-B+(D)^0.5)/2A</a:t>
            </a:r>
          </a:p>
          <a:p>
            <a:r>
              <a:rPr lang="en-US" dirty="0"/>
              <a:t>COMPUTE X2 = (-B-(D)^0.5)/2A</a:t>
            </a:r>
          </a:p>
          <a:p>
            <a:r>
              <a:rPr lang="en-US" dirty="0"/>
              <a:t>IF D=0 THEN</a:t>
            </a:r>
          </a:p>
          <a:p>
            <a:r>
              <a:rPr lang="en-US" dirty="0"/>
              <a:t>    PRINT X1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PRINT X1 AND X2</a:t>
            </a:r>
          </a:p>
        </p:txBody>
      </p:sp>
    </p:spTree>
    <p:extLst>
      <p:ext uri="{BB962C8B-B14F-4D97-AF65-F5344CB8AC3E}">
        <p14:creationId xmlns:p14="http://schemas.microsoft.com/office/powerpoint/2010/main" val="2212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75000">
              <a:schemeClr val="accent2">
                <a:lumMod val="20000"/>
                <a:lumOff val="8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4407108" y="0"/>
            <a:ext cx="1514006" cy="434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5156616" y="434715"/>
            <a:ext cx="7495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107305" y="869430"/>
            <a:ext cx="1993692" cy="53964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A,B,C</a:t>
            </a:r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5104151" y="1409076"/>
            <a:ext cx="0" cy="4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7305" y="1888761"/>
            <a:ext cx="2158584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B^2-4*A*c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5164111" y="2383437"/>
            <a:ext cx="22486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59770" y="2863123"/>
            <a:ext cx="1993692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= -B +(D^0.5)</a:t>
            </a:r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156616" y="3357799"/>
            <a:ext cx="0" cy="5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59770" y="3852472"/>
            <a:ext cx="1941227" cy="479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 = -B-(D^0.5)</a:t>
            </a: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5130384" y="4332157"/>
            <a:ext cx="2623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3957403" y="4826830"/>
            <a:ext cx="2413416" cy="46469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D=0</a:t>
            </a:r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6370819" y="5051685"/>
            <a:ext cx="839450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10269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573187" y="5606321"/>
            <a:ext cx="1274164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</a:t>
            </a:r>
          </a:p>
        </p:txBody>
      </p:sp>
      <p:cxnSp>
        <p:nvCxnSpPr>
          <p:cNvPr id="43" name="Straight Arrow Connector 42"/>
          <p:cNvCxnSpPr>
            <a:stCxn id="36" idx="1"/>
          </p:cNvCxnSpPr>
          <p:nvPr/>
        </p:nvCxnSpPr>
        <p:spPr>
          <a:xfrm flipH="1">
            <a:off x="3102964" y="5059179"/>
            <a:ext cx="854439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17954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isplay 45"/>
          <p:cNvSpPr/>
          <p:nvPr/>
        </p:nvSpPr>
        <p:spPr>
          <a:xfrm>
            <a:off x="2398426" y="5606321"/>
            <a:ext cx="1633928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X1 &amp; X2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92905" y="6175947"/>
            <a:ext cx="2248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4691921" y="6490740"/>
            <a:ext cx="1409076" cy="367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4147" y="6745574"/>
            <a:ext cx="1547735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2"/>
          </p:cNvCxnSpPr>
          <p:nvPr/>
        </p:nvCxnSpPr>
        <p:spPr>
          <a:xfrm>
            <a:off x="7210269" y="6175947"/>
            <a:ext cx="0" cy="5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100997" y="6745574"/>
            <a:ext cx="1109272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70819" y="4689847"/>
            <a:ext cx="10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94532" y="4717117"/>
            <a:ext cx="108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861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/>
                  <a:t>Root of a cubic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76" y="242762"/>
            <a:ext cx="11927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</a:t>
            </a:r>
          </a:p>
          <a:p>
            <a:r>
              <a:rPr lang="en-US" dirty="0"/>
              <a:t>INPUT D</a:t>
            </a:r>
          </a:p>
          <a:p>
            <a:r>
              <a:rPr lang="en-US" dirty="0"/>
              <a:t>COMPUTE J=(-1)^0.5</a:t>
            </a:r>
          </a:p>
          <a:p>
            <a:r>
              <a:rPr lang="en-US" dirty="0"/>
              <a:t>COMPUTE A1 = B/A</a:t>
            </a:r>
          </a:p>
          <a:p>
            <a:r>
              <a:rPr lang="en-US" dirty="0"/>
              <a:t>COMPUTE A2 = C/A</a:t>
            </a:r>
          </a:p>
          <a:p>
            <a:r>
              <a:rPr lang="en-US" dirty="0"/>
              <a:t>COMPUTE A3 = D/A</a:t>
            </a:r>
          </a:p>
          <a:p>
            <a:r>
              <a:rPr lang="en-US" dirty="0"/>
              <a:t>COMPUTE Q = (3*A2 – A1^2)/9</a:t>
            </a:r>
          </a:p>
          <a:p>
            <a:r>
              <a:rPr lang="en-US" dirty="0"/>
              <a:t>COMPUTE R = ((9*A1*A2) – (27*A3) – (2*A1^3))/54</a:t>
            </a:r>
          </a:p>
          <a:p>
            <a:r>
              <a:rPr lang="en-US" dirty="0"/>
              <a:t>COMPUTE S = (R + (Q^3 + R^2)^0.5)^(1/3)</a:t>
            </a:r>
          </a:p>
          <a:p>
            <a:r>
              <a:rPr lang="en-US" dirty="0"/>
              <a:t>COMPUTE T = (R - (Q^3 + R^2)^0.5)^(1/3)</a:t>
            </a:r>
          </a:p>
          <a:p>
            <a:r>
              <a:rPr lang="en-US" dirty="0"/>
              <a:t>COMPUTE X1 = S+ T - 1/3*A1</a:t>
            </a:r>
          </a:p>
          <a:p>
            <a:r>
              <a:rPr lang="en-US" dirty="0"/>
              <a:t>COMPUTE X2 = -0.5(S + T) – (1/3 * A1) + (0.5*J*(3^0.5)*(S – T))</a:t>
            </a:r>
          </a:p>
          <a:p>
            <a:r>
              <a:rPr lang="en-US" dirty="0"/>
              <a:t>COMPUTE X3 = -0.5(S + T) – (1/3 * A1) - (0.5*J*(3^0.5)*(S – T))</a:t>
            </a:r>
          </a:p>
          <a:p>
            <a:r>
              <a:rPr lang="en-US" dirty="0"/>
              <a:t>PRINT X1 AND X2 AND X3</a:t>
            </a:r>
          </a:p>
        </p:txBody>
      </p:sp>
    </p:spTree>
    <p:extLst>
      <p:ext uri="{BB962C8B-B14F-4D97-AF65-F5344CB8AC3E}">
        <p14:creationId xmlns:p14="http://schemas.microsoft.com/office/powerpoint/2010/main" val="28474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50000">
              <a:srgbClr val="C00000"/>
            </a:gs>
            <a:gs pos="75000">
              <a:srgbClr val="FF0000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623086" y="186116"/>
            <a:ext cx="1577947" cy="6149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201033" y="493614"/>
            <a:ext cx="70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710832" y="242761"/>
            <a:ext cx="1869260" cy="55835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A,B,C,D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3976" y="493613"/>
            <a:ext cx="793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86996" y="105195"/>
            <a:ext cx="1488935" cy="7525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A1=B/A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A2 = C/A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A3 = D/A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6675931" y="481476"/>
            <a:ext cx="62308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016" y="105195"/>
                <a:ext cx="1367554" cy="809204"/>
              </a:xfrm>
              <a:prstGeom prst="rect">
                <a:avLst/>
              </a:prstGeom>
              <a:blipFill rotWithShape="0">
                <a:blip r:embed="rId2"/>
                <a:stretch>
                  <a:fillRect l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7982793" y="914399"/>
            <a:ext cx="4046" cy="5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2 −27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3 −2</m:t>
                        </m:r>
                        <m:sSup>
                          <m:s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26" y="1464658"/>
                <a:ext cx="2403334" cy="663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0" idx="1"/>
            <a:endCxn id="23" idx="3"/>
          </p:cNvCxnSpPr>
          <p:nvPr/>
        </p:nvCxnSpPr>
        <p:spPr>
          <a:xfrm flipH="1">
            <a:off x="6271329" y="1796432"/>
            <a:ext cx="50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10" y="1464659"/>
                <a:ext cx="2419519" cy="663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 flipV="1">
            <a:off x="3083065" y="1796431"/>
            <a:ext cx="768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−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rad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0" y="1464658"/>
                <a:ext cx="2524715" cy="663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882032" y="2128205"/>
            <a:ext cx="0" cy="5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702740"/>
                <a:ext cx="2201033" cy="631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3"/>
            <a:endCxn id="46" idx="1"/>
          </p:cNvCxnSpPr>
          <p:nvPr/>
        </p:nvCxnSpPr>
        <p:spPr>
          <a:xfrm flipV="1">
            <a:off x="2201032" y="2994053"/>
            <a:ext cx="2103931" cy="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2=−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63" y="2678464"/>
                <a:ext cx="4952325" cy="631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>
            <a:off x="6781125" y="3309642"/>
            <a:ext cx="1" cy="8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70" y="4175491"/>
                <a:ext cx="5000877" cy="7849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3" idx="1"/>
          </p:cNvCxnSpPr>
          <p:nvPr/>
        </p:nvCxnSpPr>
        <p:spPr>
          <a:xfrm flipH="1">
            <a:off x="3155894" y="4567955"/>
            <a:ext cx="1140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1003413" y="4175491"/>
            <a:ext cx="2152482" cy="78492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(S-T)=0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26577" y="4567955"/>
            <a:ext cx="776835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4667" y="4567955"/>
            <a:ext cx="16183" cy="6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isplay 72"/>
          <p:cNvSpPr/>
          <p:nvPr/>
        </p:nvSpPr>
        <p:spPr>
          <a:xfrm>
            <a:off x="0" y="5195089"/>
            <a:ext cx="1367554" cy="614995"/>
          </a:xfrm>
          <a:prstGeom prst="flowChartDispla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</a:t>
            </a:r>
          </a:p>
        </p:txBody>
      </p:sp>
      <p:cxnSp>
        <p:nvCxnSpPr>
          <p:cNvPr id="75" name="Straight Arrow Connector 74"/>
          <p:cNvCxnSpPr>
            <a:stCxn id="57" idx="2"/>
          </p:cNvCxnSpPr>
          <p:nvPr/>
        </p:nvCxnSpPr>
        <p:spPr>
          <a:xfrm>
            <a:off x="2079654" y="4960419"/>
            <a:ext cx="0" cy="2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Display 76"/>
          <p:cNvSpPr/>
          <p:nvPr/>
        </p:nvSpPr>
        <p:spPr>
          <a:xfrm>
            <a:off x="1513209" y="5195089"/>
            <a:ext cx="1602223" cy="623089"/>
          </a:xfrm>
          <a:prstGeom prst="flowChartDisp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X1,X2,X3</a:t>
            </a:r>
          </a:p>
        </p:txBody>
      </p:sp>
      <p:sp>
        <p:nvSpPr>
          <p:cNvPr id="81" name="Flowchart: Terminator 80"/>
          <p:cNvSpPr/>
          <p:nvPr/>
        </p:nvSpPr>
        <p:spPr>
          <a:xfrm>
            <a:off x="639273" y="6117581"/>
            <a:ext cx="1440381" cy="5421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cxnSp>
        <p:nvCxnSpPr>
          <p:cNvPr id="83" name="Straight Arrow Connector 82"/>
          <p:cNvCxnSpPr>
            <a:stCxn id="73" idx="2"/>
            <a:endCxn id="81" idx="0"/>
          </p:cNvCxnSpPr>
          <p:nvPr/>
        </p:nvCxnSpPr>
        <p:spPr>
          <a:xfrm>
            <a:off x="683777" y="5810084"/>
            <a:ext cx="675687" cy="30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2"/>
            <a:endCxn id="81" idx="0"/>
          </p:cNvCxnSpPr>
          <p:nvPr/>
        </p:nvCxnSpPr>
        <p:spPr>
          <a:xfrm flipH="1">
            <a:off x="1359464" y="5818178"/>
            <a:ext cx="954857" cy="29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9631" y="4225235"/>
            <a:ext cx="10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20117" y="4862169"/>
            <a:ext cx="9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600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/>
              <a:t>Algorithm to find the: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11" y="2603654"/>
            <a:ext cx="9144000" cy="334399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22378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7" y="9625"/>
            <a:ext cx="12124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</a:t>
            </a:r>
          </a:p>
          <a:p>
            <a:r>
              <a:rPr lang="en-US" dirty="0"/>
              <a:t>INPUT B</a:t>
            </a:r>
          </a:p>
          <a:p>
            <a:r>
              <a:rPr lang="en-US" dirty="0"/>
              <a:t>INPUT C</a:t>
            </a:r>
          </a:p>
          <a:p>
            <a:r>
              <a:rPr lang="en-US" dirty="0"/>
              <a:t>COMPUTE D = A-B</a:t>
            </a:r>
          </a:p>
          <a:p>
            <a:r>
              <a:rPr lang="en-US" dirty="0"/>
              <a:t>COMPUTE  E = A-C</a:t>
            </a:r>
          </a:p>
          <a:p>
            <a:r>
              <a:rPr lang="en-US" dirty="0"/>
              <a:t>COMPUTE F = B-C</a:t>
            </a:r>
          </a:p>
          <a:p>
            <a:r>
              <a:rPr lang="en-US" dirty="0"/>
              <a:t>IF D&gt;=0 AND E&gt;=0 THEN</a:t>
            </a:r>
          </a:p>
          <a:p>
            <a:r>
              <a:rPr lang="en-US" dirty="0"/>
              <a:t>	PRINT A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IF D&lt;=0 AND F&gt;=0 THEN</a:t>
            </a:r>
          </a:p>
          <a:p>
            <a:r>
              <a:rPr lang="en-US" dirty="0"/>
              <a:t>		PRINT B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PRINT C</a:t>
            </a:r>
          </a:p>
        </p:txBody>
      </p:sp>
    </p:spTree>
    <p:extLst>
      <p:ext uri="{BB962C8B-B14F-4D97-AF65-F5344CB8AC3E}">
        <p14:creationId xmlns:p14="http://schemas.microsoft.com/office/powerpoint/2010/main" val="2146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832</Words>
  <Application>Microsoft Office PowerPoint</Application>
  <PresentationFormat>Widescreen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Algorithm Assignment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>llota</dc:creator>
  <cp:lastModifiedBy>lotannaokeke44@gmail.com</cp:lastModifiedBy>
  <cp:revision>48</cp:revision>
  <dcterms:created xsi:type="dcterms:W3CDTF">2021-04-20T16:31:42Z</dcterms:created>
  <dcterms:modified xsi:type="dcterms:W3CDTF">2021-04-27T05:59:22Z</dcterms:modified>
</cp:coreProperties>
</file>