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31A1"/>
    <a:srgbClr val="B07BD7"/>
    <a:srgbClr val="E50101"/>
    <a:srgbClr val="A70101"/>
    <a:srgbClr val="C80000"/>
    <a:srgbClr val="D73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9" d="100"/>
          <a:sy n="79" d="100"/>
        </p:scale>
        <p:origin x="768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EF17D-739B-40CF-A1A8-03366A820640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72CB2-9A9A-4DC3-BD84-38CA823D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9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2CB2-9A9A-4DC3-BD84-38CA823D71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9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8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4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6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2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2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4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1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3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5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1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47FD9-B6B4-4DF9-BB8B-97F46D1C8CB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9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NAME: Lotanna Okeke</a:t>
            </a:r>
          </a:p>
          <a:p>
            <a:r>
              <a:rPr lang="en-US" dirty="0"/>
              <a:t>MAT NO.: 20120612038</a:t>
            </a:r>
          </a:p>
          <a:p>
            <a:r>
              <a:rPr lang="en-US" dirty="0"/>
              <a:t>COURSE TITLE: CSC 102</a:t>
            </a:r>
          </a:p>
        </p:txBody>
      </p:sp>
    </p:spTree>
    <p:extLst>
      <p:ext uri="{BB962C8B-B14F-4D97-AF65-F5344CB8AC3E}">
        <p14:creationId xmlns:p14="http://schemas.microsoft.com/office/powerpoint/2010/main" val="1020728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chemeClr val="accent1">
                <a:lumMod val="75000"/>
              </a:schemeClr>
            </a:gs>
            <a:gs pos="72000">
              <a:schemeClr val="accent1">
                <a:lumMod val="50000"/>
              </a:schemeClr>
            </a:gs>
            <a:gs pos="39000">
              <a:schemeClr val="accent1">
                <a:lumMod val="5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774583" y="159060"/>
            <a:ext cx="1588168" cy="4427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4" name="Straight Arrow Connector 3"/>
          <p:cNvCxnSpPr>
            <a:stCxn id="2" idx="2"/>
            <a:endCxn id="2" idx="2"/>
          </p:cNvCxnSpPr>
          <p:nvPr/>
        </p:nvCxnSpPr>
        <p:spPr>
          <a:xfrm>
            <a:off x="1568667" y="60182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888607" y="875899"/>
            <a:ext cx="1482290" cy="798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D=A-B</a:t>
            </a:r>
          </a:p>
          <a:p>
            <a:pPr algn="ctr"/>
            <a:r>
              <a:rPr lang="en-US" dirty="0"/>
              <a:t>E=A-C</a:t>
            </a:r>
          </a:p>
          <a:p>
            <a:pPr algn="ctr"/>
            <a:r>
              <a:rPr lang="en-US" dirty="0"/>
              <a:t>F=B-C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4629752" y="1674796"/>
            <a:ext cx="0" cy="45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Decision 7"/>
          <p:cNvSpPr/>
          <p:nvPr/>
        </p:nvSpPr>
        <p:spPr>
          <a:xfrm>
            <a:off x="3306278" y="2127183"/>
            <a:ext cx="2646947" cy="885524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D&gt;=0 AND E&gt;=0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5953225" y="2569945"/>
            <a:ext cx="857150" cy="11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5" idx="0"/>
          </p:cNvCxnSpPr>
          <p:nvPr/>
        </p:nvCxnSpPr>
        <p:spPr>
          <a:xfrm>
            <a:off x="6762750" y="2569945"/>
            <a:ext cx="23812" cy="97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Decision 14"/>
          <p:cNvSpPr/>
          <p:nvPr/>
        </p:nvSpPr>
        <p:spPr>
          <a:xfrm>
            <a:off x="5500386" y="3543300"/>
            <a:ext cx="2572352" cy="666750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D&lt;=0 AND F&gt;=0</a:t>
            </a:r>
          </a:p>
        </p:txBody>
      </p:sp>
      <p:cxnSp>
        <p:nvCxnSpPr>
          <p:cNvPr id="18" name="Straight Arrow Connector 17"/>
          <p:cNvCxnSpPr>
            <a:stCxn id="15" idx="3"/>
          </p:cNvCxnSpPr>
          <p:nvPr/>
        </p:nvCxnSpPr>
        <p:spPr>
          <a:xfrm>
            <a:off x="8072738" y="3876675"/>
            <a:ext cx="890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915400" y="3876675"/>
            <a:ext cx="28575" cy="109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owchart: Display 23"/>
          <p:cNvSpPr/>
          <p:nvPr/>
        </p:nvSpPr>
        <p:spPr>
          <a:xfrm>
            <a:off x="8143875" y="4972050"/>
            <a:ext cx="1638300" cy="704850"/>
          </a:xfrm>
          <a:prstGeom prst="flowChartDispla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C</a:t>
            </a:r>
          </a:p>
        </p:txBody>
      </p:sp>
      <p:cxnSp>
        <p:nvCxnSpPr>
          <p:cNvPr id="26" name="Straight Arrow Connector 25"/>
          <p:cNvCxnSpPr>
            <a:stCxn id="15" idx="1"/>
          </p:cNvCxnSpPr>
          <p:nvPr/>
        </p:nvCxnSpPr>
        <p:spPr>
          <a:xfrm flipH="1" flipV="1">
            <a:off x="4629751" y="3876674"/>
            <a:ext cx="8706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30" idx="0"/>
          </p:cNvCxnSpPr>
          <p:nvPr/>
        </p:nvCxnSpPr>
        <p:spPr>
          <a:xfrm>
            <a:off x="4629751" y="3876675"/>
            <a:ext cx="6569" cy="113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Flowchart: Display 29"/>
          <p:cNvSpPr/>
          <p:nvPr/>
        </p:nvSpPr>
        <p:spPr>
          <a:xfrm>
            <a:off x="3888607" y="5010150"/>
            <a:ext cx="1495425" cy="666750"/>
          </a:xfrm>
          <a:prstGeom prst="flowChartDispla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B</a:t>
            </a:r>
          </a:p>
        </p:txBody>
      </p:sp>
      <p:cxnSp>
        <p:nvCxnSpPr>
          <p:cNvPr id="33" name="Straight Arrow Connector 32"/>
          <p:cNvCxnSpPr>
            <a:stCxn id="8" idx="1"/>
          </p:cNvCxnSpPr>
          <p:nvPr/>
        </p:nvCxnSpPr>
        <p:spPr>
          <a:xfrm flipH="1">
            <a:off x="1419225" y="2569945"/>
            <a:ext cx="1887053" cy="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6" idx="0"/>
          </p:cNvCxnSpPr>
          <p:nvPr/>
        </p:nvCxnSpPr>
        <p:spPr>
          <a:xfrm flipH="1">
            <a:off x="1428750" y="2569945"/>
            <a:ext cx="28576" cy="243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isplay 35"/>
          <p:cNvSpPr/>
          <p:nvPr/>
        </p:nvSpPr>
        <p:spPr>
          <a:xfrm>
            <a:off x="600075" y="5005387"/>
            <a:ext cx="1657350" cy="676275"/>
          </a:xfrm>
          <a:prstGeom prst="flowChartDispla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A</a:t>
            </a:r>
          </a:p>
        </p:txBody>
      </p:sp>
      <p:sp>
        <p:nvSpPr>
          <p:cNvPr id="40" name="Flowchart: Terminator 39"/>
          <p:cNvSpPr/>
          <p:nvPr/>
        </p:nvSpPr>
        <p:spPr>
          <a:xfrm>
            <a:off x="3888607" y="6400800"/>
            <a:ext cx="1693043" cy="4572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46" name="Straight Arrow Connector 45"/>
          <p:cNvCxnSpPr>
            <a:stCxn id="30" idx="2"/>
          </p:cNvCxnSpPr>
          <p:nvPr/>
        </p:nvCxnSpPr>
        <p:spPr>
          <a:xfrm flipH="1">
            <a:off x="4629751" y="5676900"/>
            <a:ext cx="6569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2"/>
          </p:cNvCxnSpPr>
          <p:nvPr/>
        </p:nvCxnSpPr>
        <p:spPr>
          <a:xfrm>
            <a:off x="1428750" y="5681662"/>
            <a:ext cx="0" cy="947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0" idx="1"/>
          </p:cNvCxnSpPr>
          <p:nvPr/>
        </p:nvCxnSpPr>
        <p:spPr>
          <a:xfrm>
            <a:off x="1419225" y="6629400"/>
            <a:ext cx="2469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40" idx="3"/>
          </p:cNvCxnSpPr>
          <p:nvPr/>
        </p:nvCxnSpPr>
        <p:spPr>
          <a:xfrm flipH="1">
            <a:off x="5581650" y="6629400"/>
            <a:ext cx="3381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4" idx="2"/>
          </p:cNvCxnSpPr>
          <p:nvPr/>
        </p:nvCxnSpPr>
        <p:spPr>
          <a:xfrm>
            <a:off x="8963025" y="5676900"/>
            <a:ext cx="0" cy="95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953225" y="2270979"/>
            <a:ext cx="92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131800" y="2270979"/>
            <a:ext cx="120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29751" y="3543300"/>
            <a:ext cx="79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TRUE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143875" y="3543300"/>
            <a:ext cx="73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FALSE</a:t>
            </a:r>
          </a:p>
        </p:txBody>
      </p:sp>
      <p:cxnSp>
        <p:nvCxnSpPr>
          <p:cNvPr id="73" name="Straight Arrow Connector 72"/>
          <p:cNvCxnSpPr>
            <a:stCxn id="2" idx="3"/>
            <a:endCxn id="74" idx="2"/>
          </p:cNvCxnSpPr>
          <p:nvPr/>
        </p:nvCxnSpPr>
        <p:spPr>
          <a:xfrm>
            <a:off x="2362751" y="380442"/>
            <a:ext cx="1473217" cy="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Flowchart: Data 73"/>
          <p:cNvSpPr/>
          <p:nvPr/>
        </p:nvSpPr>
        <p:spPr>
          <a:xfrm>
            <a:off x="3611178" y="86360"/>
            <a:ext cx="2247900" cy="591263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A,B,C</a:t>
            </a:r>
          </a:p>
        </p:txBody>
      </p:sp>
      <p:cxnSp>
        <p:nvCxnSpPr>
          <p:cNvPr id="83" name="Straight Arrow Connector 82"/>
          <p:cNvCxnSpPr>
            <a:endCxn id="5" idx="0"/>
          </p:cNvCxnSpPr>
          <p:nvPr/>
        </p:nvCxnSpPr>
        <p:spPr>
          <a:xfrm flipH="1">
            <a:off x="4629752" y="736177"/>
            <a:ext cx="6567" cy="139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56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0711" y="216055"/>
            <a:ext cx="9144000" cy="2387600"/>
          </a:xfrm>
        </p:spPr>
        <p:txBody>
          <a:bodyPr/>
          <a:lstStyle/>
          <a:p>
            <a:r>
              <a:rPr lang="en-US" dirty="0"/>
              <a:t>Algorithm to find the: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0711" y="2603654"/>
            <a:ext cx="9144000" cy="334399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Find the GCD and LCM of two numbers</a:t>
            </a:r>
          </a:p>
        </p:txBody>
      </p:sp>
    </p:spTree>
    <p:extLst>
      <p:ext uri="{BB962C8B-B14F-4D97-AF65-F5344CB8AC3E}">
        <p14:creationId xmlns:p14="http://schemas.microsoft.com/office/powerpoint/2010/main" val="3122477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350" y="85725"/>
            <a:ext cx="1203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A</a:t>
            </a:r>
          </a:p>
          <a:p>
            <a:r>
              <a:rPr lang="en-US" dirty="0"/>
              <a:t>INPUT B</a:t>
            </a:r>
          </a:p>
          <a:p>
            <a:r>
              <a:rPr lang="en-US" dirty="0"/>
              <a:t>IF A=0 OR B=0 THEN</a:t>
            </a:r>
          </a:p>
          <a:p>
            <a:r>
              <a:rPr lang="en-US" dirty="0"/>
              <a:t>	PRINT 0 ISNT A NATURAL NUMBER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	COMPUTE R1 = RANGE(1,A+1)</a:t>
            </a:r>
          </a:p>
          <a:p>
            <a:r>
              <a:rPr lang="en-US" dirty="0"/>
              <a:t>	COMPUTE R2 = RANGE(1,B+1)</a:t>
            </a:r>
          </a:p>
          <a:p>
            <a:r>
              <a:rPr lang="en-US" dirty="0"/>
              <a:t>	IF C IS IN R1 AND R2 THEN</a:t>
            </a:r>
          </a:p>
          <a:p>
            <a:r>
              <a:rPr lang="en-US" dirty="0"/>
              <a:t>		IF A%C=0 AND B%C=0 THEN</a:t>
            </a:r>
          </a:p>
          <a:p>
            <a:r>
              <a:rPr lang="en-US" dirty="0"/>
              <a:t>			GCD=C</a:t>
            </a:r>
          </a:p>
          <a:p>
            <a:r>
              <a:rPr lang="en-US" dirty="0"/>
              <a:t>	COMPUTE LCM = (A*B)/GCD</a:t>
            </a:r>
          </a:p>
          <a:p>
            <a:r>
              <a:rPr lang="en-US" dirty="0"/>
              <a:t>	PRINT GCD AND LCM</a:t>
            </a:r>
          </a:p>
          <a:p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831322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chemeClr val="bg1">
                <a:lumMod val="85000"/>
              </a:schemeClr>
            </a:gs>
            <a:gs pos="50000">
              <a:schemeClr val="tx1">
                <a:lumMod val="75000"/>
                <a:lumOff val="25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>
          <a:xfrm>
            <a:off x="890110" y="210163"/>
            <a:ext cx="1104900" cy="24765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5" name="Straight Arrow Connector 4"/>
          <p:cNvCxnSpPr>
            <a:stCxn id="3" idx="3"/>
            <a:endCxn id="6" idx="2"/>
          </p:cNvCxnSpPr>
          <p:nvPr/>
        </p:nvCxnSpPr>
        <p:spPr>
          <a:xfrm>
            <a:off x="1995010" y="333988"/>
            <a:ext cx="449581" cy="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2245518" y="165517"/>
            <a:ext cx="1990725" cy="342899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A,B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259324" y="1126337"/>
            <a:ext cx="540902" cy="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258612" y="1143723"/>
            <a:ext cx="0" cy="131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Display 14"/>
          <p:cNvSpPr/>
          <p:nvPr/>
        </p:nvSpPr>
        <p:spPr>
          <a:xfrm>
            <a:off x="790575" y="2457450"/>
            <a:ext cx="1990725" cy="1009650"/>
          </a:xfrm>
          <a:prstGeom prst="flowChartDispla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ZERO ISN’T A NATURAL NUMBER</a:t>
            </a:r>
          </a:p>
        </p:txBody>
      </p:sp>
      <p:cxnSp>
        <p:nvCxnSpPr>
          <p:cNvPr id="17" name="Straight Arrow Connector 16"/>
          <p:cNvCxnSpPr>
            <a:stCxn id="102" idx="3"/>
          </p:cNvCxnSpPr>
          <p:nvPr/>
        </p:nvCxnSpPr>
        <p:spPr>
          <a:xfrm>
            <a:off x="4680821" y="1116811"/>
            <a:ext cx="1415179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094570" y="959649"/>
            <a:ext cx="1876425" cy="314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R1=RANGE(1,A+1)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278389" y="2787563"/>
            <a:ext cx="0" cy="48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Flowchart: Display 79"/>
          <p:cNvSpPr/>
          <p:nvPr/>
        </p:nvSpPr>
        <p:spPr>
          <a:xfrm>
            <a:off x="3142654" y="6200775"/>
            <a:ext cx="2295524" cy="438150"/>
          </a:xfrm>
          <a:prstGeom prst="flowChartDispla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GCD AND LCM</a:t>
            </a:r>
          </a:p>
        </p:txBody>
      </p:sp>
      <p:sp>
        <p:nvSpPr>
          <p:cNvPr id="85" name="Flowchart: Alternate Process 84"/>
          <p:cNvSpPr/>
          <p:nvPr/>
        </p:nvSpPr>
        <p:spPr>
          <a:xfrm>
            <a:off x="3650575" y="3291156"/>
            <a:ext cx="1279683" cy="685801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 FROM LOOP</a:t>
            </a:r>
          </a:p>
        </p:txBody>
      </p:sp>
      <p:cxnSp>
        <p:nvCxnSpPr>
          <p:cNvPr id="91" name="Straight Arrow Connector 90"/>
          <p:cNvCxnSpPr>
            <a:stCxn id="15" idx="2"/>
          </p:cNvCxnSpPr>
          <p:nvPr/>
        </p:nvCxnSpPr>
        <p:spPr>
          <a:xfrm>
            <a:off x="1785938" y="3467100"/>
            <a:ext cx="14287" cy="274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Flowchart: Terminator 91"/>
          <p:cNvSpPr/>
          <p:nvPr/>
        </p:nvSpPr>
        <p:spPr>
          <a:xfrm>
            <a:off x="1259324" y="6191250"/>
            <a:ext cx="1085850" cy="4572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94" name="Straight Arrow Connector 93"/>
          <p:cNvCxnSpPr>
            <a:stCxn id="80" idx="1"/>
            <a:endCxn id="92" idx="3"/>
          </p:cNvCxnSpPr>
          <p:nvPr/>
        </p:nvCxnSpPr>
        <p:spPr>
          <a:xfrm flipH="1">
            <a:off x="2345174" y="6419850"/>
            <a:ext cx="797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Flowchart: Decision 101"/>
          <p:cNvSpPr/>
          <p:nvPr/>
        </p:nvSpPr>
        <p:spPr>
          <a:xfrm>
            <a:off x="1800938" y="806064"/>
            <a:ext cx="2879883" cy="6214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A=0 OR B=0</a:t>
            </a:r>
          </a:p>
        </p:txBody>
      </p:sp>
      <p:cxnSp>
        <p:nvCxnSpPr>
          <p:cNvPr id="113" name="Straight Arrow Connector 112"/>
          <p:cNvCxnSpPr>
            <a:stCxn id="6" idx="4"/>
            <a:endCxn id="102" idx="0"/>
          </p:cNvCxnSpPr>
          <p:nvPr/>
        </p:nvCxnSpPr>
        <p:spPr>
          <a:xfrm flipH="1">
            <a:off x="3240880" y="508416"/>
            <a:ext cx="1" cy="29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598309" y="729383"/>
            <a:ext cx="80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96148" y="697710"/>
            <a:ext cx="77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138" name="Straight Arrow Connector 137"/>
          <p:cNvCxnSpPr>
            <a:stCxn id="21" idx="2"/>
          </p:cNvCxnSpPr>
          <p:nvPr/>
        </p:nvCxnSpPr>
        <p:spPr>
          <a:xfrm flipH="1">
            <a:off x="7032781" y="1273973"/>
            <a:ext cx="2" cy="52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094568" y="1800586"/>
            <a:ext cx="1876425" cy="314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R2=RANGE(1,B+1)</a:t>
            </a:r>
          </a:p>
        </p:txBody>
      </p:sp>
      <p:sp>
        <p:nvSpPr>
          <p:cNvPr id="146" name="Flowchart: Decision 145"/>
          <p:cNvSpPr/>
          <p:nvPr/>
        </p:nvSpPr>
        <p:spPr>
          <a:xfrm>
            <a:off x="5592838" y="2496265"/>
            <a:ext cx="2879883" cy="6214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C IN RI AND R2</a:t>
            </a:r>
          </a:p>
        </p:txBody>
      </p:sp>
      <p:cxnSp>
        <p:nvCxnSpPr>
          <p:cNvPr id="147" name="Straight Arrow Connector 146"/>
          <p:cNvCxnSpPr>
            <a:stCxn id="139" idx="2"/>
          </p:cNvCxnSpPr>
          <p:nvPr/>
        </p:nvCxnSpPr>
        <p:spPr>
          <a:xfrm flipH="1">
            <a:off x="7032779" y="2114910"/>
            <a:ext cx="2" cy="3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46" idx="3"/>
          </p:cNvCxnSpPr>
          <p:nvPr/>
        </p:nvCxnSpPr>
        <p:spPr>
          <a:xfrm flipV="1">
            <a:off x="8472721" y="2801781"/>
            <a:ext cx="680804" cy="5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9153523" y="2849221"/>
            <a:ext cx="2" cy="52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Flowchart: Decision 151"/>
          <p:cNvSpPr/>
          <p:nvPr/>
        </p:nvSpPr>
        <p:spPr>
          <a:xfrm>
            <a:off x="7713581" y="3438386"/>
            <a:ext cx="2879883" cy="6214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A%C=0 AND B%C=0 </a:t>
            </a:r>
          </a:p>
        </p:txBody>
      </p:sp>
      <p:cxnSp>
        <p:nvCxnSpPr>
          <p:cNvPr id="154" name="Straight Arrow Connector 153"/>
          <p:cNvCxnSpPr>
            <a:stCxn id="152" idx="1"/>
          </p:cNvCxnSpPr>
          <p:nvPr/>
        </p:nvCxnSpPr>
        <p:spPr>
          <a:xfrm flipH="1">
            <a:off x="7032779" y="3749133"/>
            <a:ext cx="680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endCxn id="146" idx="2"/>
          </p:cNvCxnSpPr>
          <p:nvPr/>
        </p:nvCxnSpPr>
        <p:spPr>
          <a:xfrm flipV="1">
            <a:off x="7032779" y="3117759"/>
            <a:ext cx="1" cy="63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2" idx="2"/>
          </p:cNvCxnSpPr>
          <p:nvPr/>
        </p:nvCxnSpPr>
        <p:spPr>
          <a:xfrm flipH="1">
            <a:off x="9153522" y="4059880"/>
            <a:ext cx="1" cy="674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8260670" y="4733925"/>
            <a:ext cx="1785704" cy="466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GCD = C</a:t>
            </a:r>
          </a:p>
        </p:txBody>
      </p:sp>
      <p:cxnSp>
        <p:nvCxnSpPr>
          <p:cNvPr id="161" name="Straight Arrow Connector 160"/>
          <p:cNvCxnSpPr>
            <a:stCxn id="159" idx="3"/>
          </p:cNvCxnSpPr>
          <p:nvPr/>
        </p:nvCxnSpPr>
        <p:spPr>
          <a:xfrm>
            <a:off x="10046374" y="4967288"/>
            <a:ext cx="1536026" cy="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V="1">
            <a:off x="11525250" y="2343507"/>
            <a:ext cx="9525" cy="262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>
            <a:off x="7028017" y="2343507"/>
            <a:ext cx="4458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7071715" y="3433446"/>
            <a:ext cx="76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9192457" y="4229100"/>
            <a:ext cx="7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8378670" y="2496265"/>
            <a:ext cx="727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171" name="Straight Arrow Connector 170"/>
          <p:cNvCxnSpPr>
            <a:stCxn id="146" idx="1"/>
          </p:cNvCxnSpPr>
          <p:nvPr/>
        </p:nvCxnSpPr>
        <p:spPr>
          <a:xfrm flipH="1" flipV="1">
            <a:off x="4236243" y="2768114"/>
            <a:ext cx="1356595" cy="38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4438052" y="2516268"/>
            <a:ext cx="162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178" name="Straight Arrow Connector 177"/>
          <p:cNvCxnSpPr>
            <a:stCxn id="85" idx="2"/>
            <a:endCxn id="179" idx="0"/>
          </p:cNvCxnSpPr>
          <p:nvPr/>
        </p:nvCxnSpPr>
        <p:spPr>
          <a:xfrm>
            <a:off x="4290417" y="3976957"/>
            <a:ext cx="596" cy="48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3429001" y="4461101"/>
            <a:ext cx="1724024" cy="506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LCM = (A*B)/GCD</a:t>
            </a:r>
          </a:p>
        </p:txBody>
      </p:sp>
      <p:cxnSp>
        <p:nvCxnSpPr>
          <p:cNvPr id="186" name="Straight Arrow Connector 185"/>
          <p:cNvCxnSpPr>
            <a:stCxn id="179" idx="2"/>
            <a:endCxn id="80" idx="0"/>
          </p:cNvCxnSpPr>
          <p:nvPr/>
        </p:nvCxnSpPr>
        <p:spPr>
          <a:xfrm flipH="1">
            <a:off x="4290416" y="4967287"/>
            <a:ext cx="597" cy="1233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597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0711" y="216055"/>
            <a:ext cx="9144000" cy="2387600"/>
          </a:xfrm>
        </p:spPr>
        <p:txBody>
          <a:bodyPr/>
          <a:lstStyle/>
          <a:p>
            <a:r>
              <a:rPr lang="en-US" dirty="0"/>
              <a:t>Algorithm to find the: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0711" y="2603654"/>
            <a:ext cx="9144000" cy="334399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Find the factorial of number n(n! = 1 x 2 x 3 x … x n)</a:t>
            </a:r>
          </a:p>
        </p:txBody>
      </p:sp>
    </p:spTree>
    <p:extLst>
      <p:ext uri="{BB962C8B-B14F-4D97-AF65-F5344CB8AC3E}">
        <p14:creationId xmlns:p14="http://schemas.microsoft.com/office/powerpoint/2010/main" val="2299888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4682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N</a:t>
            </a:r>
          </a:p>
          <a:p>
            <a:r>
              <a:rPr lang="en-US" dirty="0"/>
              <a:t>COMPUTE D = 1</a:t>
            </a:r>
          </a:p>
          <a:p>
            <a:r>
              <a:rPr lang="en-US" dirty="0"/>
              <a:t>COMPUTE R1 = RANGE(1, N+1)</a:t>
            </a:r>
          </a:p>
          <a:p>
            <a:r>
              <a:rPr lang="en-US" dirty="0"/>
              <a:t>IF A&lt;0 THEN</a:t>
            </a:r>
          </a:p>
          <a:p>
            <a:r>
              <a:rPr lang="en-US" dirty="0"/>
              <a:t>	PRINT RE-ENTER A WHOLE NUMBER</a:t>
            </a:r>
          </a:p>
          <a:p>
            <a:r>
              <a:rPr lang="en-US" dirty="0"/>
              <a:t>ELSE </a:t>
            </a:r>
          </a:p>
          <a:p>
            <a:r>
              <a:rPr lang="en-US" dirty="0"/>
              <a:t>	IF B IS IN R1 THEN</a:t>
            </a:r>
          </a:p>
          <a:p>
            <a:r>
              <a:rPr lang="en-US" dirty="0"/>
              <a:t>		D = D*B</a:t>
            </a:r>
          </a:p>
          <a:p>
            <a:r>
              <a:rPr lang="en-US" dirty="0"/>
              <a:t>	PRINT D</a:t>
            </a:r>
          </a:p>
        </p:txBody>
      </p:sp>
    </p:spTree>
    <p:extLst>
      <p:ext uri="{BB962C8B-B14F-4D97-AF65-F5344CB8AC3E}">
        <p14:creationId xmlns:p14="http://schemas.microsoft.com/office/powerpoint/2010/main" val="2730564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chemeClr val="accent6">
                <a:lumMod val="60000"/>
                <a:lumOff val="40000"/>
              </a:schemeClr>
            </a:gs>
            <a:gs pos="50000">
              <a:schemeClr val="bg1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4486275" y="552450"/>
            <a:ext cx="1266825" cy="457200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>
            <a:off x="5119688" y="1009650"/>
            <a:ext cx="4762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4324349" y="1390650"/>
            <a:ext cx="1590675" cy="33337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A</a:t>
            </a:r>
          </a:p>
        </p:txBody>
      </p:sp>
      <p:cxnSp>
        <p:nvCxnSpPr>
          <p:cNvPr id="8" name="Straight Arrow Connector 7"/>
          <p:cNvCxnSpPr>
            <a:stCxn id="6" idx="4"/>
          </p:cNvCxnSpPr>
          <p:nvPr/>
        </p:nvCxnSpPr>
        <p:spPr>
          <a:xfrm>
            <a:off x="5119687" y="1724025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324349" y="2124075"/>
            <a:ext cx="1590675" cy="4476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RI=RANGE(1, A+1)</a:t>
            </a: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5119687" y="257175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Decision 11"/>
          <p:cNvSpPr/>
          <p:nvPr/>
        </p:nvSpPr>
        <p:spPr>
          <a:xfrm>
            <a:off x="3948111" y="3019425"/>
            <a:ext cx="2343150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A&lt;0</a:t>
            </a: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>
            <a:off x="6291261" y="3324225"/>
            <a:ext cx="985839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277099" y="3343275"/>
            <a:ext cx="1" cy="94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Decision 17"/>
          <p:cNvSpPr/>
          <p:nvPr/>
        </p:nvSpPr>
        <p:spPr>
          <a:xfrm>
            <a:off x="6067424" y="4286250"/>
            <a:ext cx="2419351" cy="7524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B IN R1</a:t>
            </a:r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>
            <a:off x="8486775" y="4662488"/>
            <a:ext cx="847725" cy="1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334500" y="4371975"/>
            <a:ext cx="211455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 = D*B</a:t>
            </a:r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H="1" flipV="1">
            <a:off x="10382250" y="3814762"/>
            <a:ext cx="9525" cy="55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277099" y="3814762"/>
            <a:ext cx="3114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1"/>
          </p:cNvCxnSpPr>
          <p:nvPr/>
        </p:nvCxnSpPr>
        <p:spPr>
          <a:xfrm flipH="1">
            <a:off x="5114923" y="4662488"/>
            <a:ext cx="952501" cy="2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114923" y="4691062"/>
            <a:ext cx="9525" cy="83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Alternate Process 30"/>
          <p:cNvSpPr/>
          <p:nvPr/>
        </p:nvSpPr>
        <p:spPr>
          <a:xfrm>
            <a:off x="4324349" y="5524499"/>
            <a:ext cx="1743075" cy="647700"/>
          </a:xfrm>
          <a:prstGeom prst="flowChartAlternateProcess">
            <a:avLst/>
          </a:prstGeom>
        </p:spPr>
        <p:style>
          <a:lnRef idx="1">
            <a:schemeClr val="dk1"/>
          </a:lnRef>
          <a:fillRef idx="1002">
            <a:schemeClr val="dk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EXIT FROM LOOP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1" idx="1"/>
          </p:cNvCxnSpPr>
          <p:nvPr/>
        </p:nvCxnSpPr>
        <p:spPr>
          <a:xfrm flipH="1">
            <a:off x="3829050" y="5848349"/>
            <a:ext cx="495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Flowchart: Display 33"/>
          <p:cNvSpPr/>
          <p:nvPr/>
        </p:nvSpPr>
        <p:spPr>
          <a:xfrm>
            <a:off x="2628899" y="5643561"/>
            <a:ext cx="1200151" cy="485774"/>
          </a:xfrm>
          <a:prstGeom prst="flowChartDispla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D</a:t>
            </a:r>
          </a:p>
        </p:txBody>
      </p:sp>
      <p:sp>
        <p:nvSpPr>
          <p:cNvPr id="35" name="Flowchart: Terminator 34"/>
          <p:cNvSpPr/>
          <p:nvPr/>
        </p:nvSpPr>
        <p:spPr>
          <a:xfrm>
            <a:off x="1257298" y="5605461"/>
            <a:ext cx="771525" cy="523874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37" name="Straight Arrow Connector 36"/>
          <p:cNvCxnSpPr>
            <a:stCxn id="34" idx="1"/>
            <a:endCxn id="35" idx="3"/>
          </p:cNvCxnSpPr>
          <p:nvPr/>
        </p:nvCxnSpPr>
        <p:spPr>
          <a:xfrm flipH="1" flipV="1">
            <a:off x="2028823" y="5867398"/>
            <a:ext cx="600076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1"/>
            <a:endCxn id="49" idx="3"/>
          </p:cNvCxnSpPr>
          <p:nvPr/>
        </p:nvCxnSpPr>
        <p:spPr>
          <a:xfrm flipH="1">
            <a:off x="3031331" y="3324225"/>
            <a:ext cx="916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Flowchart: Display 48"/>
          <p:cNvSpPr/>
          <p:nvPr/>
        </p:nvSpPr>
        <p:spPr>
          <a:xfrm>
            <a:off x="202406" y="2965847"/>
            <a:ext cx="2828925" cy="716756"/>
          </a:xfrm>
          <a:prstGeom prst="flowChartDispla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RE-ENTER A WHOLE NUMBER</a:t>
            </a:r>
          </a:p>
        </p:txBody>
      </p:sp>
      <p:cxnSp>
        <p:nvCxnSpPr>
          <p:cNvPr id="58" name="Straight Arrow Connector 57"/>
          <p:cNvCxnSpPr>
            <a:stCxn id="49" idx="2"/>
            <a:endCxn id="35" idx="0"/>
          </p:cNvCxnSpPr>
          <p:nvPr/>
        </p:nvCxnSpPr>
        <p:spPr>
          <a:xfrm>
            <a:off x="1616869" y="3682603"/>
            <a:ext cx="26192" cy="1922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124200" y="2965847"/>
            <a:ext cx="82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298402" y="2964418"/>
            <a:ext cx="107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195886" y="4371975"/>
            <a:ext cx="95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486775" y="437197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74522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0711" y="216055"/>
            <a:ext cx="9144000" cy="2387600"/>
          </a:xfrm>
        </p:spPr>
        <p:txBody>
          <a:bodyPr/>
          <a:lstStyle/>
          <a:p>
            <a:r>
              <a:rPr lang="en-US" dirty="0"/>
              <a:t>Algorithm to find the: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410711" y="2603654"/>
                <a:ext cx="9144000" cy="3343991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dirty="0"/>
                  <a:t>Root of a quadratic equation: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10711" y="2603654"/>
                <a:ext cx="9144000" cy="3343991"/>
              </a:xfrm>
              <a:blipFill rotWithShape="0">
                <a:blip r:embed="rId2"/>
                <a:stretch>
                  <a:fillRect t="-2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82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565" y="97105"/>
            <a:ext cx="11871016" cy="286232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INPUT A</a:t>
            </a:r>
          </a:p>
          <a:p>
            <a:r>
              <a:rPr lang="en-US" dirty="0"/>
              <a:t>INPUT B</a:t>
            </a:r>
          </a:p>
          <a:p>
            <a:r>
              <a:rPr lang="en-US" dirty="0"/>
              <a:t>INPUT C</a:t>
            </a:r>
          </a:p>
          <a:p>
            <a:r>
              <a:rPr lang="en-US" dirty="0"/>
              <a:t>COMPUTE D = B^2-4AC</a:t>
            </a:r>
          </a:p>
          <a:p>
            <a:r>
              <a:rPr lang="en-US" dirty="0"/>
              <a:t>COMPUTE X1 = (-B+(D)^0.5)/2A</a:t>
            </a:r>
          </a:p>
          <a:p>
            <a:r>
              <a:rPr lang="en-US" dirty="0"/>
              <a:t>COMPUTE X2 = (-B-(D)^0.5)/2A</a:t>
            </a:r>
          </a:p>
          <a:p>
            <a:r>
              <a:rPr lang="en-US" dirty="0"/>
              <a:t>IF D=0 THEN</a:t>
            </a:r>
          </a:p>
          <a:p>
            <a:r>
              <a:rPr lang="en-US" dirty="0"/>
              <a:t>    PRINT X1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  PRINT X1 AND X2</a:t>
            </a:r>
          </a:p>
        </p:txBody>
      </p:sp>
    </p:spTree>
    <p:extLst>
      <p:ext uri="{BB962C8B-B14F-4D97-AF65-F5344CB8AC3E}">
        <p14:creationId xmlns:p14="http://schemas.microsoft.com/office/powerpoint/2010/main" val="221258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75000">
              <a:schemeClr val="accent2">
                <a:lumMod val="20000"/>
                <a:lumOff val="8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>
          <a:xfrm>
            <a:off x="4407108" y="0"/>
            <a:ext cx="1514006" cy="43471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5" name="Straight Arrow Connector 4"/>
          <p:cNvCxnSpPr>
            <a:stCxn id="3" idx="2"/>
          </p:cNvCxnSpPr>
          <p:nvPr/>
        </p:nvCxnSpPr>
        <p:spPr>
          <a:xfrm flipH="1">
            <a:off x="5156616" y="434715"/>
            <a:ext cx="7495" cy="40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4107305" y="869430"/>
            <a:ext cx="1993692" cy="539646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A,B,C</a:t>
            </a:r>
          </a:p>
        </p:txBody>
      </p:sp>
      <p:cxnSp>
        <p:nvCxnSpPr>
          <p:cNvPr id="18" name="Straight Arrow Connector 17"/>
          <p:cNvCxnSpPr>
            <a:stCxn id="6" idx="4"/>
          </p:cNvCxnSpPr>
          <p:nvPr/>
        </p:nvCxnSpPr>
        <p:spPr>
          <a:xfrm>
            <a:off x="5104151" y="1409076"/>
            <a:ext cx="0" cy="434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107305" y="1888761"/>
            <a:ext cx="2158584" cy="4946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 = B^2-4*A*c</a:t>
            </a:r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5164111" y="2383437"/>
            <a:ext cx="22486" cy="47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159770" y="2863123"/>
            <a:ext cx="1993692" cy="4946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 = -B +(D^0.5)</a:t>
            </a:r>
          </a:p>
        </p:txBody>
      </p:sp>
      <p:cxnSp>
        <p:nvCxnSpPr>
          <p:cNvPr id="32" name="Straight Arrow Connector 31"/>
          <p:cNvCxnSpPr>
            <a:stCxn id="30" idx="2"/>
          </p:cNvCxnSpPr>
          <p:nvPr/>
        </p:nvCxnSpPr>
        <p:spPr>
          <a:xfrm>
            <a:off x="5156616" y="3357799"/>
            <a:ext cx="0" cy="509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159770" y="3852472"/>
            <a:ext cx="1941227" cy="4796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 = -B-(D^0.5)</a:t>
            </a:r>
          </a:p>
        </p:txBody>
      </p:sp>
      <p:cxnSp>
        <p:nvCxnSpPr>
          <p:cNvPr id="35" name="Straight Arrow Connector 34"/>
          <p:cNvCxnSpPr>
            <a:stCxn id="33" idx="2"/>
          </p:cNvCxnSpPr>
          <p:nvPr/>
        </p:nvCxnSpPr>
        <p:spPr>
          <a:xfrm>
            <a:off x="5130384" y="4332157"/>
            <a:ext cx="26232" cy="47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ecision 35"/>
          <p:cNvSpPr/>
          <p:nvPr/>
        </p:nvSpPr>
        <p:spPr>
          <a:xfrm>
            <a:off x="3957403" y="4826830"/>
            <a:ext cx="2413416" cy="464698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D=0</a:t>
            </a:r>
          </a:p>
        </p:txBody>
      </p:sp>
      <p:cxnSp>
        <p:nvCxnSpPr>
          <p:cNvPr id="38" name="Straight Arrow Connector 37"/>
          <p:cNvCxnSpPr>
            <a:stCxn id="36" idx="3"/>
          </p:cNvCxnSpPr>
          <p:nvPr/>
        </p:nvCxnSpPr>
        <p:spPr>
          <a:xfrm flipV="1">
            <a:off x="6370819" y="5051685"/>
            <a:ext cx="839450" cy="7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210269" y="5059179"/>
            <a:ext cx="0" cy="547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lowchart: Display 40"/>
          <p:cNvSpPr/>
          <p:nvPr/>
        </p:nvSpPr>
        <p:spPr>
          <a:xfrm>
            <a:off x="6573187" y="5606321"/>
            <a:ext cx="1274164" cy="569626"/>
          </a:xfrm>
          <a:prstGeom prst="flowChartDisplay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X1</a:t>
            </a:r>
          </a:p>
        </p:txBody>
      </p:sp>
      <p:cxnSp>
        <p:nvCxnSpPr>
          <p:cNvPr id="43" name="Straight Arrow Connector 42"/>
          <p:cNvCxnSpPr>
            <a:stCxn id="36" idx="1"/>
          </p:cNvCxnSpPr>
          <p:nvPr/>
        </p:nvCxnSpPr>
        <p:spPr>
          <a:xfrm flipH="1">
            <a:off x="3102964" y="5059179"/>
            <a:ext cx="854439" cy="7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117954" y="5059179"/>
            <a:ext cx="0" cy="547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owchart: Display 45"/>
          <p:cNvSpPr/>
          <p:nvPr/>
        </p:nvSpPr>
        <p:spPr>
          <a:xfrm>
            <a:off x="2398426" y="5606321"/>
            <a:ext cx="1633928" cy="569626"/>
          </a:xfrm>
          <a:prstGeom prst="flowChartDisplay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X1 &amp; X2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192905" y="6175947"/>
            <a:ext cx="22485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lowchart: Terminator 54"/>
          <p:cNvSpPr/>
          <p:nvPr/>
        </p:nvSpPr>
        <p:spPr>
          <a:xfrm>
            <a:off x="4691921" y="6490740"/>
            <a:ext cx="1409076" cy="3672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204147" y="6745574"/>
            <a:ext cx="1547735" cy="2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1" idx="2"/>
          </p:cNvCxnSpPr>
          <p:nvPr/>
        </p:nvCxnSpPr>
        <p:spPr>
          <a:xfrm>
            <a:off x="7210269" y="6175947"/>
            <a:ext cx="0" cy="59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100997" y="6745574"/>
            <a:ext cx="1109272" cy="2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70819" y="4689847"/>
            <a:ext cx="1056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094532" y="4717117"/>
            <a:ext cx="1088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78612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0711" y="216055"/>
            <a:ext cx="9144000" cy="2387600"/>
          </a:xfrm>
        </p:spPr>
        <p:txBody>
          <a:bodyPr/>
          <a:lstStyle/>
          <a:p>
            <a:r>
              <a:rPr lang="en-US" dirty="0"/>
              <a:t>Algorithm to find the: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410711" y="2603654"/>
                <a:ext cx="9144000" cy="3343991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dirty="0"/>
                  <a:t>Root of a cubic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10711" y="2603654"/>
                <a:ext cx="9144000" cy="3343991"/>
              </a:xfrm>
              <a:blipFill rotWithShape="0">
                <a:blip r:embed="rId2"/>
                <a:stretch>
                  <a:fillRect t="-2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58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076" y="242762"/>
            <a:ext cx="119276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A</a:t>
            </a:r>
          </a:p>
          <a:p>
            <a:r>
              <a:rPr lang="en-US" dirty="0"/>
              <a:t>INPUT B</a:t>
            </a:r>
          </a:p>
          <a:p>
            <a:r>
              <a:rPr lang="en-US" dirty="0"/>
              <a:t>INPUT C</a:t>
            </a:r>
          </a:p>
          <a:p>
            <a:r>
              <a:rPr lang="en-US" dirty="0"/>
              <a:t>INPUT D</a:t>
            </a:r>
          </a:p>
          <a:p>
            <a:r>
              <a:rPr lang="en-US" dirty="0"/>
              <a:t>COMPUTE J=(-1)^0.5</a:t>
            </a:r>
          </a:p>
          <a:p>
            <a:r>
              <a:rPr lang="en-US" dirty="0"/>
              <a:t>COMPUTE A1 = B/A</a:t>
            </a:r>
          </a:p>
          <a:p>
            <a:r>
              <a:rPr lang="en-US" dirty="0"/>
              <a:t>COMPUTE A2 = C/A</a:t>
            </a:r>
          </a:p>
          <a:p>
            <a:r>
              <a:rPr lang="en-US" dirty="0"/>
              <a:t>COMPUTE A3 = D/A</a:t>
            </a:r>
          </a:p>
          <a:p>
            <a:r>
              <a:rPr lang="en-US" dirty="0"/>
              <a:t>COMPUTE Q = (3*A2 – A1^2)/9</a:t>
            </a:r>
          </a:p>
          <a:p>
            <a:r>
              <a:rPr lang="en-US" dirty="0"/>
              <a:t>COMPUTE R = ((9*A1*A2) – (27*A3) – (2*A1^3))/54</a:t>
            </a:r>
          </a:p>
          <a:p>
            <a:r>
              <a:rPr lang="en-US" dirty="0"/>
              <a:t>COMPUTE S = (R + (Q^3 + R^2)^0.5)^(1/3)</a:t>
            </a:r>
          </a:p>
          <a:p>
            <a:r>
              <a:rPr lang="en-US" dirty="0"/>
              <a:t>COMPUTE T = (R - (Q^3 + R^2)^0.5)^(1/3)</a:t>
            </a:r>
          </a:p>
          <a:p>
            <a:r>
              <a:rPr lang="en-US" dirty="0"/>
              <a:t>COMPUTE X1 = S+ T - 1/3*A1</a:t>
            </a:r>
          </a:p>
          <a:p>
            <a:r>
              <a:rPr lang="en-US" dirty="0"/>
              <a:t>COMPUTE X2 = -0.5(S + T) – (1/3 * A1) + (0.5*J*(3^0.5)*(S – T))</a:t>
            </a:r>
          </a:p>
          <a:p>
            <a:r>
              <a:rPr lang="en-US" dirty="0"/>
              <a:t>COMPUTE X3 = -0.5(S + T) – (1/3 * A1) - (0.5*J*(3^0.5)*(S – T))</a:t>
            </a:r>
          </a:p>
          <a:p>
            <a:r>
              <a:rPr lang="en-US" dirty="0"/>
              <a:t>PRINT X1 AND X2 AND X3</a:t>
            </a:r>
          </a:p>
        </p:txBody>
      </p:sp>
    </p:spTree>
    <p:extLst>
      <p:ext uri="{BB962C8B-B14F-4D97-AF65-F5344CB8AC3E}">
        <p14:creationId xmlns:p14="http://schemas.microsoft.com/office/powerpoint/2010/main" val="284740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0000"/>
                <a:lumOff val="40000"/>
              </a:schemeClr>
            </a:gs>
            <a:gs pos="50000">
              <a:srgbClr val="C00000"/>
            </a:gs>
            <a:gs pos="75000">
              <a:srgbClr val="FF0000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623086" y="186116"/>
            <a:ext cx="1577947" cy="61499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2201033" y="493614"/>
            <a:ext cx="704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2710832" y="242761"/>
            <a:ext cx="1869260" cy="558350"/>
          </a:xfrm>
          <a:prstGeom prst="flowChartInputOutp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A,B,C,D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93976" y="493613"/>
            <a:ext cx="793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86996" y="105195"/>
            <a:ext cx="1488935" cy="7525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A1=B/A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A2 = C/A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A3 = D/A</a:t>
            </a:r>
          </a:p>
        </p:txBody>
      </p:sp>
      <p:cxnSp>
        <p:nvCxnSpPr>
          <p:cNvPr id="14" name="Straight Arrow Connector 13"/>
          <p:cNvCxnSpPr>
            <a:stCxn id="10" idx="3"/>
          </p:cNvCxnSpPr>
          <p:nvPr/>
        </p:nvCxnSpPr>
        <p:spPr>
          <a:xfrm>
            <a:off x="6675931" y="481476"/>
            <a:ext cx="623085" cy="1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299016" y="105195"/>
                <a:ext cx="1367554" cy="80920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Q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1 − </m:t>
                        </m:r>
                        <m:sSup>
                          <m:s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016" y="105195"/>
                <a:ext cx="1367554" cy="809204"/>
              </a:xfrm>
              <a:prstGeom prst="rect">
                <a:avLst/>
              </a:prstGeom>
              <a:blipFill rotWithShape="0">
                <a:blip r:embed="rId2"/>
                <a:stretch>
                  <a:fillRect l="-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5" idx="2"/>
          </p:cNvCxnSpPr>
          <p:nvPr/>
        </p:nvCxnSpPr>
        <p:spPr>
          <a:xfrm>
            <a:off x="7982793" y="914399"/>
            <a:ext cx="4046" cy="5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781126" y="1464658"/>
                <a:ext cx="2403334" cy="66354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2 −27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3 −2</m:t>
                        </m:r>
                        <m:sSup>
                          <m:s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54</m:t>
                        </m:r>
                      </m:den>
                    </m:f>
                  </m:oMath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126" y="1464658"/>
                <a:ext cx="2403334" cy="6635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20" idx="1"/>
            <a:endCxn id="23" idx="3"/>
          </p:cNvCxnSpPr>
          <p:nvPr/>
        </p:nvCxnSpPr>
        <p:spPr>
          <a:xfrm flipH="1">
            <a:off x="6271329" y="1796432"/>
            <a:ext cx="509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851810" y="1464659"/>
                <a:ext cx="2419519" cy="66354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 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rad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810" y="1464659"/>
                <a:ext cx="2419519" cy="6635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23" idx="1"/>
          </p:cNvCxnSpPr>
          <p:nvPr/>
        </p:nvCxnSpPr>
        <p:spPr>
          <a:xfrm flipH="1" flipV="1">
            <a:off x="3083065" y="1796431"/>
            <a:ext cx="7687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58350" y="1464658"/>
                <a:ext cx="2524715" cy="66354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− 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rad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50" y="1464658"/>
                <a:ext cx="2524715" cy="6635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882032" y="2128205"/>
            <a:ext cx="0" cy="57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-1" y="2702740"/>
                <a:ext cx="2201033" cy="6311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1 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702740"/>
                <a:ext cx="2201033" cy="6311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stCxn id="43" idx="3"/>
            <a:endCxn id="46" idx="1"/>
          </p:cNvCxnSpPr>
          <p:nvPr/>
        </p:nvCxnSpPr>
        <p:spPr>
          <a:xfrm flipV="1">
            <a:off x="2201032" y="2994053"/>
            <a:ext cx="2103931" cy="2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304963" y="2678464"/>
                <a:ext cx="4952325" cy="6311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2=−</m:t>
                      </m:r>
                      <m:f>
                        <m:f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𝑖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63" y="2678464"/>
                <a:ext cx="4952325" cy="63117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46" idx="2"/>
          </p:cNvCxnSpPr>
          <p:nvPr/>
        </p:nvCxnSpPr>
        <p:spPr>
          <a:xfrm flipH="1">
            <a:off x="6781125" y="3309642"/>
            <a:ext cx="1" cy="89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4296870" y="4175491"/>
                <a:ext cx="5000877" cy="78492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𝑖</m:t>
                      </m:r>
                      <m:rad>
                        <m:radPr>
                          <m:degHide m:val="on"/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870" y="4175491"/>
                <a:ext cx="5000877" cy="78492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53" idx="1"/>
          </p:cNvCxnSpPr>
          <p:nvPr/>
        </p:nvCxnSpPr>
        <p:spPr>
          <a:xfrm flipH="1">
            <a:off x="3155894" y="4567955"/>
            <a:ext cx="1140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Flowchart: Decision 56"/>
          <p:cNvSpPr/>
          <p:nvPr/>
        </p:nvSpPr>
        <p:spPr>
          <a:xfrm>
            <a:off x="1003413" y="4175491"/>
            <a:ext cx="2152482" cy="784928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(S-T)=0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226577" y="4567955"/>
            <a:ext cx="776835" cy="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34667" y="4567955"/>
            <a:ext cx="16183" cy="61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Flowchart: Display 72"/>
          <p:cNvSpPr/>
          <p:nvPr/>
        </p:nvSpPr>
        <p:spPr>
          <a:xfrm>
            <a:off x="0" y="5195089"/>
            <a:ext cx="1367554" cy="614995"/>
          </a:xfrm>
          <a:prstGeom prst="flowChartDispla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 X1,X2</a:t>
            </a:r>
          </a:p>
        </p:txBody>
      </p:sp>
      <p:cxnSp>
        <p:nvCxnSpPr>
          <p:cNvPr id="75" name="Straight Arrow Connector 74"/>
          <p:cNvCxnSpPr>
            <a:stCxn id="57" idx="2"/>
          </p:cNvCxnSpPr>
          <p:nvPr/>
        </p:nvCxnSpPr>
        <p:spPr>
          <a:xfrm>
            <a:off x="2079654" y="4960419"/>
            <a:ext cx="0" cy="23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Flowchart: Display 76"/>
          <p:cNvSpPr/>
          <p:nvPr/>
        </p:nvSpPr>
        <p:spPr>
          <a:xfrm>
            <a:off x="1513209" y="5195089"/>
            <a:ext cx="1602223" cy="623089"/>
          </a:xfrm>
          <a:prstGeom prst="flowChartDispla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 X1,X2,X3</a:t>
            </a:r>
          </a:p>
        </p:txBody>
      </p:sp>
      <p:sp>
        <p:nvSpPr>
          <p:cNvPr id="81" name="Flowchart: Terminator 80"/>
          <p:cNvSpPr/>
          <p:nvPr/>
        </p:nvSpPr>
        <p:spPr>
          <a:xfrm>
            <a:off x="639273" y="6117581"/>
            <a:ext cx="1440381" cy="54216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</a:p>
        </p:txBody>
      </p:sp>
      <p:cxnSp>
        <p:nvCxnSpPr>
          <p:cNvPr id="83" name="Straight Arrow Connector 82"/>
          <p:cNvCxnSpPr>
            <a:stCxn id="73" idx="2"/>
            <a:endCxn id="81" idx="0"/>
          </p:cNvCxnSpPr>
          <p:nvPr/>
        </p:nvCxnSpPr>
        <p:spPr>
          <a:xfrm>
            <a:off x="683777" y="5810084"/>
            <a:ext cx="675687" cy="307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7" idx="2"/>
            <a:endCxn id="81" idx="0"/>
          </p:cNvCxnSpPr>
          <p:nvPr/>
        </p:nvCxnSpPr>
        <p:spPr>
          <a:xfrm flipH="1">
            <a:off x="1359464" y="5818178"/>
            <a:ext cx="954857" cy="29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19631" y="4225235"/>
            <a:ext cx="10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20117" y="4862169"/>
            <a:ext cx="93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16008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0711" y="216055"/>
            <a:ext cx="9144000" cy="2387600"/>
          </a:xfrm>
        </p:spPr>
        <p:txBody>
          <a:bodyPr/>
          <a:lstStyle/>
          <a:p>
            <a:r>
              <a:rPr lang="en-US" dirty="0"/>
              <a:t>Algorithm to find the: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0711" y="2603654"/>
            <a:ext cx="9144000" cy="334399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Find the largest of three numbers</a:t>
            </a:r>
          </a:p>
        </p:txBody>
      </p:sp>
    </p:spTree>
    <p:extLst>
      <p:ext uri="{BB962C8B-B14F-4D97-AF65-F5344CB8AC3E}">
        <p14:creationId xmlns:p14="http://schemas.microsoft.com/office/powerpoint/2010/main" val="223789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27" y="9625"/>
            <a:ext cx="121246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A</a:t>
            </a:r>
          </a:p>
          <a:p>
            <a:r>
              <a:rPr lang="en-US" dirty="0"/>
              <a:t>INPUT B</a:t>
            </a:r>
          </a:p>
          <a:p>
            <a:r>
              <a:rPr lang="en-US" dirty="0"/>
              <a:t>INPUT C</a:t>
            </a:r>
          </a:p>
          <a:p>
            <a:r>
              <a:rPr lang="en-US" dirty="0"/>
              <a:t>COMPUTE D = A-B</a:t>
            </a:r>
          </a:p>
          <a:p>
            <a:r>
              <a:rPr lang="en-US" dirty="0"/>
              <a:t>COMPUTE  E = A-C</a:t>
            </a:r>
          </a:p>
          <a:p>
            <a:r>
              <a:rPr lang="en-US" dirty="0"/>
              <a:t>COMPUTE F = B-C</a:t>
            </a:r>
          </a:p>
          <a:p>
            <a:r>
              <a:rPr lang="en-US" dirty="0"/>
              <a:t>IF D&gt;=0 AND E&gt;=0 THEN</a:t>
            </a:r>
          </a:p>
          <a:p>
            <a:r>
              <a:rPr lang="en-US" dirty="0"/>
              <a:t>	PRINT A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	IF D&lt;=0 AND F&gt;=0 THEN</a:t>
            </a:r>
          </a:p>
          <a:p>
            <a:r>
              <a:rPr lang="en-US" dirty="0"/>
              <a:t>		PRINT B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	PRINT C</a:t>
            </a:r>
          </a:p>
        </p:txBody>
      </p:sp>
    </p:spTree>
    <p:extLst>
      <p:ext uri="{BB962C8B-B14F-4D97-AF65-F5344CB8AC3E}">
        <p14:creationId xmlns:p14="http://schemas.microsoft.com/office/powerpoint/2010/main" val="214694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2418</TotalTime>
  <Words>514</Words>
  <Application>Microsoft Office PowerPoint</Application>
  <PresentationFormat>Widescreen</PresentationFormat>
  <Paragraphs>153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Algorithm Assignment</vt:lpstr>
      <vt:lpstr>Algorithm to find the:</vt:lpstr>
      <vt:lpstr>PowerPoint Presentation</vt:lpstr>
      <vt:lpstr>PowerPoint Presentation</vt:lpstr>
      <vt:lpstr>Algorithm to find the:</vt:lpstr>
      <vt:lpstr>PowerPoint Presentation</vt:lpstr>
      <vt:lpstr>PowerPoint Presentation</vt:lpstr>
      <vt:lpstr>Algorithm to find the:</vt:lpstr>
      <vt:lpstr>PowerPoint Presentation</vt:lpstr>
      <vt:lpstr>PowerPoint Presentation</vt:lpstr>
      <vt:lpstr>Algorithm to find the:</vt:lpstr>
      <vt:lpstr>PowerPoint Presentation</vt:lpstr>
      <vt:lpstr>PowerPoint Presentation</vt:lpstr>
      <vt:lpstr>Algorithm to find the: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Assignment</dc:title>
  <dc:creator>llota</dc:creator>
  <cp:lastModifiedBy>llota</cp:lastModifiedBy>
  <cp:revision>48</cp:revision>
  <dcterms:created xsi:type="dcterms:W3CDTF">2021-04-20T16:31:42Z</dcterms:created>
  <dcterms:modified xsi:type="dcterms:W3CDTF">2021-04-27T12:13:22Z</dcterms:modified>
</cp:coreProperties>
</file>