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1A1"/>
    <a:srgbClr val="B07BD7"/>
    <a:srgbClr val="E50101"/>
    <a:srgbClr val="A70101"/>
    <a:srgbClr val="C80000"/>
    <a:srgbClr val="D73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F17D-739B-40CF-A1A8-03366A82064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2CB2-9A9A-4DC3-BD84-38CA823D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2CB2-9A9A-4DC3-BD84-38CA823D71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Lotanna Okeke</a:t>
            </a:r>
          </a:p>
          <a:p>
            <a:r>
              <a:rPr lang="en-US" dirty="0" smtClean="0"/>
              <a:t>MAT NO.: 20120612038</a:t>
            </a:r>
          </a:p>
          <a:p>
            <a:r>
              <a:rPr lang="en-US" dirty="0" smtClean="0"/>
              <a:t>COURSE TITLE: CSC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2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</a:schemeClr>
            </a:gs>
            <a:gs pos="72000">
              <a:schemeClr val="accent1">
                <a:lumMod val="50000"/>
              </a:schemeClr>
            </a:gs>
            <a:gs pos="39000">
              <a:schemeClr val="accent1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774583" y="159060"/>
            <a:ext cx="1588168" cy="442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  <a:endCxn id="2" idx="2"/>
          </p:cNvCxnSpPr>
          <p:nvPr/>
        </p:nvCxnSpPr>
        <p:spPr>
          <a:xfrm>
            <a:off x="1568667" y="6018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8607" y="875899"/>
            <a:ext cx="1482290" cy="798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D=A-B</a:t>
            </a:r>
          </a:p>
          <a:p>
            <a:pPr algn="ctr"/>
            <a:r>
              <a:rPr lang="en-US" dirty="0" smtClean="0"/>
              <a:t>E=A-C</a:t>
            </a:r>
          </a:p>
          <a:p>
            <a:pPr algn="ctr"/>
            <a:r>
              <a:rPr lang="en-US" dirty="0" smtClean="0"/>
              <a:t>F=B-C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29752" y="167479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306278" y="2127183"/>
            <a:ext cx="2646947" cy="88552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D&gt;=0 AND E&gt;=0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953225" y="2569945"/>
            <a:ext cx="857150" cy="1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0"/>
          </p:cNvCxnSpPr>
          <p:nvPr/>
        </p:nvCxnSpPr>
        <p:spPr>
          <a:xfrm>
            <a:off x="6762750" y="2569945"/>
            <a:ext cx="23812" cy="9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5500386" y="3543300"/>
            <a:ext cx="2572352" cy="6667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D&lt;=0 AND F&gt;=0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8072738" y="3876675"/>
            <a:ext cx="89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15400" y="3876675"/>
            <a:ext cx="28575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isplay 23"/>
          <p:cNvSpPr/>
          <p:nvPr/>
        </p:nvSpPr>
        <p:spPr>
          <a:xfrm>
            <a:off x="8143875" y="4972050"/>
            <a:ext cx="1638300" cy="7048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 flipV="1">
            <a:off x="4629751" y="3876674"/>
            <a:ext cx="870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0"/>
          </p:cNvCxnSpPr>
          <p:nvPr/>
        </p:nvCxnSpPr>
        <p:spPr>
          <a:xfrm>
            <a:off x="4629751" y="3876675"/>
            <a:ext cx="6569" cy="11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isplay 29"/>
          <p:cNvSpPr/>
          <p:nvPr/>
        </p:nvSpPr>
        <p:spPr>
          <a:xfrm>
            <a:off x="3888607" y="5010150"/>
            <a:ext cx="1495425" cy="6667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B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>
            <a:off x="1419225" y="2569945"/>
            <a:ext cx="1887053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6" idx="0"/>
          </p:cNvCxnSpPr>
          <p:nvPr/>
        </p:nvCxnSpPr>
        <p:spPr>
          <a:xfrm flipH="1">
            <a:off x="1428750" y="2569945"/>
            <a:ext cx="28576" cy="24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isplay 35"/>
          <p:cNvSpPr/>
          <p:nvPr/>
        </p:nvSpPr>
        <p:spPr>
          <a:xfrm>
            <a:off x="600075" y="5005387"/>
            <a:ext cx="1657350" cy="676275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</a:t>
            </a:r>
            <a:endParaRPr lang="en-US" dirty="0"/>
          </a:p>
        </p:txBody>
      </p:sp>
      <p:sp>
        <p:nvSpPr>
          <p:cNvPr id="40" name="Flowchart: Terminator 39"/>
          <p:cNvSpPr/>
          <p:nvPr/>
        </p:nvSpPr>
        <p:spPr>
          <a:xfrm>
            <a:off x="3888607" y="6400800"/>
            <a:ext cx="1693043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0" idx="2"/>
          </p:cNvCxnSpPr>
          <p:nvPr/>
        </p:nvCxnSpPr>
        <p:spPr>
          <a:xfrm flipH="1">
            <a:off x="4629751" y="5676900"/>
            <a:ext cx="6569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>
            <a:off x="1428750" y="5681662"/>
            <a:ext cx="0" cy="9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1419225" y="6629400"/>
            <a:ext cx="246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0" idx="3"/>
          </p:cNvCxnSpPr>
          <p:nvPr/>
        </p:nvCxnSpPr>
        <p:spPr>
          <a:xfrm flipH="1">
            <a:off x="5581650" y="6629400"/>
            <a:ext cx="338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8963025" y="56769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53225" y="2270979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1800" y="2270979"/>
            <a:ext cx="120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29751" y="3543300"/>
            <a:ext cx="7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43875" y="3543300"/>
            <a:ext cx="73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2" idx="3"/>
            <a:endCxn id="74" idx="2"/>
          </p:cNvCxnSpPr>
          <p:nvPr/>
        </p:nvCxnSpPr>
        <p:spPr>
          <a:xfrm>
            <a:off x="2362751" y="380442"/>
            <a:ext cx="1473217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3611178" y="86360"/>
            <a:ext cx="2247900" cy="591263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5" idx="0"/>
          </p:cNvCxnSpPr>
          <p:nvPr/>
        </p:nvCxnSpPr>
        <p:spPr>
          <a:xfrm flipH="1">
            <a:off x="4629752" y="736177"/>
            <a:ext cx="6567" cy="13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GCD of two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47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350" y="85725"/>
            <a:ext cx="1203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IF A=0 OR B=0 THEN</a:t>
            </a:r>
          </a:p>
          <a:p>
            <a:r>
              <a:rPr lang="en-US" dirty="0" smtClean="0"/>
              <a:t>	PRINT 0 ISNT A NATURAL NUMBER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	COMPUTE R1 = RANGE(1,A+1)</a:t>
            </a:r>
          </a:p>
          <a:p>
            <a:r>
              <a:rPr lang="en-US" dirty="0" smtClean="0"/>
              <a:t>	COMPUTE R2 = RANGE(1,B+1)</a:t>
            </a:r>
          </a:p>
          <a:p>
            <a:r>
              <a:rPr lang="en-US" dirty="0"/>
              <a:t>	</a:t>
            </a:r>
            <a:r>
              <a:rPr lang="en-US" dirty="0" smtClean="0"/>
              <a:t>IF C IS IN R1 AND R2 THEN</a:t>
            </a:r>
          </a:p>
          <a:p>
            <a:r>
              <a:rPr lang="en-US" dirty="0"/>
              <a:t>	</a:t>
            </a:r>
            <a:r>
              <a:rPr lang="en-US" dirty="0" smtClean="0"/>
              <a:t>	IF A%C=0 AND B%C=0 THEN</a:t>
            </a:r>
          </a:p>
          <a:p>
            <a:r>
              <a:rPr lang="en-US" dirty="0"/>
              <a:t>	</a:t>
            </a:r>
            <a:r>
              <a:rPr lang="en-US" dirty="0" smtClean="0"/>
              <a:t>		F=C</a:t>
            </a:r>
          </a:p>
          <a:p>
            <a:r>
              <a:rPr lang="en-US" dirty="0"/>
              <a:t>	</a:t>
            </a:r>
            <a:r>
              <a:rPr lang="en-US" dirty="0" smtClean="0"/>
              <a:t>PRINT F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2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bg1">
                <a:lumMod val="8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890110" y="210163"/>
            <a:ext cx="1104900" cy="24765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6" idx="2"/>
          </p:cNvCxnSpPr>
          <p:nvPr/>
        </p:nvCxnSpPr>
        <p:spPr>
          <a:xfrm>
            <a:off x="1995010" y="333988"/>
            <a:ext cx="449581" cy="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245518" y="165517"/>
            <a:ext cx="1990725" cy="342899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59324" y="1126337"/>
            <a:ext cx="540902" cy="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8612" y="1143723"/>
            <a:ext cx="0" cy="131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isplay 14"/>
          <p:cNvSpPr/>
          <p:nvPr/>
        </p:nvSpPr>
        <p:spPr>
          <a:xfrm>
            <a:off x="790575" y="2457450"/>
            <a:ext cx="1990725" cy="10096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ZERO ISN’T A NATURAL NUMBER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2" idx="3"/>
          </p:cNvCxnSpPr>
          <p:nvPr/>
        </p:nvCxnSpPr>
        <p:spPr>
          <a:xfrm>
            <a:off x="4680821" y="1116811"/>
            <a:ext cx="1415179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4570" y="959649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R1=RANGE(1,A+1)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213497" y="2865597"/>
            <a:ext cx="7616" cy="8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Display 79"/>
          <p:cNvSpPr/>
          <p:nvPr/>
        </p:nvSpPr>
        <p:spPr>
          <a:xfrm>
            <a:off x="2522577" y="6210300"/>
            <a:ext cx="1436608" cy="4381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F</a:t>
            </a:r>
            <a:endParaRPr lang="en-US" dirty="0"/>
          </a:p>
        </p:txBody>
      </p:sp>
      <p:sp>
        <p:nvSpPr>
          <p:cNvPr id="85" name="Flowchart: Alternate Process 84"/>
          <p:cNvSpPr/>
          <p:nvPr/>
        </p:nvSpPr>
        <p:spPr>
          <a:xfrm>
            <a:off x="2606518" y="3719512"/>
            <a:ext cx="1279683" cy="685801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FROM LOOP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3240881" y="4386263"/>
            <a:ext cx="5479" cy="180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5" idx="2"/>
          </p:cNvCxnSpPr>
          <p:nvPr/>
        </p:nvCxnSpPr>
        <p:spPr>
          <a:xfrm>
            <a:off x="1785938" y="3467100"/>
            <a:ext cx="14287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owchart: Terminator 91"/>
          <p:cNvSpPr/>
          <p:nvPr/>
        </p:nvSpPr>
        <p:spPr>
          <a:xfrm>
            <a:off x="1259324" y="6191250"/>
            <a:ext cx="1085850" cy="4572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80" idx="1"/>
            <a:endCxn id="92" idx="3"/>
          </p:cNvCxnSpPr>
          <p:nvPr/>
        </p:nvCxnSpPr>
        <p:spPr>
          <a:xfrm flipH="1" flipV="1">
            <a:off x="2345174" y="6419850"/>
            <a:ext cx="17740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Decision 101"/>
          <p:cNvSpPr/>
          <p:nvPr/>
        </p:nvSpPr>
        <p:spPr>
          <a:xfrm>
            <a:off x="1800938" y="806064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A=0 OR B=0</a:t>
            </a:r>
            <a:endParaRPr lang="en-US" dirty="0"/>
          </a:p>
        </p:txBody>
      </p:sp>
      <p:cxnSp>
        <p:nvCxnSpPr>
          <p:cNvPr id="113" name="Straight Arrow Connector 112"/>
          <p:cNvCxnSpPr>
            <a:stCxn id="6" idx="4"/>
            <a:endCxn id="102" idx="0"/>
          </p:cNvCxnSpPr>
          <p:nvPr/>
        </p:nvCxnSpPr>
        <p:spPr>
          <a:xfrm flipH="1">
            <a:off x="3240880" y="508416"/>
            <a:ext cx="1" cy="29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98309" y="729383"/>
            <a:ext cx="80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096148" y="697710"/>
            <a:ext cx="77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21" idx="2"/>
          </p:cNvCxnSpPr>
          <p:nvPr/>
        </p:nvCxnSpPr>
        <p:spPr>
          <a:xfrm flipH="1">
            <a:off x="7032781" y="1273973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094568" y="1800586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R2=RANGE(1,B+1)</a:t>
            </a:r>
            <a:endParaRPr lang="en-US" dirty="0"/>
          </a:p>
        </p:txBody>
      </p:sp>
      <p:sp>
        <p:nvSpPr>
          <p:cNvPr id="146" name="Flowchart: Decision 145"/>
          <p:cNvSpPr/>
          <p:nvPr/>
        </p:nvSpPr>
        <p:spPr>
          <a:xfrm>
            <a:off x="5592838" y="2496265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 IN RI AND R2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39" idx="2"/>
          </p:cNvCxnSpPr>
          <p:nvPr/>
        </p:nvCxnSpPr>
        <p:spPr>
          <a:xfrm flipH="1">
            <a:off x="7032779" y="2114910"/>
            <a:ext cx="2" cy="3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3"/>
          </p:cNvCxnSpPr>
          <p:nvPr/>
        </p:nvCxnSpPr>
        <p:spPr>
          <a:xfrm flipV="1">
            <a:off x="8472721" y="2801781"/>
            <a:ext cx="680804" cy="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9153523" y="2849221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7713581" y="3438386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A%C=0 AND B%C=0 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2" idx="1"/>
          </p:cNvCxnSpPr>
          <p:nvPr/>
        </p:nvCxnSpPr>
        <p:spPr>
          <a:xfrm flipH="1">
            <a:off x="7032779" y="3749133"/>
            <a:ext cx="68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46" idx="2"/>
          </p:cNvCxnSpPr>
          <p:nvPr/>
        </p:nvCxnSpPr>
        <p:spPr>
          <a:xfrm flipV="1">
            <a:off x="7032779" y="3117759"/>
            <a:ext cx="1" cy="63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</p:cNvCxnSpPr>
          <p:nvPr/>
        </p:nvCxnSpPr>
        <p:spPr>
          <a:xfrm flipH="1">
            <a:off x="9153522" y="4059880"/>
            <a:ext cx="1" cy="67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260670" y="4733925"/>
            <a:ext cx="1785704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 = C</a:t>
            </a:r>
            <a:endParaRPr lang="en-US" dirty="0"/>
          </a:p>
        </p:txBody>
      </p:sp>
      <p:cxnSp>
        <p:nvCxnSpPr>
          <p:cNvPr id="161" name="Straight Arrow Connector 160"/>
          <p:cNvCxnSpPr>
            <a:stCxn id="159" idx="3"/>
          </p:cNvCxnSpPr>
          <p:nvPr/>
        </p:nvCxnSpPr>
        <p:spPr>
          <a:xfrm>
            <a:off x="10046374" y="4967288"/>
            <a:ext cx="1536026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11525250" y="2343507"/>
            <a:ext cx="9525" cy="26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028017" y="2343507"/>
            <a:ext cx="445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071715" y="3433446"/>
            <a:ext cx="76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9192457" y="4229100"/>
            <a:ext cx="7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378670" y="2496265"/>
            <a:ext cx="72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71" name="Straight Arrow Connector 170"/>
          <p:cNvCxnSpPr>
            <a:stCxn id="146" idx="1"/>
          </p:cNvCxnSpPr>
          <p:nvPr/>
        </p:nvCxnSpPr>
        <p:spPr>
          <a:xfrm flipH="1">
            <a:off x="3209925" y="2807012"/>
            <a:ext cx="2382913" cy="4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438052" y="2516268"/>
            <a:ext cx="16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9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LCM of two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15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" y="0"/>
            <a:ext cx="11925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 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COMPUTE PROD = A*B</a:t>
            </a:r>
          </a:p>
          <a:p>
            <a:r>
              <a:rPr lang="en-US" dirty="0" smtClean="0"/>
              <a:t>COMPUTE R1 = RANGE(1, PROD+1)</a:t>
            </a:r>
          </a:p>
          <a:p>
            <a:r>
              <a:rPr lang="en-US" dirty="0" smtClean="0"/>
              <a:t>IF C IS IN R1 THEN</a:t>
            </a:r>
          </a:p>
          <a:p>
            <a:r>
              <a:rPr lang="en-US" dirty="0" smtClean="0"/>
              <a:t>	IF C%A = 0 AND C%B = 0</a:t>
            </a:r>
          </a:p>
          <a:p>
            <a:r>
              <a:rPr lang="en-US" dirty="0"/>
              <a:t>	</a:t>
            </a:r>
            <a:r>
              <a:rPr lang="en-US" dirty="0" smtClean="0"/>
              <a:t>	D=C</a:t>
            </a:r>
          </a:p>
          <a:p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r>
              <a:rPr lang="en-US" dirty="0" smtClean="0"/>
              <a:t>PRINT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B07BD7"/>
            </a:gs>
            <a:gs pos="50000">
              <a:schemeClr val="accent1">
                <a:lumMod val="40000"/>
                <a:lumOff val="60000"/>
              </a:schemeClr>
            </a:gs>
            <a:gs pos="99000">
              <a:srgbClr val="B07BD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267075" y="38100"/>
            <a:ext cx="1200150" cy="4381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6" idx="2"/>
          </p:cNvCxnSpPr>
          <p:nvPr/>
        </p:nvCxnSpPr>
        <p:spPr>
          <a:xfrm>
            <a:off x="4467225" y="257175"/>
            <a:ext cx="103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314950" y="38100"/>
            <a:ext cx="1895475" cy="438150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4"/>
          </p:cNvCxnSpPr>
          <p:nvPr/>
        </p:nvCxnSpPr>
        <p:spPr>
          <a:xfrm flipH="1">
            <a:off x="6262687" y="476250"/>
            <a:ext cx="1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04498" y="904875"/>
            <a:ext cx="1505902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= A*B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6257449" y="1276350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3487" y="1704975"/>
            <a:ext cx="2286000" cy="390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R2=RANGE(1,PROD+1)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5" idx="0"/>
          </p:cNvCxnSpPr>
          <p:nvPr/>
        </p:nvCxnSpPr>
        <p:spPr>
          <a:xfrm flipH="1">
            <a:off x="6257449" y="2114550"/>
            <a:ext cx="5238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5004911" y="2505075"/>
            <a:ext cx="2505075" cy="657225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 IN R1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5" idx="3"/>
          </p:cNvCxnSpPr>
          <p:nvPr/>
        </p:nvCxnSpPr>
        <p:spPr>
          <a:xfrm>
            <a:off x="7509986" y="2833688"/>
            <a:ext cx="614839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96250" y="2847975"/>
            <a:ext cx="28575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872287" y="3443287"/>
            <a:ext cx="2805113" cy="657225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C%A=0 AND C%B=0 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6257448" y="3771900"/>
            <a:ext cx="614839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5" idx="2"/>
          </p:cNvCxnSpPr>
          <p:nvPr/>
        </p:nvCxnSpPr>
        <p:spPr>
          <a:xfrm flipV="1">
            <a:off x="6257448" y="3162300"/>
            <a:ext cx="1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2"/>
          </p:cNvCxnSpPr>
          <p:nvPr/>
        </p:nvCxnSpPr>
        <p:spPr>
          <a:xfrm>
            <a:off x="8274844" y="4100512"/>
            <a:ext cx="30956" cy="5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09986" y="4591050"/>
            <a:ext cx="1643539" cy="514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448675" y="5114925"/>
            <a:ext cx="95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7010400" y="5591175"/>
            <a:ext cx="2943225" cy="581025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C%A=0 AND C%B = 0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1"/>
          </p:cNvCxnSpPr>
          <p:nvPr/>
        </p:nvCxnSpPr>
        <p:spPr>
          <a:xfrm flipH="1" flipV="1">
            <a:off x="4086225" y="5857875"/>
            <a:ext cx="2924175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Display 58"/>
          <p:cNvSpPr/>
          <p:nvPr/>
        </p:nvSpPr>
        <p:spPr>
          <a:xfrm>
            <a:off x="2962275" y="5574506"/>
            <a:ext cx="1123950" cy="597694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1"/>
          </p:cNvCxnSpPr>
          <p:nvPr/>
        </p:nvCxnSpPr>
        <p:spPr>
          <a:xfrm flipH="1" flipV="1">
            <a:off x="3524250" y="2833687"/>
            <a:ext cx="1480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524249" y="4495800"/>
            <a:ext cx="1" cy="107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2"/>
          </p:cNvCxnSpPr>
          <p:nvPr/>
        </p:nvCxnSpPr>
        <p:spPr>
          <a:xfrm>
            <a:off x="3524250" y="617220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Terminator 68"/>
          <p:cNvSpPr/>
          <p:nvPr/>
        </p:nvSpPr>
        <p:spPr>
          <a:xfrm>
            <a:off x="3005137" y="6438900"/>
            <a:ext cx="1038225" cy="3309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1" name="Flowchart: Alternate Process 70"/>
          <p:cNvSpPr/>
          <p:nvPr/>
        </p:nvSpPr>
        <p:spPr>
          <a:xfrm>
            <a:off x="2874168" y="3640932"/>
            <a:ext cx="1300162" cy="8596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FROM LOOP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71" idx="0"/>
          </p:cNvCxnSpPr>
          <p:nvPr/>
        </p:nvCxnSpPr>
        <p:spPr>
          <a:xfrm>
            <a:off x="3524249" y="2880123"/>
            <a:ext cx="0" cy="7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3"/>
          </p:cNvCxnSpPr>
          <p:nvPr/>
        </p:nvCxnSpPr>
        <p:spPr>
          <a:xfrm flipV="1">
            <a:off x="9953625" y="5881687"/>
            <a:ext cx="1438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1337133" y="2468166"/>
            <a:ext cx="16667" cy="340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257447" y="2419350"/>
            <a:ext cx="5098735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67150" y="2489240"/>
            <a:ext cx="12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507604" y="2552700"/>
            <a:ext cx="76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57447" y="3471862"/>
            <a:ext cx="78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240078" y="4184928"/>
            <a:ext cx="10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965530" y="5591175"/>
            <a:ext cx="1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626892" y="5574506"/>
            <a:ext cx="12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4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factorial of a number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88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68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COMPUTE D = 1</a:t>
            </a:r>
          </a:p>
          <a:p>
            <a:r>
              <a:rPr lang="en-US" dirty="0" smtClean="0"/>
              <a:t>COMPUTE R1 = RANGE(1, A+1)</a:t>
            </a:r>
          </a:p>
          <a:p>
            <a:r>
              <a:rPr lang="en-US" dirty="0" smtClean="0"/>
              <a:t>IF A&lt;0 THEN</a:t>
            </a:r>
          </a:p>
          <a:p>
            <a:r>
              <a:rPr lang="en-US" dirty="0"/>
              <a:t>	</a:t>
            </a:r>
            <a:r>
              <a:rPr lang="en-US" dirty="0" smtClean="0"/>
              <a:t>PRINT A ISNT A WHOLE NUMBER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/>
              <a:t>	</a:t>
            </a:r>
            <a:r>
              <a:rPr lang="en-US" dirty="0" smtClean="0"/>
              <a:t>IF B IS IN R1 THEN</a:t>
            </a:r>
          </a:p>
          <a:p>
            <a:r>
              <a:rPr lang="en-US" dirty="0"/>
              <a:t>	</a:t>
            </a:r>
            <a:r>
              <a:rPr lang="en-US" dirty="0" smtClean="0"/>
              <a:t>	D = D*B</a:t>
            </a:r>
          </a:p>
          <a:p>
            <a:r>
              <a:rPr lang="en-US" dirty="0"/>
              <a:t>	</a:t>
            </a:r>
            <a:r>
              <a:rPr lang="en-US" dirty="0" smtClean="0"/>
              <a:t>PRINT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6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6">
                <a:lumMod val="60000"/>
                <a:lumOff val="40000"/>
              </a:schemeClr>
            </a:gs>
            <a:gs pos="50000">
              <a:schemeClr val="bg1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486275" y="552450"/>
            <a:ext cx="1266825" cy="4572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5119688" y="1009650"/>
            <a:ext cx="476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324349" y="1390650"/>
            <a:ext cx="1590675" cy="33337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119687" y="172402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24349" y="2124075"/>
            <a:ext cx="1590675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RI=RANGE(1, A+1)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119687" y="25717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948111" y="3019425"/>
            <a:ext cx="234315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A&lt;0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6291261" y="3324225"/>
            <a:ext cx="985839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77099" y="3343275"/>
            <a:ext cx="1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067424" y="4286250"/>
            <a:ext cx="2419351" cy="752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B IN R1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8486775" y="4662488"/>
            <a:ext cx="84772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34500" y="4371975"/>
            <a:ext cx="21145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D*B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10382250" y="3814762"/>
            <a:ext cx="9525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277099" y="3814762"/>
            <a:ext cx="311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</p:cNvCxnSpPr>
          <p:nvPr/>
        </p:nvCxnSpPr>
        <p:spPr>
          <a:xfrm flipH="1">
            <a:off x="5114923" y="4662488"/>
            <a:ext cx="952501" cy="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14923" y="4691062"/>
            <a:ext cx="9525" cy="83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4324349" y="5524499"/>
            <a:ext cx="1743075" cy="647700"/>
          </a:xfrm>
          <a:prstGeom prst="flowChartAlternateProcess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EXIT FROM LOOP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3829050" y="5848349"/>
            <a:ext cx="4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isplay 33"/>
          <p:cNvSpPr/>
          <p:nvPr/>
        </p:nvSpPr>
        <p:spPr>
          <a:xfrm>
            <a:off x="2628899" y="5643561"/>
            <a:ext cx="1200151" cy="485774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</a:t>
            </a:r>
            <a:endParaRPr lang="en-US" dirty="0"/>
          </a:p>
        </p:txBody>
      </p:sp>
      <p:sp>
        <p:nvSpPr>
          <p:cNvPr id="35" name="Flowchart: Terminator 34"/>
          <p:cNvSpPr/>
          <p:nvPr/>
        </p:nvSpPr>
        <p:spPr>
          <a:xfrm>
            <a:off x="1257298" y="5605461"/>
            <a:ext cx="771525" cy="52387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1"/>
            <a:endCxn id="35" idx="3"/>
          </p:cNvCxnSpPr>
          <p:nvPr/>
        </p:nvCxnSpPr>
        <p:spPr>
          <a:xfrm flipH="1" flipV="1">
            <a:off x="2028823" y="5867398"/>
            <a:ext cx="600076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1"/>
            <a:endCxn id="49" idx="3"/>
          </p:cNvCxnSpPr>
          <p:nvPr/>
        </p:nvCxnSpPr>
        <p:spPr>
          <a:xfrm flipH="1">
            <a:off x="3031331" y="3324225"/>
            <a:ext cx="91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Display 48"/>
          <p:cNvSpPr/>
          <p:nvPr/>
        </p:nvSpPr>
        <p:spPr>
          <a:xfrm>
            <a:off x="202406" y="2965847"/>
            <a:ext cx="2828925" cy="716756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RENENTER A WHOLE NUMBER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9" idx="2"/>
            <a:endCxn id="35" idx="0"/>
          </p:cNvCxnSpPr>
          <p:nvPr/>
        </p:nvCxnSpPr>
        <p:spPr>
          <a:xfrm>
            <a:off x="1616869" y="3682603"/>
            <a:ext cx="26192" cy="19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2965847"/>
            <a:ext cx="8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98402" y="2964418"/>
            <a:ext cx="10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95886" y="4371975"/>
            <a:ext cx="9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486775" y="43719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quadratic equation: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8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65" y="97105"/>
            <a:ext cx="11871016" cy="28623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COMPUTE D = B^2-4AC</a:t>
            </a:r>
          </a:p>
          <a:p>
            <a:r>
              <a:rPr lang="en-US" dirty="0" smtClean="0"/>
              <a:t>COMPUTE X1 = (-B+(D)^0.5)/2A</a:t>
            </a:r>
          </a:p>
          <a:p>
            <a:r>
              <a:rPr lang="en-US" dirty="0" smtClean="0"/>
              <a:t>COMPUTE X2 = (-B-(D)^0.5)/2A</a:t>
            </a:r>
          </a:p>
          <a:p>
            <a:r>
              <a:rPr lang="en-US" dirty="0" smtClean="0"/>
              <a:t>IF D=0 THEN</a:t>
            </a:r>
          </a:p>
          <a:p>
            <a:r>
              <a:rPr lang="en-US" dirty="0" smtClean="0"/>
              <a:t>    PRINT X1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 PRINT X1 AND </a:t>
            </a:r>
            <a:r>
              <a:rPr lang="en-US" dirty="0" smtClean="0"/>
              <a:t>X2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75000">
              <a:schemeClr val="accent2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4407108" y="0"/>
            <a:ext cx="1514006" cy="434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5156616" y="434715"/>
            <a:ext cx="7495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107305" y="869430"/>
            <a:ext cx="1993692" cy="53964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5104151" y="1409076"/>
            <a:ext cx="0" cy="4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7305" y="1888761"/>
            <a:ext cx="2158584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B^2-4*A*c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5164111" y="2383437"/>
            <a:ext cx="22486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59770" y="2863123"/>
            <a:ext cx="1993692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 = -B +(D^0.5)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156616" y="3357799"/>
            <a:ext cx="0" cy="5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59770" y="3852472"/>
            <a:ext cx="1941227" cy="479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 = -B-(D^0.5)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5130384" y="4332157"/>
            <a:ext cx="2623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3957403" y="4826830"/>
            <a:ext cx="2413416" cy="46469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D=0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6370819" y="5051685"/>
            <a:ext cx="839450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10269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573187" y="5606321"/>
            <a:ext cx="1274164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6" idx="1"/>
          </p:cNvCxnSpPr>
          <p:nvPr/>
        </p:nvCxnSpPr>
        <p:spPr>
          <a:xfrm flipH="1">
            <a:off x="3102964" y="5059179"/>
            <a:ext cx="854439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17954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isplay 45"/>
          <p:cNvSpPr/>
          <p:nvPr/>
        </p:nvSpPr>
        <p:spPr>
          <a:xfrm>
            <a:off x="2398426" y="5606321"/>
            <a:ext cx="1633928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 &amp; X2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92905" y="6175947"/>
            <a:ext cx="2248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4691921" y="6490740"/>
            <a:ext cx="1409076" cy="367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4147" y="6745574"/>
            <a:ext cx="1547735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2"/>
          </p:cNvCxnSpPr>
          <p:nvPr/>
        </p:nvCxnSpPr>
        <p:spPr>
          <a:xfrm>
            <a:off x="7210269" y="6175947"/>
            <a:ext cx="0" cy="5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100997" y="6745574"/>
            <a:ext cx="1109272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70819" y="4689847"/>
            <a:ext cx="10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94532" y="4717117"/>
            <a:ext cx="108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cubic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76" y="242762"/>
            <a:ext cx="11927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INPUT D</a:t>
            </a:r>
          </a:p>
          <a:p>
            <a:r>
              <a:rPr lang="en-US" dirty="0" smtClean="0"/>
              <a:t>COMPUTE J</a:t>
            </a:r>
            <a:r>
              <a:rPr lang="en-US" dirty="0" smtClean="0"/>
              <a:t>=(-</a:t>
            </a:r>
            <a:r>
              <a:rPr lang="en-US" dirty="0" smtClean="0"/>
              <a:t>1)^0.5</a:t>
            </a:r>
          </a:p>
          <a:p>
            <a:r>
              <a:rPr lang="en-US" dirty="0" smtClean="0"/>
              <a:t>COMPUTE A1 = B/A</a:t>
            </a:r>
          </a:p>
          <a:p>
            <a:r>
              <a:rPr lang="en-US" dirty="0"/>
              <a:t>COMPUTE </a:t>
            </a:r>
            <a:r>
              <a:rPr lang="en-US" dirty="0" smtClean="0"/>
              <a:t>A2 </a:t>
            </a:r>
            <a:r>
              <a:rPr lang="en-US" dirty="0"/>
              <a:t>= </a:t>
            </a:r>
            <a:r>
              <a:rPr lang="en-US" dirty="0" smtClean="0"/>
              <a:t>C/A</a:t>
            </a:r>
          </a:p>
          <a:p>
            <a:r>
              <a:rPr lang="en-US" dirty="0"/>
              <a:t>COMPUTE </a:t>
            </a:r>
            <a:r>
              <a:rPr lang="en-US" dirty="0" smtClean="0"/>
              <a:t>A3 </a:t>
            </a:r>
            <a:r>
              <a:rPr lang="en-US" dirty="0"/>
              <a:t>= </a:t>
            </a:r>
            <a:r>
              <a:rPr lang="en-US" dirty="0" smtClean="0"/>
              <a:t>D/A</a:t>
            </a:r>
          </a:p>
          <a:p>
            <a:r>
              <a:rPr lang="en-US" dirty="0" smtClean="0"/>
              <a:t>COMPUTE Q = (3*A2 – A1^2)/9</a:t>
            </a:r>
          </a:p>
          <a:p>
            <a:r>
              <a:rPr lang="en-US" dirty="0" smtClean="0"/>
              <a:t>COMPUTE</a:t>
            </a:r>
            <a:r>
              <a:rPr lang="en-US" dirty="0"/>
              <a:t> </a:t>
            </a:r>
            <a:r>
              <a:rPr lang="en-US" dirty="0" smtClean="0"/>
              <a:t>R = ((9*A1*A2) – (27*A3) – (2*A1^3))/54</a:t>
            </a:r>
          </a:p>
          <a:p>
            <a:r>
              <a:rPr lang="en-US" dirty="0" smtClean="0"/>
              <a:t>COMPUTE S = (R + (Q^3 + R^2)^0.5)^(1/3)</a:t>
            </a:r>
          </a:p>
          <a:p>
            <a:r>
              <a:rPr lang="en-US" dirty="0"/>
              <a:t>COMPUTE </a:t>
            </a:r>
            <a:r>
              <a:rPr lang="en-US" dirty="0" smtClean="0"/>
              <a:t>T </a:t>
            </a:r>
            <a:r>
              <a:rPr lang="en-US" dirty="0"/>
              <a:t>= (R </a:t>
            </a:r>
            <a:r>
              <a:rPr lang="en-US" dirty="0" smtClean="0"/>
              <a:t>- </a:t>
            </a:r>
            <a:r>
              <a:rPr lang="en-US" dirty="0"/>
              <a:t>(Q^3 + R^2)^0.5)^(1/3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X1 = S+ T - 1/3*A1</a:t>
            </a:r>
          </a:p>
          <a:p>
            <a:r>
              <a:rPr lang="en-US" dirty="0" smtClean="0"/>
              <a:t>COMPUTE X2 = -0.5(S + T) – (1/3 * A1) + (</a:t>
            </a:r>
            <a:r>
              <a:rPr lang="en-US" dirty="0" smtClean="0"/>
              <a:t>0.5*</a:t>
            </a:r>
            <a:r>
              <a:rPr lang="en-US" dirty="0"/>
              <a:t>J</a:t>
            </a:r>
            <a:r>
              <a:rPr lang="en-US" dirty="0" smtClean="0"/>
              <a:t>*(</a:t>
            </a:r>
            <a:r>
              <a:rPr lang="en-US" dirty="0" smtClean="0"/>
              <a:t>3^0.5)*(S – T))</a:t>
            </a:r>
          </a:p>
          <a:p>
            <a:r>
              <a:rPr lang="en-US" dirty="0"/>
              <a:t>COMPUTE </a:t>
            </a:r>
            <a:r>
              <a:rPr lang="en-US" dirty="0" smtClean="0"/>
              <a:t>X3 </a:t>
            </a:r>
            <a:r>
              <a:rPr lang="en-US" dirty="0"/>
              <a:t>= -0.5(S + T) – (1/3 * A1) </a:t>
            </a:r>
            <a:r>
              <a:rPr lang="en-US" dirty="0" smtClean="0"/>
              <a:t>- (</a:t>
            </a:r>
            <a:r>
              <a:rPr lang="en-US" dirty="0" smtClean="0"/>
              <a:t>0.5*</a:t>
            </a:r>
            <a:r>
              <a:rPr lang="en-US" dirty="0"/>
              <a:t>J</a:t>
            </a:r>
            <a:r>
              <a:rPr lang="en-US" dirty="0" smtClean="0"/>
              <a:t>*(</a:t>
            </a:r>
            <a:r>
              <a:rPr lang="en-US" dirty="0"/>
              <a:t>3^0.5)*(S – 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 X1 AND X2 AND X3</a:t>
            </a:r>
          </a:p>
        </p:txBody>
      </p:sp>
    </p:spTree>
    <p:extLst>
      <p:ext uri="{BB962C8B-B14F-4D97-AF65-F5344CB8AC3E}">
        <p14:creationId xmlns:p14="http://schemas.microsoft.com/office/powerpoint/2010/main" val="28474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50000">
              <a:srgbClr val="C00000"/>
            </a:gs>
            <a:gs pos="75000">
              <a:srgbClr val="FF0000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623086" y="186116"/>
            <a:ext cx="1577947" cy="6149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201033" y="493614"/>
            <a:ext cx="70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710832" y="242761"/>
            <a:ext cx="1869260" cy="55835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A,B,C,D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3976" y="493613"/>
            <a:ext cx="79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6996" y="105195"/>
            <a:ext cx="1488935" cy="752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A1=B/A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A2 = C/A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A3 = D/A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6675931" y="481476"/>
            <a:ext cx="62308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  <a:blipFill rotWithShape="0">
                <a:blip r:embed="rId2"/>
                <a:stretch>
                  <a:fillRect l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7982793" y="914399"/>
            <a:ext cx="4046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2 −27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3 −2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1"/>
            <a:endCxn id="23" idx="3"/>
          </p:cNvCxnSpPr>
          <p:nvPr/>
        </p:nvCxnSpPr>
        <p:spPr>
          <a:xfrm flipH="1">
            <a:off x="6271329" y="1796432"/>
            <a:ext cx="50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 flipV="1">
            <a:off x="3083065" y="1796431"/>
            <a:ext cx="768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882032" y="2128205"/>
            <a:ext cx="0" cy="5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3"/>
            <a:endCxn id="46" idx="1"/>
          </p:cNvCxnSpPr>
          <p:nvPr/>
        </p:nvCxnSpPr>
        <p:spPr>
          <a:xfrm flipV="1">
            <a:off x="2201032" y="2994053"/>
            <a:ext cx="210393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>
            <a:off x="6781125" y="3309642"/>
            <a:ext cx="1" cy="8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3" idx="1"/>
          </p:cNvCxnSpPr>
          <p:nvPr/>
        </p:nvCxnSpPr>
        <p:spPr>
          <a:xfrm flipH="1">
            <a:off x="3155894" y="4567955"/>
            <a:ext cx="114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1003413" y="4175491"/>
            <a:ext cx="2152482" cy="78492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(S-T)=0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26577" y="4567955"/>
            <a:ext cx="776835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4667" y="4567955"/>
            <a:ext cx="16183" cy="6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isplay 72"/>
          <p:cNvSpPr/>
          <p:nvPr/>
        </p:nvSpPr>
        <p:spPr>
          <a:xfrm>
            <a:off x="0" y="5195089"/>
            <a:ext cx="1367554" cy="614995"/>
          </a:xfrm>
          <a:prstGeom prst="flowChartDispla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Straight Arrow Connector 74"/>
          <p:cNvCxnSpPr>
            <a:stCxn id="57" idx="2"/>
          </p:cNvCxnSpPr>
          <p:nvPr/>
        </p:nvCxnSpPr>
        <p:spPr>
          <a:xfrm>
            <a:off x="2079654" y="4960419"/>
            <a:ext cx="0" cy="2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Display 76"/>
          <p:cNvSpPr/>
          <p:nvPr/>
        </p:nvSpPr>
        <p:spPr>
          <a:xfrm>
            <a:off x="1513209" y="5195089"/>
            <a:ext cx="1602223" cy="62308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X1,X2,X3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Flowchart: Terminator 80"/>
          <p:cNvSpPr/>
          <p:nvPr/>
        </p:nvSpPr>
        <p:spPr>
          <a:xfrm>
            <a:off x="639273" y="6117581"/>
            <a:ext cx="1440381" cy="5421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82"/>
          <p:cNvCxnSpPr>
            <a:stCxn id="73" idx="2"/>
            <a:endCxn id="81" idx="0"/>
          </p:cNvCxnSpPr>
          <p:nvPr/>
        </p:nvCxnSpPr>
        <p:spPr>
          <a:xfrm>
            <a:off x="683777" y="5810084"/>
            <a:ext cx="675687" cy="30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2"/>
            <a:endCxn id="81" idx="0"/>
          </p:cNvCxnSpPr>
          <p:nvPr/>
        </p:nvCxnSpPr>
        <p:spPr>
          <a:xfrm flipH="1">
            <a:off x="1359464" y="5818178"/>
            <a:ext cx="954857" cy="29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9631" y="4225235"/>
            <a:ext cx="10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0117" y="4862169"/>
            <a:ext cx="9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largest of three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8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7" y="9625"/>
            <a:ext cx="12124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/>
              <a:t>INPUT </a:t>
            </a:r>
            <a:r>
              <a:rPr lang="en-US" dirty="0" smtClean="0"/>
              <a:t>B</a:t>
            </a:r>
          </a:p>
          <a:p>
            <a:r>
              <a:rPr lang="en-US" dirty="0"/>
              <a:t>INPUT </a:t>
            </a:r>
            <a:r>
              <a:rPr lang="en-US" dirty="0" smtClean="0"/>
              <a:t>C</a:t>
            </a:r>
          </a:p>
          <a:p>
            <a:r>
              <a:rPr lang="en-US" dirty="0"/>
              <a:t>COMPUTE D = A-B</a:t>
            </a:r>
          </a:p>
          <a:p>
            <a:r>
              <a:rPr lang="en-US" dirty="0" smtClean="0"/>
              <a:t>COMPUTE  E = A-C</a:t>
            </a:r>
          </a:p>
          <a:p>
            <a:r>
              <a:rPr lang="en-US" dirty="0"/>
              <a:t>COMPUTE </a:t>
            </a:r>
            <a:r>
              <a:rPr lang="en-US" dirty="0" smtClean="0"/>
              <a:t>F = B-C</a:t>
            </a:r>
          </a:p>
          <a:p>
            <a:r>
              <a:rPr lang="en-US" dirty="0" smtClean="0"/>
              <a:t>IF D&gt;=0 AND E&gt;=0 THEN</a:t>
            </a:r>
          </a:p>
          <a:p>
            <a:r>
              <a:rPr lang="en-US" dirty="0"/>
              <a:t>	</a:t>
            </a:r>
            <a:r>
              <a:rPr lang="en-US" dirty="0" smtClean="0"/>
              <a:t>PRINT A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IF D&lt;=0 AND F&gt;=0 THEN</a:t>
            </a:r>
          </a:p>
          <a:p>
            <a:r>
              <a:rPr lang="en-US" dirty="0"/>
              <a:t>	</a:t>
            </a:r>
            <a:r>
              <a:rPr lang="en-US" dirty="0" smtClean="0"/>
              <a:t>	PRINT B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	PRINT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561</Words>
  <Application>Microsoft Office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Algorithm Assignment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>llota</dc:creator>
  <cp:lastModifiedBy>llota</cp:lastModifiedBy>
  <cp:revision>46</cp:revision>
  <dcterms:created xsi:type="dcterms:W3CDTF">2021-04-20T16:31:42Z</dcterms:created>
  <dcterms:modified xsi:type="dcterms:W3CDTF">2021-04-27T00:17:22Z</dcterms:modified>
</cp:coreProperties>
</file>