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C19E-0350-4049-B14F-D92A88F93EB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6B53-D922-412A-9509-A1AFFAE7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Date: 29/4/21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07" y="-194209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73" y="841570"/>
            <a:ext cx="5111469" cy="5943600"/>
          </a:xfrm>
        </p:spPr>
        <p:txBody>
          <a:bodyPr/>
          <a:lstStyle/>
          <a:p>
            <a:pPr algn="l"/>
            <a:r>
              <a:rPr lang="en-US" dirty="0" smtClean="0"/>
              <a:t>INPUT A</a:t>
            </a:r>
          </a:p>
          <a:p>
            <a:pPr algn="l"/>
            <a:r>
              <a:rPr lang="en-US" dirty="0" smtClean="0"/>
              <a:t>IF A%2=0 THEN</a:t>
            </a:r>
          </a:p>
          <a:p>
            <a:pPr algn="l"/>
            <a:r>
              <a:rPr lang="en-US" dirty="0" smtClean="0"/>
              <a:t>PRINT EVEN NUMBER</a:t>
            </a:r>
          </a:p>
          <a:p>
            <a:pPr algn="l"/>
            <a:r>
              <a:rPr lang="en-US" dirty="0" smtClean="0"/>
              <a:t>ELSE</a:t>
            </a:r>
          </a:p>
          <a:p>
            <a:pPr algn="l"/>
            <a:r>
              <a:rPr lang="en-US" dirty="0" smtClean="0"/>
              <a:t>PRINT ODD NUMBER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7315199" y="914400"/>
            <a:ext cx="1432291" cy="3722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7290922" y="1549624"/>
            <a:ext cx="1480843" cy="5583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1"/>
          </p:cNvCxnSpPr>
          <p:nvPr/>
        </p:nvCxnSpPr>
        <p:spPr>
          <a:xfrm flipH="1">
            <a:off x="8031344" y="1286634"/>
            <a:ext cx="1" cy="2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>
            <a:off x="8031344" y="2107975"/>
            <a:ext cx="0" cy="39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7052207" y="2520668"/>
            <a:ext cx="1958272" cy="7242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A%2=0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6376524" y="2882787"/>
            <a:ext cx="675683" cy="2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0800" y="2888857"/>
            <a:ext cx="32368" cy="76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isplay 15"/>
          <p:cNvSpPr/>
          <p:nvPr/>
        </p:nvSpPr>
        <p:spPr>
          <a:xfrm>
            <a:off x="5551136" y="3657599"/>
            <a:ext cx="1739786" cy="56644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ITS EVEN</a:t>
            </a:r>
            <a:endParaRPr lang="en-US" dirty="0"/>
          </a:p>
        </p:txBody>
      </p:sp>
      <p:sp>
        <p:nvSpPr>
          <p:cNvPr id="17" name="Flowchart: Display 16"/>
          <p:cNvSpPr/>
          <p:nvPr/>
        </p:nvSpPr>
        <p:spPr>
          <a:xfrm>
            <a:off x="8844593" y="3657598"/>
            <a:ext cx="1739786" cy="56644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ITS EVEN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3"/>
          </p:cNvCxnSpPr>
          <p:nvPr/>
        </p:nvCxnSpPr>
        <p:spPr>
          <a:xfrm>
            <a:off x="9010479" y="2882787"/>
            <a:ext cx="70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9714486" y="2882787"/>
            <a:ext cx="0" cy="77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</p:cNvCxnSpPr>
          <p:nvPr/>
        </p:nvCxnSpPr>
        <p:spPr>
          <a:xfrm>
            <a:off x="6421029" y="4224042"/>
            <a:ext cx="4047" cy="6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9714486" y="4224041"/>
            <a:ext cx="0" cy="57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1"/>
          </p:cNvCxnSpPr>
          <p:nvPr/>
        </p:nvCxnSpPr>
        <p:spPr>
          <a:xfrm>
            <a:off x="6400800" y="4790485"/>
            <a:ext cx="1153115" cy="3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7553915" y="4535585"/>
            <a:ext cx="1116700" cy="5704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3"/>
          </p:cNvCxnSpPr>
          <p:nvPr/>
        </p:nvCxnSpPr>
        <p:spPr>
          <a:xfrm flipH="1">
            <a:off x="8670615" y="4798577"/>
            <a:ext cx="1043871" cy="2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87514" y="2500439"/>
            <a:ext cx="9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44593" y="2535709"/>
            <a:ext cx="9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8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8" y="914400"/>
            <a:ext cx="5111469" cy="5943600"/>
          </a:xfrm>
        </p:spPr>
        <p:txBody>
          <a:bodyPr/>
          <a:lstStyle/>
          <a:p>
            <a:pPr algn="l"/>
            <a:r>
              <a:rPr lang="en-US" dirty="0" smtClean="0"/>
              <a:t>INPUT A</a:t>
            </a:r>
            <a:endParaRPr lang="en-US" dirty="0"/>
          </a:p>
          <a:p>
            <a:pPr algn="l"/>
            <a:r>
              <a:rPr lang="en-US" dirty="0" smtClean="0"/>
              <a:t>INPUT B</a:t>
            </a:r>
          </a:p>
          <a:p>
            <a:pPr algn="l"/>
            <a:r>
              <a:rPr lang="en-US" dirty="0" smtClean="0"/>
              <a:t>COMPUTE C = A+B</a:t>
            </a:r>
          </a:p>
          <a:p>
            <a:pPr algn="l"/>
            <a:r>
              <a:rPr lang="en-US" dirty="0" smtClean="0"/>
              <a:t>IF C%2 = 0 THEN</a:t>
            </a:r>
          </a:p>
          <a:p>
            <a:pPr algn="l"/>
            <a:r>
              <a:rPr lang="en-US" dirty="0" smtClean="0"/>
              <a:t>PRINT JACK WINS</a:t>
            </a:r>
          </a:p>
          <a:p>
            <a:pPr algn="l"/>
            <a:r>
              <a:rPr lang="en-US" dirty="0" smtClean="0"/>
              <a:t>ELSE</a:t>
            </a:r>
          </a:p>
          <a:p>
            <a:pPr algn="l"/>
            <a:r>
              <a:rPr lang="en-US" dirty="0" smtClean="0"/>
              <a:t>PRINT JANE WINS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7315199" y="914400"/>
            <a:ext cx="1432291" cy="3722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7290922" y="1549624"/>
            <a:ext cx="1480843" cy="5583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 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 flipH="1">
            <a:off x="8031344" y="1286634"/>
            <a:ext cx="1" cy="26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31344" y="3070923"/>
            <a:ext cx="0" cy="39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7052207" y="3483616"/>
            <a:ext cx="1958272" cy="7242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A%2=0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376524" y="3845735"/>
            <a:ext cx="675683" cy="2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00800" y="3851805"/>
            <a:ext cx="32368" cy="76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isplay 10"/>
          <p:cNvSpPr/>
          <p:nvPr/>
        </p:nvSpPr>
        <p:spPr>
          <a:xfrm>
            <a:off x="5551136" y="4620547"/>
            <a:ext cx="1739786" cy="56644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ITS EVEN</a:t>
            </a:r>
            <a:endParaRPr lang="en-US" dirty="0"/>
          </a:p>
        </p:txBody>
      </p:sp>
      <p:sp>
        <p:nvSpPr>
          <p:cNvPr id="12" name="Flowchart: Display 11"/>
          <p:cNvSpPr/>
          <p:nvPr/>
        </p:nvSpPr>
        <p:spPr>
          <a:xfrm>
            <a:off x="8844593" y="4620546"/>
            <a:ext cx="1739786" cy="56644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ITS EVEN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9010479" y="3845735"/>
            <a:ext cx="70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9714486" y="3845735"/>
            <a:ext cx="0" cy="77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6421029" y="5186990"/>
            <a:ext cx="4047" cy="6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9714486" y="5186989"/>
            <a:ext cx="0" cy="57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5753433"/>
            <a:ext cx="1153115" cy="3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Terminator 17"/>
          <p:cNvSpPr/>
          <p:nvPr/>
        </p:nvSpPr>
        <p:spPr>
          <a:xfrm>
            <a:off x="7553915" y="5498533"/>
            <a:ext cx="1116700" cy="5704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70615" y="5761525"/>
            <a:ext cx="1043871" cy="2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7514" y="3463387"/>
            <a:ext cx="9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44593" y="3498657"/>
            <a:ext cx="9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27930" y="2453198"/>
            <a:ext cx="1982549" cy="6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A+B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4"/>
            <a:endCxn id="22" idx="0"/>
          </p:cNvCxnSpPr>
          <p:nvPr/>
        </p:nvCxnSpPr>
        <p:spPr>
          <a:xfrm flipH="1">
            <a:off x="8019205" y="2107975"/>
            <a:ext cx="12139" cy="34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8" y="914400"/>
            <a:ext cx="5111469" cy="594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INPUT VARIABLES</a:t>
            </a:r>
          </a:p>
          <a:p>
            <a:pPr algn="l"/>
            <a:r>
              <a:rPr lang="en-US" sz="1800" dirty="0" smtClean="0"/>
              <a:t>COMPUTE TAB=DICTIONARY OF THE TABLES</a:t>
            </a:r>
          </a:p>
          <a:p>
            <a:pPr algn="l"/>
            <a:r>
              <a:rPr lang="en-US" sz="1800" dirty="0" smtClean="0"/>
              <a:t>INPUT PANDAS</a:t>
            </a:r>
          </a:p>
          <a:p>
            <a:pPr algn="l"/>
            <a:r>
              <a:rPr lang="en-US" sz="1800" dirty="0" smtClean="0"/>
              <a:t>COMPUTE TAB TO DATAFRAME</a:t>
            </a:r>
          </a:p>
          <a:p>
            <a:pPr algn="l"/>
            <a:r>
              <a:rPr lang="en-US" sz="1800" dirty="0" smtClean="0"/>
              <a:t>PRINT DATA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7703618" y="1181437"/>
            <a:ext cx="1294726" cy="42078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8350981" y="1602223"/>
            <a:ext cx="0" cy="3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6874184" y="1958273"/>
            <a:ext cx="2953593" cy="4936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VARIABLES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823608" y="2864582"/>
            <a:ext cx="3054743" cy="4855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PANDAS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4"/>
            <a:endCxn id="8" idx="1"/>
          </p:cNvCxnSpPr>
          <p:nvPr/>
        </p:nvCxnSpPr>
        <p:spPr>
          <a:xfrm flipH="1">
            <a:off x="8350980" y="2451887"/>
            <a:ext cx="1" cy="41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</p:cNvCxnSpPr>
          <p:nvPr/>
        </p:nvCxnSpPr>
        <p:spPr>
          <a:xfrm>
            <a:off x="8350980" y="3350104"/>
            <a:ext cx="1" cy="38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86161" y="3762799"/>
            <a:ext cx="4129635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THE DICTIONARY INTO A PANDAS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8350979" y="4256413"/>
            <a:ext cx="0" cy="4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isplay 15"/>
          <p:cNvSpPr/>
          <p:nvPr/>
        </p:nvSpPr>
        <p:spPr>
          <a:xfrm>
            <a:off x="6562638" y="4661012"/>
            <a:ext cx="3576680" cy="60690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DATA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8350978" y="5267915"/>
            <a:ext cx="0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7218093" y="5599688"/>
            <a:ext cx="2265770" cy="4774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8" y="914400"/>
            <a:ext cx="5111469" cy="5943600"/>
          </a:xfrm>
        </p:spPr>
        <p:txBody>
          <a:bodyPr/>
          <a:lstStyle/>
          <a:p>
            <a:pPr algn="l"/>
            <a:r>
              <a:rPr lang="en-US" dirty="0" smtClean="0"/>
              <a:t>INPUT D</a:t>
            </a:r>
          </a:p>
          <a:p>
            <a:pPr algn="l"/>
            <a:r>
              <a:rPr lang="en-US" dirty="0" smtClean="0"/>
              <a:t>INPUT T</a:t>
            </a:r>
          </a:p>
          <a:p>
            <a:pPr algn="l"/>
            <a:r>
              <a:rPr lang="en-US" dirty="0" smtClean="0"/>
              <a:t>COMPUTE S = D/T</a:t>
            </a:r>
          </a:p>
          <a:p>
            <a:pPr algn="l"/>
            <a:r>
              <a:rPr lang="en-US" dirty="0" smtClean="0"/>
              <a:t>PRINT S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7703618" y="1181437"/>
            <a:ext cx="1294726" cy="42078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8350981" y="1602223"/>
            <a:ext cx="0" cy="3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874184" y="1958273"/>
            <a:ext cx="2953593" cy="4936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 AND 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8350980" y="2451887"/>
            <a:ext cx="1" cy="41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86161" y="2888863"/>
            <a:ext cx="4129635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= D/T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8350979" y="3382477"/>
            <a:ext cx="0" cy="4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isplay 11"/>
          <p:cNvSpPr/>
          <p:nvPr/>
        </p:nvSpPr>
        <p:spPr>
          <a:xfrm>
            <a:off x="6562638" y="3787076"/>
            <a:ext cx="3576680" cy="60690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8350978" y="4393979"/>
            <a:ext cx="0" cy="33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7218093" y="4725752"/>
            <a:ext cx="2265770" cy="4774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6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7505"/>
            <a:ext cx="4968510" cy="914400"/>
          </a:xfrm>
        </p:spPr>
        <p:txBody>
          <a:bodyPr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8" y="914400"/>
            <a:ext cx="5111469" cy="594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INPUT A</a:t>
            </a:r>
          </a:p>
          <a:p>
            <a:pPr algn="l"/>
            <a:r>
              <a:rPr lang="en-US" sz="1800" dirty="0" smtClean="0"/>
              <a:t>INPUT B</a:t>
            </a:r>
          </a:p>
          <a:p>
            <a:pPr algn="l"/>
            <a:r>
              <a:rPr lang="en-US" sz="1800" dirty="0" smtClean="0"/>
              <a:t>INPUT C</a:t>
            </a:r>
          </a:p>
          <a:p>
            <a:pPr algn="l"/>
            <a:r>
              <a:rPr lang="en-US" sz="1800" dirty="0" smtClean="0"/>
              <a:t>COMPUTE D = B^2 – 4*A*C</a:t>
            </a:r>
          </a:p>
          <a:p>
            <a:pPr algn="l"/>
            <a:r>
              <a:rPr lang="en-US" sz="1800" dirty="0" smtClean="0"/>
              <a:t>COMPUTE X1 = (-B+D^0.5)/2*A</a:t>
            </a:r>
          </a:p>
          <a:p>
            <a:pPr algn="l"/>
            <a:r>
              <a:rPr lang="en-US" sz="1800" dirty="0" smtClean="0"/>
              <a:t>COMPUTE X2 = (-B-D^0.5)/2*A</a:t>
            </a:r>
            <a:endParaRPr lang="en-US" sz="1800" dirty="0"/>
          </a:p>
          <a:p>
            <a:pPr algn="l"/>
            <a:r>
              <a:rPr lang="en-US" sz="1800" dirty="0" smtClean="0"/>
              <a:t>IF D = 0:</a:t>
            </a:r>
          </a:p>
          <a:p>
            <a:pPr algn="l"/>
            <a:r>
              <a:rPr lang="en-US" sz="1800" dirty="0" smtClean="0"/>
              <a:t>PRINT X1</a:t>
            </a:r>
          </a:p>
          <a:p>
            <a:pPr algn="l"/>
            <a:r>
              <a:rPr lang="en-US" sz="1800" dirty="0" smtClean="0"/>
              <a:t>ELSE:</a:t>
            </a:r>
          </a:p>
          <a:p>
            <a:pPr algn="l"/>
            <a:r>
              <a:rPr lang="en-US" sz="1800" dirty="0" smtClean="0"/>
              <a:t>PRINT X1 AND X2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636176" y="434715"/>
            <a:ext cx="7495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7586865" y="869430"/>
            <a:ext cx="1993692" cy="53964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A,B,C</a:t>
            </a:r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>
            <a:off x="8583711" y="1409076"/>
            <a:ext cx="0" cy="4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86865" y="1888761"/>
            <a:ext cx="2158584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B^2-4*A*c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8643671" y="2383437"/>
            <a:ext cx="22486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39330" y="2863123"/>
            <a:ext cx="1993692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= </a:t>
            </a:r>
            <a:r>
              <a:rPr lang="en-US" dirty="0" smtClean="0"/>
              <a:t>(-</a:t>
            </a:r>
            <a:r>
              <a:rPr lang="en-US" dirty="0"/>
              <a:t>B +(D^0.5</a:t>
            </a:r>
            <a:r>
              <a:rPr lang="en-US" dirty="0" smtClean="0"/>
              <a:t>))/2A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8636176" y="3357799"/>
            <a:ext cx="0" cy="5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39330" y="3852472"/>
            <a:ext cx="1941227" cy="479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 = </a:t>
            </a:r>
            <a:r>
              <a:rPr lang="en-US" dirty="0" smtClean="0"/>
              <a:t>(-</a:t>
            </a:r>
            <a:r>
              <a:rPr lang="en-US" dirty="0"/>
              <a:t>B-(D^0.5</a:t>
            </a:r>
            <a:r>
              <a:rPr lang="en-US" dirty="0" smtClean="0"/>
              <a:t>))/2A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>
            <a:off x="8609944" y="4332157"/>
            <a:ext cx="2623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7436963" y="4826830"/>
            <a:ext cx="2413416" cy="46469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D=0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9850379" y="5051685"/>
            <a:ext cx="839450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689829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isplay 38"/>
          <p:cNvSpPr/>
          <p:nvPr/>
        </p:nvSpPr>
        <p:spPr>
          <a:xfrm>
            <a:off x="10052747" y="5606321"/>
            <a:ext cx="1274164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40" name="Straight Arrow Connector 39"/>
          <p:cNvCxnSpPr>
            <a:stCxn id="36" idx="1"/>
          </p:cNvCxnSpPr>
          <p:nvPr/>
        </p:nvCxnSpPr>
        <p:spPr>
          <a:xfrm flipH="1">
            <a:off x="6582524" y="5059179"/>
            <a:ext cx="854439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597514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isplay 41"/>
          <p:cNvSpPr/>
          <p:nvPr/>
        </p:nvSpPr>
        <p:spPr>
          <a:xfrm>
            <a:off x="5877986" y="5606321"/>
            <a:ext cx="1633928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 &amp; X2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72465" y="6175947"/>
            <a:ext cx="2248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8171481" y="6490740"/>
            <a:ext cx="1409076" cy="367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83707" y="6745574"/>
            <a:ext cx="1547735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</p:cNvCxnSpPr>
          <p:nvPr/>
        </p:nvCxnSpPr>
        <p:spPr>
          <a:xfrm>
            <a:off x="10689829" y="6175947"/>
            <a:ext cx="0" cy="5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580557" y="6745574"/>
            <a:ext cx="1109272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850379" y="4689847"/>
            <a:ext cx="10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4092" y="4717117"/>
            <a:ext cx="108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Flowchart: Terminator 49"/>
          <p:cNvSpPr/>
          <p:nvPr/>
        </p:nvSpPr>
        <p:spPr>
          <a:xfrm>
            <a:off x="7806949" y="101019"/>
            <a:ext cx="1658454" cy="3376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2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 Work</vt:lpstr>
      <vt:lpstr>Exercise 1</vt:lpstr>
      <vt:lpstr>Exercise 2</vt:lpstr>
      <vt:lpstr>Exercise 3</vt:lpstr>
      <vt:lpstr>Exercise 4</vt:lpstr>
      <vt:lpstr>Exercise 5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Work</dc:title>
  <dc:creator>llota</dc:creator>
  <cp:lastModifiedBy>llota</cp:lastModifiedBy>
  <cp:revision>6</cp:revision>
  <dcterms:created xsi:type="dcterms:W3CDTF">2021-05-04T05:11:05Z</dcterms:created>
  <dcterms:modified xsi:type="dcterms:W3CDTF">2021-05-04T08:02:38Z</dcterms:modified>
</cp:coreProperties>
</file>