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0"/>
  </p:notesMasterIdLst>
  <p:handoutMasterIdLst>
    <p:handoutMasterId r:id="rId11"/>
  </p:handoutMasterIdLst>
  <p:sldIdLst>
    <p:sldId id="1368" r:id="rId5"/>
    <p:sldId id="1369" r:id="rId6"/>
    <p:sldId id="1425" r:id="rId7"/>
    <p:sldId id="1430" r:id="rId8"/>
    <p:sldId id="1431" r:id="rId9"/>
  </p:sldIdLst>
  <p:sldSz cx="14630400" cy="8229600"/>
  <p:notesSz cx="6858000" cy="9144000"/>
  <p:defaultTextStyle>
    <a:defPPr>
      <a:defRPr lang="en-US"/>
    </a:defPPr>
    <a:lvl1pPr marL="0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2pPr>
    <a:lvl3pPr marL="1097212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3pPr>
    <a:lvl4pPr marL="164581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4pPr>
    <a:lvl5pPr marL="2194424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Invent 2018 Template (Light)" id="{D5BB76F4-83CF-43C2-B768-FA13CADF33A0}">
          <p14:sldIdLst>
            <p14:sldId id="1368"/>
            <p14:sldId id="1369"/>
            <p14:sldId id="1425"/>
            <p14:sldId id="1430"/>
            <p14:sldId id="1431"/>
          </p14:sldIdLst>
        </p14:section>
        <p14:section name="Resource / Guidelines" id="{96F46361-015A-405A-8671-167322E4A1C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  <p:cmAuthor id="4" name="Mitchell Derrey" initials="MD" lastIdx="2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32AA"/>
    <a:srgbClr val="FFFFFF"/>
    <a:srgbClr val="000000"/>
    <a:srgbClr val="282828"/>
    <a:srgbClr val="150454"/>
    <a:srgbClr val="2D93AA"/>
    <a:srgbClr val="00BBC9"/>
    <a:srgbClr val="F3F3F3"/>
    <a:srgbClr val="144D63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3" autoAdjust="0"/>
    <p:restoredTop sz="72397" autoAdjust="0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2018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B702-E265-E34A-BDE0-A7FC310AB52F}" type="datetime8">
              <a:rPr lang="en-US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11/26/18 3:21 PM</a:t>
            </a:fld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CA8E1BB1-B036-4140-B110-296DC0701D04}" type="datetime8">
              <a:rPr lang="en-US" smtClean="0"/>
              <a:pPr/>
              <a:t>11/26/18 3:21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97212" rtl="0" eaLnBrk="1" latinLnBrk="0" hangingPunct="1">
      <a:lnSpc>
        <a:spcPct val="90000"/>
      </a:lnSpc>
      <a:spcAft>
        <a:spcPts val="400"/>
      </a:spcAft>
      <a:defRPr sz="1059" kern="1200">
        <a:solidFill>
          <a:schemeClr val="tx1"/>
        </a:solidFill>
        <a:latin typeface="+mj-lt"/>
        <a:ea typeface="+mn-ea"/>
        <a:cs typeface="+mn-cs"/>
      </a:defRPr>
    </a:lvl1pPr>
    <a:lvl2pPr marL="255572" indent="-12699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393675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579402" indent="-17620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738142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785AE33-8762-CB48-8069-61FC714534F0}" type="datetime8">
              <a:rPr lang="en-US" smtClean="0"/>
              <a:t>11/26/18 3:21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882E56-9BBC-5549-962E-8E06798B1869}" type="datetime8">
              <a:rPr lang="en-US" smtClean="0"/>
              <a:t>11/26/18 3:21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7FC9AB-5A24-4F03-AB8E-CD7B5DC673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323087" y="2493360"/>
            <a:ext cx="7529968" cy="323523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9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E005A7-7E65-4756-AF89-359FFFE7B1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950" y="3571875"/>
            <a:ext cx="4762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3088" y="1427011"/>
            <a:ext cx="14017752" cy="5716067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8578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5381842" y="7539582"/>
            <a:ext cx="5752323" cy="33809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2"/>
            <a:ext cx="6260590" cy="1618547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00" y="0"/>
            <a:ext cx="7315200" cy="82296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089" y="2432855"/>
            <a:ext cx="6260591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630400" cy="8229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766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6088380" y="2887980"/>
            <a:ext cx="2453640" cy="245364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0"/>
            <a:ext cx="14630400" cy="82296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6539475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5F48DB9-E331-4285-B61A-75E6B3CDC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6E69C37-0E9D-4E22-B18B-5FB52E08D9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white"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4F7393F9-7DE2-4793-AE05-B703B6A04CC0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D2A5F9-316C-48CC-91AF-19A9F7E231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817AB2-910C-4EAB-9E81-DE1CAA45A7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2675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21E2688-9EDC-44C8-AB54-F252F02631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E22ACB9-3FBB-4163-854B-1872E507527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F0FF8-243A-4646-9A71-94F1BB4448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30E0C0E-3815-4E11-BC7C-EEB566365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630401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96063D-1536-449F-A00B-E268CC2AA7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5ADF30AA-1F86-4F01-8C7D-0690021D0507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960AA6-5521-4B06-B6AC-DD11063C89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5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13768388" cy="4665893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A0BBF39-37AF-47AC-9F11-E2AE18856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A20EC1B5-0B55-4E72-AE30-BC28708838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509A3-C6BB-4BFF-BA57-4AC79A2B6B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9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64787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004189D-3801-4EBD-B94A-F530EEFC96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278807CA-43ED-4DE6-AA75-223266EAF5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B38C6-EA35-4420-8120-7B1B0C159F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4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B272B3-8328-4907-A1D0-C4701AFA5A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2225993"/>
            <a:ext cx="12910746" cy="2692450"/>
          </a:xfrm>
        </p:spPr>
        <p:txBody>
          <a:bodyPr lIns="182880" tIns="146304" rIns="182880" bIns="146304"/>
          <a:lstStyle>
            <a:lvl1pPr marL="171450" indent="-17145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233160" y="5454968"/>
            <a:ext cx="7001828" cy="683264"/>
          </a:xfrm>
        </p:spPr>
        <p:txBody>
          <a:bodyPr lIns="182880" tIns="146304" rIns="182880" bIns="146304"/>
          <a:lstStyle>
            <a:lvl1pPr marL="228600" indent="0" algn="r">
              <a:buNone/>
              <a:defRPr sz="2800" b="1">
                <a:solidFill>
                  <a:schemeClr val="tx1"/>
                </a:solidFill>
                <a:latin typeface="+mn-lt"/>
              </a:defRPr>
            </a:lvl1pPr>
            <a:lvl2pPr marL="40338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67231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941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21016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35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DE7406F-C142-4253-8E50-E2353A9D4368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F94A427-1C24-42D8-AD2B-F4589D29F0F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34436B-15A7-4747-8E82-8F4E178B11DA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330011"/>
            <a:ext cx="10462197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652963"/>
            <a:ext cx="10458448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7" y="1471315"/>
            <a:ext cx="10462197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F306402-1ADF-431A-8AE8-7631253E61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566F41-648E-4417-9E66-27248ED9960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1B0BE7-3531-4E8A-9D4D-0367740EC5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DC58E341-80E0-40C1-A817-EA0189E537B2}"/>
              </a:ext>
            </a:extLst>
          </p:cNvPr>
          <p:cNvSpPr/>
          <p:nvPr userDrawn="1"/>
        </p:nvSpPr>
        <p:spPr bwMode="auto">
          <a:xfrm flipH="1">
            <a:off x="10667998" y="6012164"/>
            <a:ext cx="3962401" cy="2217435"/>
          </a:xfrm>
          <a:prstGeom prst="round1Rect">
            <a:avLst>
              <a:gd name="adj" fmla="val 50000"/>
            </a:avLst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235192"/>
            <a:ext cx="6130439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8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white">
          <a:xfrm>
            <a:off x="323086" y="2209619"/>
            <a:ext cx="11975593" cy="1905181"/>
          </a:xfrm>
          <a:prstGeom prst="rect">
            <a:avLst/>
          </a:prstGeom>
          <a:noFill/>
        </p:spPr>
        <p:txBody>
          <a:bodyPr vert="horz" wrap="square" lIns="182880" tIns="91440" rIns="146304" bIns="9144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11500" dirty="0"/>
              <a:t>Thank you!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ED359B6-C742-4634-8154-0667621E7B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EB8B2FD-3428-4909-AECD-E6569E6CB58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BA76A-67AD-4D0F-B5AE-B2514E622D9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40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rvey_Remin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3018A1-59F7-4D49-951E-8BFF42523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6"/>
            <a:ext cx="14630400" cy="82227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84F0FD-5FCF-4285-AF1C-46A66C34FEA4}"/>
              </a:ext>
            </a:extLst>
          </p:cNvPr>
          <p:cNvSpPr txBox="1"/>
          <p:nvPr userDrawn="1"/>
        </p:nvSpPr>
        <p:spPr bwMode="white">
          <a:xfrm>
            <a:off x="2814726" y="3928082"/>
            <a:ext cx="9000949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session survey in the mobile app.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30FC2A-8A88-4BBB-82D2-6C57A331C334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9C833CB-672E-4B58-86F4-7FAD023ABD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6F2D8E4F-0213-462E-9934-13477934AA9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D5DBD-46FF-4539-BFC6-0371E8AF7FA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9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8C15ED1-452D-4574-8DD0-C870CFEB61F8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68B2198-51FF-4F73-A76C-C4BEB5D1562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C4DC91-B620-47BE-9CA0-A1AD3B5565A5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330011"/>
            <a:ext cx="10459209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1" y="4652963"/>
            <a:ext cx="5238749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562600" y="4652963"/>
            <a:ext cx="5219697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8C62D77-2C56-4D46-91C3-08E7928F0E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5EEDF370-C457-46EC-88CC-5063E17BD7F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1B9457-9802-423C-BECD-0F9A95E968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654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56DB20C-1366-4BCE-BAF7-42085FFD5FEA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797F60-6057-49A9-B28D-E9AD5A0443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28AED-ED50-4A93-A694-DD096ED6880D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3088" y="2330011"/>
            <a:ext cx="10459211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851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14593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05335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B32F013-7331-4308-BE12-DAA154E17D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DEC48B1B-82A6-47F4-B792-736B61EF22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580B0E-2BA8-4236-A6DE-431C4F820B3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59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775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6140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746288" indent="-342900">
              <a:buFont typeface="Arial" panose="020B0604020202020204" pitchFamily="34" charset="0"/>
              <a:buChar char="•"/>
              <a:defRPr/>
            </a:lvl2pPr>
            <a:lvl3pPr marL="1015213" indent="-342900">
              <a:buFont typeface="Arial" panose="020B0604020202020204" pitchFamily="34" charset="0"/>
              <a:buChar char="•"/>
              <a:defRPr/>
            </a:lvl3pPr>
            <a:lvl4pPr marL="1284138" indent="-342900">
              <a:buFont typeface="Arial" panose="020B0604020202020204" pitchFamily="34" charset="0"/>
              <a:buChar char="•"/>
              <a:defRPr/>
            </a:lvl4pPr>
            <a:lvl5pPr marL="1553063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5230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629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1100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089" y="1427015"/>
            <a:ext cx="13984225" cy="220983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BCACA1-7BB4-4471-9FF2-E4F6C16B4CB9}"/>
              </a:ext>
            </a:extLst>
          </p:cNvPr>
          <p:cNvGrpSpPr/>
          <p:nvPr userDrawn="1"/>
        </p:nvGrpSpPr>
        <p:grpSpPr>
          <a:xfrm>
            <a:off x="538162" y="7391466"/>
            <a:ext cx="13577205" cy="507169"/>
            <a:chOff x="538162" y="7391466"/>
            <a:chExt cx="13577205" cy="50716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FCFA55-EEA4-4747-9E44-1B7F848E4AE1}"/>
                </a:ext>
              </a:extLst>
            </p:cNvPr>
            <p:cNvGrpSpPr/>
            <p:nvPr userDrawn="1"/>
          </p:nvGrpSpPr>
          <p:grpSpPr>
            <a:xfrm>
              <a:off x="538162" y="7391466"/>
              <a:ext cx="8758239" cy="275763"/>
              <a:chOff x="538162" y="7391466"/>
              <a:chExt cx="8758239" cy="275763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F322CA83-7AF2-4702-90FA-7DE2D26A1E0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8162" y="7391466"/>
                <a:ext cx="1074737" cy="245040"/>
              </a:xfrm>
              <a:prstGeom prst="rect">
                <a:avLst/>
              </a:prstGeom>
            </p:spPr>
          </p:pic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7844DB65-7BC5-46FD-90A0-CE01B3D0D3C6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5334001" y="7528730"/>
                <a:ext cx="3962400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900" b="0" i="0" dirty="0">
                    <a:solidFill>
                      <a:schemeClr val="tx1"/>
                    </a:solidFill>
                    <a:latin typeface="Amazon Ember" charset="0"/>
                    <a:ea typeface="Amazon Ember" charset="0"/>
                    <a:cs typeface="Amazon Ember" charset="0"/>
                  </a:rPr>
                  <a:t>© 2018, Amazon Web Services, Inc. or its affiliates. All rights reserved.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E29358-EE88-4AE2-BDF5-D848D2846C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1096" y="7434072"/>
              <a:ext cx="774271" cy="464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66" r:id="rId2"/>
    <p:sldLayoutId id="2147484360" r:id="rId3"/>
    <p:sldLayoutId id="2147484361" r:id="rId4"/>
    <p:sldLayoutId id="2147484337" r:id="rId5"/>
    <p:sldLayoutId id="2147484372" r:id="rId6"/>
    <p:sldLayoutId id="2147484440" r:id="rId7"/>
    <p:sldLayoutId id="2147484359" r:id="rId8"/>
    <p:sldLayoutId id="2147484441" r:id="rId9"/>
    <p:sldLayoutId id="2147484369" r:id="rId10"/>
    <p:sldLayoutId id="2147484295" r:id="rId11"/>
    <p:sldLayoutId id="2147484370" r:id="rId12"/>
    <p:sldLayoutId id="2147484371" r:id="rId13"/>
    <p:sldLayoutId id="2147484249" r:id="rId14"/>
    <p:sldLayoutId id="2147484347" r:id="rId15"/>
    <p:sldLayoutId id="2147484364" r:id="rId16"/>
    <p:sldLayoutId id="2147484338" r:id="rId17"/>
    <p:sldLayoutId id="2147484437" r:id="rId18"/>
    <p:sldLayoutId id="2147484309" r:id="rId19"/>
    <p:sldLayoutId id="2147484373" r:id="rId20"/>
    <p:sldLayoutId id="2147484374" r:id="rId21"/>
    <p:sldLayoutId id="2147484256" r:id="rId22"/>
  </p:sldLayoutIdLst>
  <p:transition>
    <p:fade/>
  </p:transition>
  <p:hf sldNum="0" hdr="0" ftr="0" dt="0"/>
  <p:txStyles>
    <p:titleStyle>
      <a:lvl1pPr algn="l" defTabSz="1097278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10972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3200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40338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67231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94123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21016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301751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6pPr>
      <a:lvl7pPr marL="356615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7pPr>
      <a:lvl8pPr marL="411479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8pPr>
      <a:lvl9pPr marL="466343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1pPr>
      <a:lvl2pPr marL="548639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97278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45917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4pPr>
      <a:lvl5pPr marL="219455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5pPr>
      <a:lvl6pPr marL="274319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291833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84047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38911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0" userDrawn="1">
          <p15:clr>
            <a:srgbClr val="5ACBF0"/>
          </p15:clr>
        </p15:guide>
        <p15:guide id="2" pos="204" userDrawn="1">
          <p15:clr>
            <a:srgbClr val="5ACBF0"/>
          </p15:clr>
        </p15:guide>
        <p15:guide id="3" pos="881" userDrawn="1">
          <p15:clr>
            <a:srgbClr val="5ACBF0"/>
          </p15:clr>
        </p15:guide>
        <p15:guide id="4" pos="1559" userDrawn="1">
          <p15:clr>
            <a:srgbClr val="5ACBF0"/>
          </p15:clr>
        </p15:guide>
        <p15:guide id="5" pos="2236" userDrawn="1">
          <p15:clr>
            <a:srgbClr val="5ACBF0"/>
          </p15:clr>
        </p15:guide>
        <p15:guide id="6" pos="2914" userDrawn="1">
          <p15:clr>
            <a:srgbClr val="5ACBF0"/>
          </p15:clr>
        </p15:guide>
        <p15:guide id="7" pos="3592" userDrawn="1">
          <p15:clr>
            <a:srgbClr val="5ACBF0"/>
          </p15:clr>
        </p15:guide>
        <p15:guide id="8" pos="4269" userDrawn="1">
          <p15:clr>
            <a:srgbClr val="5ACBF0"/>
          </p15:clr>
        </p15:guide>
        <p15:guide id="9" pos="4944" userDrawn="1">
          <p15:clr>
            <a:srgbClr val="5ACBF0"/>
          </p15:clr>
        </p15:guide>
        <p15:guide id="10" pos="5624" userDrawn="1">
          <p15:clr>
            <a:srgbClr val="5ACBF0"/>
          </p15:clr>
        </p15:guide>
        <p15:guide id="11" pos="6302" userDrawn="1">
          <p15:clr>
            <a:srgbClr val="5ACBF0"/>
          </p15:clr>
        </p15:guide>
        <p15:guide id="12" pos="6980" userDrawn="1">
          <p15:clr>
            <a:srgbClr val="5ACBF0"/>
          </p15:clr>
        </p15:guide>
        <p15:guide id="13" pos="7657" userDrawn="1">
          <p15:clr>
            <a:srgbClr val="5ACBF0"/>
          </p15:clr>
        </p15:guide>
        <p15:guide id="14" pos="8335" userDrawn="1">
          <p15:clr>
            <a:srgbClr val="5ACBF0"/>
          </p15:clr>
        </p15:guide>
        <p15:guide id="15" pos="9012" userDrawn="1">
          <p15:clr>
            <a:srgbClr val="5ACBF0"/>
          </p15:clr>
        </p15:guide>
        <p15:guide id="16" pos="339" userDrawn="1">
          <p15:clr>
            <a:srgbClr val="C35EA4"/>
          </p15:clr>
        </p15:guide>
        <p15:guide id="17" pos="8877" userDrawn="1">
          <p15:clr>
            <a:srgbClr val="C35EA4"/>
          </p15:clr>
        </p15:guide>
        <p15:guide id="18" orient="horz" pos="912" userDrawn="1">
          <p15:clr>
            <a:srgbClr val="5ACBF0"/>
          </p15:clr>
        </p15:guide>
        <p15:guide id="19" orient="horz" pos="1575" userDrawn="1">
          <p15:clr>
            <a:srgbClr val="5ACBF0"/>
          </p15:clr>
        </p15:guide>
        <p15:guide id="20" orient="horz" pos="2253" userDrawn="1">
          <p15:clr>
            <a:srgbClr val="5ACBF0"/>
          </p15:clr>
        </p15:guide>
        <p15:guide id="21" orient="horz" pos="2931" userDrawn="1">
          <p15:clr>
            <a:srgbClr val="5ACBF0"/>
          </p15:clr>
        </p15:guide>
        <p15:guide id="22" orient="horz" pos="3609" userDrawn="1">
          <p15:clr>
            <a:srgbClr val="5ACBF0"/>
          </p15:clr>
        </p15:guide>
        <p15:guide id="23" orient="horz" pos="4286" userDrawn="1">
          <p15:clr>
            <a:srgbClr val="5ACBF0"/>
          </p15:clr>
        </p15:guide>
        <p15:guide id="24" orient="horz" pos="4964" userDrawn="1">
          <p15:clr>
            <a:srgbClr val="5ACBF0"/>
          </p15:clr>
        </p15:guide>
        <p15:guide id="25" orient="horz" pos="355" userDrawn="1">
          <p15:clr>
            <a:srgbClr val="C35EA4"/>
          </p15:clr>
        </p15:guide>
        <p15:guide id="26" orient="horz" pos="4829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BvTyuz" TargetMode="External"/><Relationship Id="rId2" Type="http://schemas.openxmlformats.org/officeDocument/2006/relationships/hyperlink" Target="https://github.com/aws-samples/aws-iot-device-defender-workshop/blob/master/docs/builder_session.md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ws-samples/aws-iot-device-defender-worksho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346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Abnormal Device Behavior with AWS IoT Device Defender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Amit </a:t>
            </a:r>
            <a:r>
              <a:rPr lang="en-US" dirty="0" err="1"/>
              <a:t>Mhatre</a:t>
            </a:r>
            <a:endParaRPr lang="en-US" dirty="0"/>
          </a:p>
          <a:p>
            <a:r>
              <a:rPr lang="en-US" dirty="0"/>
              <a:t>Sr SW Dev Engineer</a:t>
            </a:r>
          </a:p>
          <a:p>
            <a:r>
              <a:rPr lang="en-US" dirty="0"/>
              <a:t>Device Defender Group</a:t>
            </a:r>
          </a:p>
          <a:p>
            <a:r>
              <a:rPr lang="en-US" dirty="0"/>
              <a:t>AWS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IOT313-R3</a:t>
            </a:r>
          </a:p>
        </p:txBody>
      </p:sp>
    </p:spTree>
    <p:extLst>
      <p:ext uri="{BB962C8B-B14F-4D97-AF65-F5344CB8AC3E}">
        <p14:creationId xmlns:p14="http://schemas.microsoft.com/office/powerpoint/2010/main" val="22385740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4610493"/>
          </a:xfrm>
        </p:spPr>
        <p:txBody>
          <a:bodyPr/>
          <a:lstStyle/>
          <a:p>
            <a:r>
              <a:rPr lang="en-US" dirty="0"/>
              <a:t>Instructions</a:t>
            </a:r>
          </a:p>
          <a:p>
            <a:pPr lvl="1"/>
            <a:r>
              <a:rPr lang="en-US" dirty="0">
                <a:hlinkClick r:id="rId2"/>
              </a:rPr>
              <a:t>https://github.com/aws-samples/aws-iot-device-defender-workshop/blob/master/docs/builder_session.md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Short Link: </a:t>
            </a:r>
            <a:r>
              <a:rPr lang="en-US" dirty="0">
                <a:hlinkClick r:id="rId3"/>
              </a:rPr>
              <a:t>https://bit.ly/2BvTyuz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Repository: </a:t>
            </a:r>
          </a:p>
          <a:p>
            <a:pPr lvl="1"/>
            <a:r>
              <a:rPr lang="en-US" dirty="0">
                <a:hlinkClick r:id="rId4"/>
              </a:rPr>
              <a:t>https://github.com/aws-samples/aws-iot-device-defender-workshop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527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0F38-2636-4CED-A3FB-F0E299038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Amit </a:t>
            </a:r>
            <a:r>
              <a:rPr lang="en-US" dirty="0" err="1"/>
              <a:t>Mhatre</a:t>
            </a:r>
            <a:endParaRPr lang="en-US" dirty="0"/>
          </a:p>
          <a:p>
            <a:r>
              <a:rPr lang="en-US" dirty="0"/>
              <a:t>Sr SW Dev Engineer</a:t>
            </a:r>
          </a:p>
          <a:p>
            <a:r>
              <a:rPr lang="en-US" dirty="0"/>
              <a:t>Device Defender Group</a:t>
            </a:r>
          </a:p>
          <a:p>
            <a:r>
              <a:rPr lang="en-US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1237277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3453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-05665_ReInvent_2018_Template_Light">
  <a:themeElements>
    <a:clrScheme name="Re:Invent 2018">
      <a:dk1>
        <a:srgbClr val="000000"/>
      </a:dk1>
      <a:lt1>
        <a:srgbClr val="FFFFFF"/>
      </a:lt1>
      <a:dk2>
        <a:srgbClr val="282828"/>
      </a:dk2>
      <a:lt2>
        <a:srgbClr val="D232AA"/>
      </a:lt2>
      <a:accent1>
        <a:srgbClr val="D232AA"/>
      </a:accent1>
      <a:accent2>
        <a:srgbClr val="000AFF"/>
      </a:accent2>
      <a:accent3>
        <a:srgbClr val="8C28FF"/>
      </a:accent3>
      <a:accent4>
        <a:srgbClr val="FF2850"/>
      </a:accent4>
      <a:accent5>
        <a:srgbClr val="FF9900"/>
      </a:accent5>
      <a:accent6>
        <a:srgbClr val="50AA4B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 2018 template_16x9_light.potx" id="{E2BE24CE-0B0D-43A8-9BAF-2178801C7488}" vid="{E1C27F3D-144E-46CB-B0A4-59CBB5BA9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4-05665_ReInvent_2018_Template_Light</Template>
  <TotalTime>330</TotalTime>
  <Words>80</Words>
  <Application>Microsoft Macintosh PowerPoint</Application>
  <PresentationFormat>Custom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Amazon Ember</vt:lpstr>
      <vt:lpstr>Amazon Ember Light</vt:lpstr>
      <vt:lpstr>Arial</vt:lpstr>
      <vt:lpstr>Arial Black</vt:lpstr>
      <vt:lpstr>Lucida Console</vt:lpstr>
      <vt:lpstr>Segoe UI</vt:lpstr>
      <vt:lpstr>4-05665_ReInvent_2018_Template_Light</vt:lpstr>
      <vt:lpstr>PowerPoint Presentation</vt:lpstr>
      <vt:lpstr>Detect Abnormal Device Behavior with AWS IoT Device Defender</vt:lpstr>
      <vt:lpstr>Session Materials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Abnormal Device Behavior with AWS IoT Device Defender</dc:title>
  <dc:subject>Detect Abnormal Device Behavior with AWS IoT Device Defender</dc:subject>
  <dc:creator>Dan Miller</dc:creator>
  <cp:keywords>ReInvent 2018</cp:keywords>
  <dc:description/>
  <cp:lastModifiedBy>Microsoft Office User</cp:lastModifiedBy>
  <cp:revision>12</cp:revision>
  <cp:lastPrinted>2018-11-26T23:22:35Z</cp:lastPrinted>
  <dcterms:created xsi:type="dcterms:W3CDTF">2018-10-18T22:40:57Z</dcterms:created>
  <dcterms:modified xsi:type="dcterms:W3CDTF">2018-11-26T23:22:36Z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