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EB0FD-B413-4FA4-99FE-98BBEA2C14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5372F7-0F12-4DB0-ADC7-E435B9784F2B}">
      <dgm:prSet/>
      <dgm:spPr/>
      <dgm:t>
        <a:bodyPr/>
        <a:lstStyle/>
        <a:p>
          <a:r>
            <a:rPr lang="en-US" b="1" i="0"/>
            <a:t>Leveraging Time Series Analysis: </a:t>
          </a:r>
          <a:r>
            <a:rPr lang="en-US" b="0" i="0"/>
            <a:t>Utilizing historical data trends to anticipate future market prices effectively.</a:t>
          </a:r>
          <a:endParaRPr lang="en-US"/>
        </a:p>
      </dgm:t>
    </dgm:pt>
    <dgm:pt modelId="{59B6AFB8-FBB6-4798-B05D-5DB98D159FC8}" type="parTrans" cxnId="{D33ED159-BD0C-47FE-9A71-701B40AA9CAD}">
      <dgm:prSet/>
      <dgm:spPr/>
      <dgm:t>
        <a:bodyPr/>
        <a:lstStyle/>
        <a:p>
          <a:endParaRPr lang="en-US"/>
        </a:p>
      </dgm:t>
    </dgm:pt>
    <dgm:pt modelId="{32C44913-53C9-40B1-8503-144F39669C87}" type="sibTrans" cxnId="{D33ED159-BD0C-47FE-9A71-701B40AA9CAD}">
      <dgm:prSet/>
      <dgm:spPr/>
      <dgm:t>
        <a:bodyPr/>
        <a:lstStyle/>
        <a:p>
          <a:endParaRPr lang="en-US"/>
        </a:p>
      </dgm:t>
    </dgm:pt>
    <dgm:pt modelId="{A70BA850-3C63-4813-A42B-9BD103CBBDDB}">
      <dgm:prSet/>
      <dgm:spPr/>
      <dgm:t>
        <a:bodyPr/>
        <a:lstStyle/>
        <a:p>
          <a:r>
            <a:rPr lang="en-US" b="1" i="0"/>
            <a:t>Incorporating Machine Learning Models: </a:t>
          </a:r>
          <a:r>
            <a:rPr lang="en-US" b="0" i="0"/>
            <a:t>Enhancing prediction accuracy through advanced algorithms and data-driven insights.</a:t>
          </a:r>
          <a:r>
            <a:rPr lang="en-US"/>
            <a:t> </a:t>
          </a:r>
          <a:br>
            <a:rPr lang="en-US"/>
          </a:br>
          <a:endParaRPr lang="en-US"/>
        </a:p>
      </dgm:t>
    </dgm:pt>
    <dgm:pt modelId="{C33969D5-D8FD-48D7-8F15-F51A1B26CFB0}" type="parTrans" cxnId="{31A3396D-8DFB-4C4F-8987-0427DAD188CD}">
      <dgm:prSet/>
      <dgm:spPr/>
      <dgm:t>
        <a:bodyPr/>
        <a:lstStyle/>
        <a:p>
          <a:endParaRPr lang="en-US"/>
        </a:p>
      </dgm:t>
    </dgm:pt>
    <dgm:pt modelId="{4EC3BA5F-36B1-48A3-891D-B5D1F84A6DFE}" type="sibTrans" cxnId="{31A3396D-8DFB-4C4F-8987-0427DAD188CD}">
      <dgm:prSet/>
      <dgm:spPr/>
      <dgm:t>
        <a:bodyPr/>
        <a:lstStyle/>
        <a:p>
          <a:endParaRPr lang="en-US"/>
        </a:p>
      </dgm:t>
    </dgm:pt>
    <dgm:pt modelId="{87226CAF-002B-4D8A-A632-014A53FB8300}" type="pres">
      <dgm:prSet presAssocID="{E03EB0FD-B413-4FA4-99FE-98BBEA2C1403}" presName="root" presStyleCnt="0">
        <dgm:presLayoutVars>
          <dgm:dir/>
          <dgm:resizeHandles val="exact"/>
        </dgm:presLayoutVars>
      </dgm:prSet>
      <dgm:spPr/>
    </dgm:pt>
    <dgm:pt modelId="{16BEB808-B9B3-485D-A20A-8683656708E8}" type="pres">
      <dgm:prSet presAssocID="{425372F7-0F12-4DB0-ADC7-E435B9784F2B}" presName="compNode" presStyleCnt="0"/>
      <dgm:spPr/>
    </dgm:pt>
    <dgm:pt modelId="{D7CE970F-D89B-4D67-8105-59831044E79E}" type="pres">
      <dgm:prSet presAssocID="{425372F7-0F12-4DB0-ADC7-E435B9784F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DA0892-444D-4AE7-95FA-4983B54F6AFD}" type="pres">
      <dgm:prSet presAssocID="{425372F7-0F12-4DB0-ADC7-E435B9784F2B}" presName="spaceRect" presStyleCnt="0"/>
      <dgm:spPr/>
    </dgm:pt>
    <dgm:pt modelId="{2B02B265-EDC6-44B8-9D87-114192EDF934}" type="pres">
      <dgm:prSet presAssocID="{425372F7-0F12-4DB0-ADC7-E435B9784F2B}" presName="textRect" presStyleLbl="revTx" presStyleIdx="0" presStyleCnt="2">
        <dgm:presLayoutVars>
          <dgm:chMax val="1"/>
          <dgm:chPref val="1"/>
        </dgm:presLayoutVars>
      </dgm:prSet>
      <dgm:spPr/>
    </dgm:pt>
    <dgm:pt modelId="{F07B8E12-8353-4123-9EF3-26481F96DAB1}" type="pres">
      <dgm:prSet presAssocID="{32C44913-53C9-40B1-8503-144F39669C87}" presName="sibTrans" presStyleCnt="0"/>
      <dgm:spPr/>
    </dgm:pt>
    <dgm:pt modelId="{801CC922-FA03-40AA-BCE9-FD51FA73A4E0}" type="pres">
      <dgm:prSet presAssocID="{A70BA850-3C63-4813-A42B-9BD103CBBDDB}" presName="compNode" presStyleCnt="0"/>
      <dgm:spPr/>
    </dgm:pt>
    <dgm:pt modelId="{67F4AF6B-6BCF-4283-A74C-8FB0FF46DD75}" type="pres">
      <dgm:prSet presAssocID="{A70BA850-3C63-4813-A42B-9BD103CBBD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757A0D-85F5-4B85-B753-4C1707DEB80E}" type="pres">
      <dgm:prSet presAssocID="{A70BA850-3C63-4813-A42B-9BD103CBBDDB}" presName="spaceRect" presStyleCnt="0"/>
      <dgm:spPr/>
    </dgm:pt>
    <dgm:pt modelId="{F6AC661E-7988-4D31-B598-707BABD07AB2}" type="pres">
      <dgm:prSet presAssocID="{A70BA850-3C63-4813-A42B-9BD103CBBD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CF2526-D7D2-4748-B0FD-CD242070B0D8}" type="presOf" srcId="{E03EB0FD-B413-4FA4-99FE-98BBEA2C1403}" destId="{87226CAF-002B-4D8A-A632-014A53FB8300}" srcOrd="0" destOrd="0" presId="urn:microsoft.com/office/officeart/2018/2/layout/IconLabelList"/>
    <dgm:cxn modelId="{31A3396D-8DFB-4C4F-8987-0427DAD188CD}" srcId="{E03EB0FD-B413-4FA4-99FE-98BBEA2C1403}" destId="{A70BA850-3C63-4813-A42B-9BD103CBBDDB}" srcOrd="1" destOrd="0" parTransId="{C33969D5-D8FD-48D7-8F15-F51A1B26CFB0}" sibTransId="{4EC3BA5F-36B1-48A3-891D-B5D1F84A6DFE}"/>
    <dgm:cxn modelId="{D33ED159-BD0C-47FE-9A71-701B40AA9CAD}" srcId="{E03EB0FD-B413-4FA4-99FE-98BBEA2C1403}" destId="{425372F7-0F12-4DB0-ADC7-E435B9784F2B}" srcOrd="0" destOrd="0" parTransId="{59B6AFB8-FBB6-4798-B05D-5DB98D159FC8}" sibTransId="{32C44913-53C9-40B1-8503-144F39669C87}"/>
    <dgm:cxn modelId="{69DBC9B5-4649-43C6-A820-F2E8D53B2975}" type="presOf" srcId="{A70BA850-3C63-4813-A42B-9BD103CBBDDB}" destId="{F6AC661E-7988-4D31-B598-707BABD07AB2}" srcOrd="0" destOrd="0" presId="urn:microsoft.com/office/officeart/2018/2/layout/IconLabelList"/>
    <dgm:cxn modelId="{D2734ECE-75F4-446B-B313-AE7D359A67A8}" type="presOf" srcId="{425372F7-0F12-4DB0-ADC7-E435B9784F2B}" destId="{2B02B265-EDC6-44B8-9D87-114192EDF934}" srcOrd="0" destOrd="0" presId="urn:microsoft.com/office/officeart/2018/2/layout/IconLabelList"/>
    <dgm:cxn modelId="{8FB8A3C9-515E-4C0F-AD0D-F7CA41123409}" type="presParOf" srcId="{87226CAF-002B-4D8A-A632-014A53FB8300}" destId="{16BEB808-B9B3-485D-A20A-8683656708E8}" srcOrd="0" destOrd="0" presId="urn:microsoft.com/office/officeart/2018/2/layout/IconLabelList"/>
    <dgm:cxn modelId="{07C9BE8C-578C-4036-8063-588F166FEC4B}" type="presParOf" srcId="{16BEB808-B9B3-485D-A20A-8683656708E8}" destId="{D7CE970F-D89B-4D67-8105-59831044E79E}" srcOrd="0" destOrd="0" presId="urn:microsoft.com/office/officeart/2018/2/layout/IconLabelList"/>
    <dgm:cxn modelId="{D69EECA9-75BA-4662-8157-34981AE493F3}" type="presParOf" srcId="{16BEB808-B9B3-485D-A20A-8683656708E8}" destId="{49DA0892-444D-4AE7-95FA-4983B54F6AFD}" srcOrd="1" destOrd="0" presId="urn:microsoft.com/office/officeart/2018/2/layout/IconLabelList"/>
    <dgm:cxn modelId="{B2394D03-EAB3-4231-8941-EB0AF3D29E46}" type="presParOf" srcId="{16BEB808-B9B3-485D-A20A-8683656708E8}" destId="{2B02B265-EDC6-44B8-9D87-114192EDF934}" srcOrd="2" destOrd="0" presId="urn:microsoft.com/office/officeart/2018/2/layout/IconLabelList"/>
    <dgm:cxn modelId="{881F2F6C-E99F-48AE-B258-CF56F96AE41A}" type="presParOf" srcId="{87226CAF-002B-4D8A-A632-014A53FB8300}" destId="{F07B8E12-8353-4123-9EF3-26481F96DAB1}" srcOrd="1" destOrd="0" presId="urn:microsoft.com/office/officeart/2018/2/layout/IconLabelList"/>
    <dgm:cxn modelId="{2BE40A5E-C784-4A78-8976-0F94D6A548B3}" type="presParOf" srcId="{87226CAF-002B-4D8A-A632-014A53FB8300}" destId="{801CC922-FA03-40AA-BCE9-FD51FA73A4E0}" srcOrd="2" destOrd="0" presId="urn:microsoft.com/office/officeart/2018/2/layout/IconLabelList"/>
    <dgm:cxn modelId="{8CE75288-7F71-4CA0-A9AD-E0089EB40004}" type="presParOf" srcId="{801CC922-FA03-40AA-BCE9-FD51FA73A4E0}" destId="{67F4AF6B-6BCF-4283-A74C-8FB0FF46DD75}" srcOrd="0" destOrd="0" presId="urn:microsoft.com/office/officeart/2018/2/layout/IconLabelList"/>
    <dgm:cxn modelId="{5E12FED5-4311-4E5F-897A-27BA10C2B524}" type="presParOf" srcId="{801CC922-FA03-40AA-BCE9-FD51FA73A4E0}" destId="{AA757A0D-85F5-4B85-B753-4C1707DEB80E}" srcOrd="1" destOrd="0" presId="urn:microsoft.com/office/officeart/2018/2/layout/IconLabelList"/>
    <dgm:cxn modelId="{22E3EF83-B63F-4FE1-8C66-56C07DB40A9B}" type="presParOf" srcId="{801CC922-FA03-40AA-BCE9-FD51FA73A4E0}" destId="{F6AC661E-7988-4D31-B598-707BABD07A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D2E14-4C61-4236-8C2E-7514049776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E6D4E97-097C-47D1-AD1B-D03FAB2AC9BB}">
      <dgm:prSet/>
      <dgm:spPr/>
      <dgm:t>
        <a:bodyPr/>
        <a:lstStyle/>
        <a:p>
          <a:r>
            <a:rPr lang="en-US" b="1" i="0"/>
            <a:t>Visualizing Data Snapshot: </a:t>
          </a:r>
          <a:r>
            <a:rPr lang="en-US" b="0" i="0"/>
            <a:t>Displaying initial dataset rows aids in understanding data structure efficiently.</a:t>
          </a:r>
          <a:endParaRPr lang="en-US"/>
        </a:p>
      </dgm:t>
    </dgm:pt>
    <dgm:pt modelId="{31DE5F26-93ED-4E08-9AB5-AC6B19580D9D}" type="parTrans" cxnId="{F1A061F1-3826-4EF3-893C-BA5E80232A20}">
      <dgm:prSet/>
      <dgm:spPr/>
      <dgm:t>
        <a:bodyPr/>
        <a:lstStyle/>
        <a:p>
          <a:endParaRPr lang="en-US"/>
        </a:p>
      </dgm:t>
    </dgm:pt>
    <dgm:pt modelId="{8B320BB6-CB90-4E4F-974E-05F7DA2599C3}" type="sibTrans" cxnId="{F1A061F1-3826-4EF3-893C-BA5E80232A20}">
      <dgm:prSet/>
      <dgm:spPr/>
      <dgm:t>
        <a:bodyPr/>
        <a:lstStyle/>
        <a:p>
          <a:endParaRPr lang="en-US"/>
        </a:p>
      </dgm:t>
    </dgm:pt>
    <dgm:pt modelId="{E2207962-DD7E-4600-B836-9C86AA8698B3}">
      <dgm:prSet/>
      <dgm:spPr/>
      <dgm:t>
        <a:bodyPr/>
        <a:lstStyle/>
        <a:p>
          <a:r>
            <a:rPr lang="en-US" b="1" i="0"/>
            <a:t>Identifying Key Features: </a:t>
          </a:r>
          <a:r>
            <a:rPr lang="en-US" b="0" i="0"/>
            <a:t>Examining first few rows helps identify variables crucial for market price prediction.</a:t>
          </a:r>
          <a:r>
            <a:rPr lang="en-US"/>
            <a:t> </a:t>
          </a:r>
          <a:br>
            <a:rPr lang="en-US"/>
          </a:br>
          <a:endParaRPr lang="en-US"/>
        </a:p>
      </dgm:t>
    </dgm:pt>
    <dgm:pt modelId="{86CAA266-B05D-426A-8246-CD7D1FFD38FC}" type="parTrans" cxnId="{3052DE8B-BF38-4191-8C08-ECC893ACCE7F}">
      <dgm:prSet/>
      <dgm:spPr/>
      <dgm:t>
        <a:bodyPr/>
        <a:lstStyle/>
        <a:p>
          <a:endParaRPr lang="en-US"/>
        </a:p>
      </dgm:t>
    </dgm:pt>
    <dgm:pt modelId="{508EE09B-9F4D-4759-B56C-C0B749E1EAF5}" type="sibTrans" cxnId="{3052DE8B-BF38-4191-8C08-ECC893ACCE7F}">
      <dgm:prSet/>
      <dgm:spPr/>
      <dgm:t>
        <a:bodyPr/>
        <a:lstStyle/>
        <a:p>
          <a:endParaRPr lang="en-US"/>
        </a:p>
      </dgm:t>
    </dgm:pt>
    <dgm:pt modelId="{D83371D7-D51A-4B12-ABD3-CB6573086F18}" type="pres">
      <dgm:prSet presAssocID="{CE1D2E14-4C61-4236-8C2E-751404977622}" presName="root" presStyleCnt="0">
        <dgm:presLayoutVars>
          <dgm:dir/>
          <dgm:resizeHandles val="exact"/>
        </dgm:presLayoutVars>
      </dgm:prSet>
      <dgm:spPr/>
    </dgm:pt>
    <dgm:pt modelId="{A54F2C1D-8D05-43AA-A1F1-59D1EC17E2C7}" type="pres">
      <dgm:prSet presAssocID="{6E6D4E97-097C-47D1-AD1B-D03FAB2AC9BB}" presName="compNode" presStyleCnt="0"/>
      <dgm:spPr/>
    </dgm:pt>
    <dgm:pt modelId="{A9658621-6DDC-4732-A17B-1137A49E2AAE}" type="pres">
      <dgm:prSet presAssocID="{6E6D4E97-097C-47D1-AD1B-D03FAB2AC9BB}" presName="bgRect" presStyleLbl="bgShp" presStyleIdx="0" presStyleCnt="2"/>
      <dgm:spPr/>
    </dgm:pt>
    <dgm:pt modelId="{875A6ACC-070E-487C-B8F9-B04876632517}" type="pres">
      <dgm:prSet presAssocID="{6E6D4E97-097C-47D1-AD1B-D03FAB2AC9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BEBC6D-BF7E-45A2-8F40-B49BA882D6CA}" type="pres">
      <dgm:prSet presAssocID="{6E6D4E97-097C-47D1-AD1B-D03FAB2AC9BB}" presName="spaceRect" presStyleCnt="0"/>
      <dgm:spPr/>
    </dgm:pt>
    <dgm:pt modelId="{91671A17-8AC7-48C3-9D03-32A6796D41FC}" type="pres">
      <dgm:prSet presAssocID="{6E6D4E97-097C-47D1-AD1B-D03FAB2AC9BB}" presName="parTx" presStyleLbl="revTx" presStyleIdx="0" presStyleCnt="2">
        <dgm:presLayoutVars>
          <dgm:chMax val="0"/>
          <dgm:chPref val="0"/>
        </dgm:presLayoutVars>
      </dgm:prSet>
      <dgm:spPr/>
    </dgm:pt>
    <dgm:pt modelId="{85902E93-80EF-40CD-AF93-52B456115198}" type="pres">
      <dgm:prSet presAssocID="{8B320BB6-CB90-4E4F-974E-05F7DA2599C3}" presName="sibTrans" presStyleCnt="0"/>
      <dgm:spPr/>
    </dgm:pt>
    <dgm:pt modelId="{B2E707B0-BF49-40E9-B536-0F6B9982437A}" type="pres">
      <dgm:prSet presAssocID="{E2207962-DD7E-4600-B836-9C86AA8698B3}" presName="compNode" presStyleCnt="0"/>
      <dgm:spPr/>
    </dgm:pt>
    <dgm:pt modelId="{CB573D67-03F7-45B8-AB48-44834E888545}" type="pres">
      <dgm:prSet presAssocID="{E2207962-DD7E-4600-B836-9C86AA8698B3}" presName="bgRect" presStyleLbl="bgShp" presStyleIdx="1" presStyleCnt="2"/>
      <dgm:spPr/>
    </dgm:pt>
    <dgm:pt modelId="{EED34253-64BB-426A-8C19-B6FBA723C947}" type="pres">
      <dgm:prSet presAssocID="{E2207962-DD7E-4600-B836-9C86AA8698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F90F47A-61D9-45FB-8A4E-9D916FB53EEA}" type="pres">
      <dgm:prSet presAssocID="{E2207962-DD7E-4600-B836-9C86AA8698B3}" presName="spaceRect" presStyleCnt="0"/>
      <dgm:spPr/>
    </dgm:pt>
    <dgm:pt modelId="{F06A0CE5-ACF7-4A56-BFBB-F9E01EBD31A9}" type="pres">
      <dgm:prSet presAssocID="{E2207962-DD7E-4600-B836-9C86AA8698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DB7336-02AA-41DF-B801-565DBC992FEC}" type="presOf" srcId="{6E6D4E97-097C-47D1-AD1B-D03FAB2AC9BB}" destId="{91671A17-8AC7-48C3-9D03-32A6796D41FC}" srcOrd="0" destOrd="0" presId="urn:microsoft.com/office/officeart/2018/2/layout/IconVerticalSolidList"/>
    <dgm:cxn modelId="{F0403F4A-BE7C-4A7B-8B67-9F00911AEDEC}" type="presOf" srcId="{CE1D2E14-4C61-4236-8C2E-751404977622}" destId="{D83371D7-D51A-4B12-ABD3-CB6573086F18}" srcOrd="0" destOrd="0" presId="urn:microsoft.com/office/officeart/2018/2/layout/IconVerticalSolidList"/>
    <dgm:cxn modelId="{3052DE8B-BF38-4191-8C08-ECC893ACCE7F}" srcId="{CE1D2E14-4C61-4236-8C2E-751404977622}" destId="{E2207962-DD7E-4600-B836-9C86AA8698B3}" srcOrd="1" destOrd="0" parTransId="{86CAA266-B05D-426A-8246-CD7D1FFD38FC}" sibTransId="{508EE09B-9F4D-4759-B56C-C0B749E1EAF5}"/>
    <dgm:cxn modelId="{F1A061F1-3826-4EF3-893C-BA5E80232A20}" srcId="{CE1D2E14-4C61-4236-8C2E-751404977622}" destId="{6E6D4E97-097C-47D1-AD1B-D03FAB2AC9BB}" srcOrd="0" destOrd="0" parTransId="{31DE5F26-93ED-4E08-9AB5-AC6B19580D9D}" sibTransId="{8B320BB6-CB90-4E4F-974E-05F7DA2599C3}"/>
    <dgm:cxn modelId="{733B94F2-CE5B-41A3-B995-CCE9EA89D35B}" type="presOf" srcId="{E2207962-DD7E-4600-B836-9C86AA8698B3}" destId="{F06A0CE5-ACF7-4A56-BFBB-F9E01EBD31A9}" srcOrd="0" destOrd="0" presId="urn:microsoft.com/office/officeart/2018/2/layout/IconVerticalSolidList"/>
    <dgm:cxn modelId="{92CDA9CB-6A6F-4AD5-9637-893251B022E5}" type="presParOf" srcId="{D83371D7-D51A-4B12-ABD3-CB6573086F18}" destId="{A54F2C1D-8D05-43AA-A1F1-59D1EC17E2C7}" srcOrd="0" destOrd="0" presId="urn:microsoft.com/office/officeart/2018/2/layout/IconVerticalSolidList"/>
    <dgm:cxn modelId="{DC969991-31EA-4D0D-A534-1AF5A1E5B3D8}" type="presParOf" srcId="{A54F2C1D-8D05-43AA-A1F1-59D1EC17E2C7}" destId="{A9658621-6DDC-4732-A17B-1137A49E2AAE}" srcOrd="0" destOrd="0" presId="urn:microsoft.com/office/officeart/2018/2/layout/IconVerticalSolidList"/>
    <dgm:cxn modelId="{A6943C67-B97C-484C-A45C-1CB0C834E9FF}" type="presParOf" srcId="{A54F2C1D-8D05-43AA-A1F1-59D1EC17E2C7}" destId="{875A6ACC-070E-487C-B8F9-B04876632517}" srcOrd="1" destOrd="0" presId="urn:microsoft.com/office/officeart/2018/2/layout/IconVerticalSolidList"/>
    <dgm:cxn modelId="{9AB53610-AF32-4464-A494-581F89C75889}" type="presParOf" srcId="{A54F2C1D-8D05-43AA-A1F1-59D1EC17E2C7}" destId="{4FBEBC6D-BF7E-45A2-8F40-B49BA882D6CA}" srcOrd="2" destOrd="0" presId="urn:microsoft.com/office/officeart/2018/2/layout/IconVerticalSolidList"/>
    <dgm:cxn modelId="{5F4289D1-E8D2-46A8-8CB0-C3CC2BBE3A77}" type="presParOf" srcId="{A54F2C1D-8D05-43AA-A1F1-59D1EC17E2C7}" destId="{91671A17-8AC7-48C3-9D03-32A6796D41FC}" srcOrd="3" destOrd="0" presId="urn:microsoft.com/office/officeart/2018/2/layout/IconVerticalSolidList"/>
    <dgm:cxn modelId="{FCA31332-85EF-43EA-9047-254DDBB6A176}" type="presParOf" srcId="{D83371D7-D51A-4B12-ABD3-CB6573086F18}" destId="{85902E93-80EF-40CD-AF93-52B456115198}" srcOrd="1" destOrd="0" presId="urn:microsoft.com/office/officeart/2018/2/layout/IconVerticalSolidList"/>
    <dgm:cxn modelId="{180F75E3-AEE0-4B01-A80F-1A75B807FB19}" type="presParOf" srcId="{D83371D7-D51A-4B12-ABD3-CB6573086F18}" destId="{B2E707B0-BF49-40E9-B536-0F6B9982437A}" srcOrd="2" destOrd="0" presId="urn:microsoft.com/office/officeart/2018/2/layout/IconVerticalSolidList"/>
    <dgm:cxn modelId="{545020C8-B995-4494-B02E-CDF11B6BF65C}" type="presParOf" srcId="{B2E707B0-BF49-40E9-B536-0F6B9982437A}" destId="{CB573D67-03F7-45B8-AB48-44834E888545}" srcOrd="0" destOrd="0" presId="urn:microsoft.com/office/officeart/2018/2/layout/IconVerticalSolidList"/>
    <dgm:cxn modelId="{ECF39A79-AFEB-48DE-96B3-281FB5B59446}" type="presParOf" srcId="{B2E707B0-BF49-40E9-B536-0F6B9982437A}" destId="{EED34253-64BB-426A-8C19-B6FBA723C947}" srcOrd="1" destOrd="0" presId="urn:microsoft.com/office/officeart/2018/2/layout/IconVerticalSolidList"/>
    <dgm:cxn modelId="{7BA61885-38D8-4C65-B5CC-B1CC04EA1FBC}" type="presParOf" srcId="{B2E707B0-BF49-40E9-B536-0F6B9982437A}" destId="{2F90F47A-61D9-45FB-8A4E-9D916FB53EEA}" srcOrd="2" destOrd="0" presId="urn:microsoft.com/office/officeart/2018/2/layout/IconVerticalSolidList"/>
    <dgm:cxn modelId="{AC9C047C-D686-4C85-8398-8D01142AB9EA}" type="presParOf" srcId="{B2E707B0-BF49-40E9-B536-0F6B9982437A}" destId="{F06A0CE5-ACF7-4A56-BFBB-F9E01EBD3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2EE7F-D134-477C-8599-D0F2BD80A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983703-640B-4420-89E5-3A61B42FC1E7}">
      <dgm:prSet/>
      <dgm:spPr/>
      <dgm:t>
        <a:bodyPr/>
        <a:lstStyle/>
        <a:p>
          <a:r>
            <a:rPr lang="en-US" b="1" i="0"/>
            <a:t>Key Summary Statistics Highlighted: </a:t>
          </a:r>
          <a:r>
            <a:rPr lang="en-US" b="0" i="0"/>
            <a:t>Summarizing key numerical values provides insights into dataset characteristics.</a:t>
          </a:r>
          <a:endParaRPr lang="en-US"/>
        </a:p>
      </dgm:t>
    </dgm:pt>
    <dgm:pt modelId="{480BCAF7-E54C-4F22-8881-2BACD07B37AC}" type="parTrans" cxnId="{FD576226-3B4E-4F7A-AF6F-B49AB26B8CAD}">
      <dgm:prSet/>
      <dgm:spPr/>
      <dgm:t>
        <a:bodyPr/>
        <a:lstStyle/>
        <a:p>
          <a:endParaRPr lang="en-US"/>
        </a:p>
      </dgm:t>
    </dgm:pt>
    <dgm:pt modelId="{4D162098-1145-42E8-9181-516551C51DBB}" type="sibTrans" cxnId="{FD576226-3B4E-4F7A-AF6F-B49AB26B8CAD}">
      <dgm:prSet/>
      <dgm:spPr/>
      <dgm:t>
        <a:bodyPr/>
        <a:lstStyle/>
        <a:p>
          <a:endParaRPr lang="en-US"/>
        </a:p>
      </dgm:t>
    </dgm:pt>
    <dgm:pt modelId="{266ECFDF-FD9C-497A-AA6D-35F025691F4B}">
      <dgm:prSet/>
      <dgm:spPr/>
      <dgm:t>
        <a:bodyPr/>
        <a:lstStyle/>
        <a:p>
          <a:r>
            <a:rPr lang="en-US" b="1" i="0"/>
            <a:t>Understanding Data Types Importance: </a:t>
          </a:r>
          <a:r>
            <a:rPr lang="en-US" b="0" i="0"/>
            <a:t>Critical for data processing and modeling to ensure appropriate analytical procedures.</a:t>
          </a:r>
          <a:endParaRPr lang="en-US"/>
        </a:p>
      </dgm:t>
    </dgm:pt>
    <dgm:pt modelId="{764F307E-0755-40F1-B442-B04A616690D8}" type="parTrans" cxnId="{C62D2D3E-7260-46DE-B8DF-1BE7D6539810}">
      <dgm:prSet/>
      <dgm:spPr/>
      <dgm:t>
        <a:bodyPr/>
        <a:lstStyle/>
        <a:p>
          <a:endParaRPr lang="en-US"/>
        </a:p>
      </dgm:t>
    </dgm:pt>
    <dgm:pt modelId="{1AEBAB96-D64A-4294-B9A6-5EA93FA0AADA}" type="sibTrans" cxnId="{C62D2D3E-7260-46DE-B8DF-1BE7D6539810}">
      <dgm:prSet/>
      <dgm:spPr/>
      <dgm:t>
        <a:bodyPr/>
        <a:lstStyle/>
        <a:p>
          <a:endParaRPr lang="en-US"/>
        </a:p>
      </dgm:t>
    </dgm:pt>
    <dgm:pt modelId="{6E7E5678-EC5F-4F12-8BCC-40CB2B7427B7}">
      <dgm:prSet/>
      <dgm:spPr/>
      <dgm:t>
        <a:bodyPr/>
        <a:lstStyle/>
        <a:p>
          <a:r>
            <a:rPr lang="en-US" b="1" i="0"/>
            <a:t>Non-null Counts for Data Quality: </a:t>
          </a:r>
          <a:r>
            <a:rPr lang="en-US" b="0" i="0"/>
            <a:t>Indicates completeness of dataset, crucial for accurate analysis and forecasting.</a:t>
          </a:r>
          <a:r>
            <a:rPr lang="en-US"/>
            <a:t> </a:t>
          </a:r>
          <a:br>
            <a:rPr lang="en-US"/>
          </a:br>
          <a:endParaRPr lang="en-US"/>
        </a:p>
      </dgm:t>
    </dgm:pt>
    <dgm:pt modelId="{3BCC8AF3-FD12-46C1-85B6-51BA4893C6DD}" type="parTrans" cxnId="{401251A9-58E2-467C-90A3-7E6000C9A3AB}">
      <dgm:prSet/>
      <dgm:spPr/>
      <dgm:t>
        <a:bodyPr/>
        <a:lstStyle/>
        <a:p>
          <a:endParaRPr lang="en-US"/>
        </a:p>
      </dgm:t>
    </dgm:pt>
    <dgm:pt modelId="{DD12867A-ADEE-43A6-9EA1-A7E9CBA302AB}" type="sibTrans" cxnId="{401251A9-58E2-467C-90A3-7E6000C9A3AB}">
      <dgm:prSet/>
      <dgm:spPr/>
      <dgm:t>
        <a:bodyPr/>
        <a:lstStyle/>
        <a:p>
          <a:endParaRPr lang="en-US"/>
        </a:p>
      </dgm:t>
    </dgm:pt>
    <dgm:pt modelId="{C1FA73F6-B9C5-4810-A98D-59F8FD0A9ED3}" type="pres">
      <dgm:prSet presAssocID="{65C2EE7F-D134-477C-8599-D0F2BD80A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7A7D1D-CEEA-4425-8120-D2A5620F8BEC}" type="pres">
      <dgm:prSet presAssocID="{EC983703-640B-4420-89E5-3A61B42FC1E7}" presName="hierRoot1" presStyleCnt="0"/>
      <dgm:spPr/>
    </dgm:pt>
    <dgm:pt modelId="{C0CAC563-B08E-48FC-823B-1C3A85580DC2}" type="pres">
      <dgm:prSet presAssocID="{EC983703-640B-4420-89E5-3A61B42FC1E7}" presName="composite" presStyleCnt="0"/>
      <dgm:spPr/>
    </dgm:pt>
    <dgm:pt modelId="{D2B2FC34-BAB6-4266-ADA4-A00867D4A56F}" type="pres">
      <dgm:prSet presAssocID="{EC983703-640B-4420-89E5-3A61B42FC1E7}" presName="background" presStyleLbl="node0" presStyleIdx="0" presStyleCnt="3"/>
      <dgm:spPr/>
    </dgm:pt>
    <dgm:pt modelId="{39874443-C47E-46E4-A008-09D751A8CA01}" type="pres">
      <dgm:prSet presAssocID="{EC983703-640B-4420-89E5-3A61B42FC1E7}" presName="text" presStyleLbl="fgAcc0" presStyleIdx="0" presStyleCnt="3">
        <dgm:presLayoutVars>
          <dgm:chPref val="3"/>
        </dgm:presLayoutVars>
      </dgm:prSet>
      <dgm:spPr/>
    </dgm:pt>
    <dgm:pt modelId="{A982AEE8-6F67-4D6A-A581-996BED3127D8}" type="pres">
      <dgm:prSet presAssocID="{EC983703-640B-4420-89E5-3A61B42FC1E7}" presName="hierChild2" presStyleCnt="0"/>
      <dgm:spPr/>
    </dgm:pt>
    <dgm:pt modelId="{62DF3C31-CDE7-431B-93C2-73E36DB9C213}" type="pres">
      <dgm:prSet presAssocID="{266ECFDF-FD9C-497A-AA6D-35F025691F4B}" presName="hierRoot1" presStyleCnt="0"/>
      <dgm:spPr/>
    </dgm:pt>
    <dgm:pt modelId="{44B3F646-EC5E-4006-B7FB-A5D20E1AC8EE}" type="pres">
      <dgm:prSet presAssocID="{266ECFDF-FD9C-497A-AA6D-35F025691F4B}" presName="composite" presStyleCnt="0"/>
      <dgm:spPr/>
    </dgm:pt>
    <dgm:pt modelId="{9A4C0765-43AF-4373-9C4D-FA26AD8BECCC}" type="pres">
      <dgm:prSet presAssocID="{266ECFDF-FD9C-497A-AA6D-35F025691F4B}" presName="background" presStyleLbl="node0" presStyleIdx="1" presStyleCnt="3"/>
      <dgm:spPr/>
    </dgm:pt>
    <dgm:pt modelId="{73BBF5E1-C11B-4C9D-AB81-B2B1F8A119BF}" type="pres">
      <dgm:prSet presAssocID="{266ECFDF-FD9C-497A-AA6D-35F025691F4B}" presName="text" presStyleLbl="fgAcc0" presStyleIdx="1" presStyleCnt="3">
        <dgm:presLayoutVars>
          <dgm:chPref val="3"/>
        </dgm:presLayoutVars>
      </dgm:prSet>
      <dgm:spPr/>
    </dgm:pt>
    <dgm:pt modelId="{827B0420-777D-49E8-BCEE-07EC761F964C}" type="pres">
      <dgm:prSet presAssocID="{266ECFDF-FD9C-497A-AA6D-35F025691F4B}" presName="hierChild2" presStyleCnt="0"/>
      <dgm:spPr/>
    </dgm:pt>
    <dgm:pt modelId="{2BB705B9-1EF8-473F-8FDD-24C88C6067AD}" type="pres">
      <dgm:prSet presAssocID="{6E7E5678-EC5F-4F12-8BCC-40CB2B7427B7}" presName="hierRoot1" presStyleCnt="0"/>
      <dgm:spPr/>
    </dgm:pt>
    <dgm:pt modelId="{62BA057F-D956-4EF6-A71B-4323A42600ED}" type="pres">
      <dgm:prSet presAssocID="{6E7E5678-EC5F-4F12-8BCC-40CB2B7427B7}" presName="composite" presStyleCnt="0"/>
      <dgm:spPr/>
    </dgm:pt>
    <dgm:pt modelId="{C9F729ED-9CDC-4F79-A3E0-CC06BAE9D7A9}" type="pres">
      <dgm:prSet presAssocID="{6E7E5678-EC5F-4F12-8BCC-40CB2B7427B7}" presName="background" presStyleLbl="node0" presStyleIdx="2" presStyleCnt="3"/>
      <dgm:spPr/>
    </dgm:pt>
    <dgm:pt modelId="{63CA5E45-66C1-4CEC-9172-5FC3655F7A62}" type="pres">
      <dgm:prSet presAssocID="{6E7E5678-EC5F-4F12-8BCC-40CB2B7427B7}" presName="text" presStyleLbl="fgAcc0" presStyleIdx="2" presStyleCnt="3">
        <dgm:presLayoutVars>
          <dgm:chPref val="3"/>
        </dgm:presLayoutVars>
      </dgm:prSet>
      <dgm:spPr/>
    </dgm:pt>
    <dgm:pt modelId="{F3DFAF8F-8D85-4011-A905-BC38CFDA8235}" type="pres">
      <dgm:prSet presAssocID="{6E7E5678-EC5F-4F12-8BCC-40CB2B7427B7}" presName="hierChild2" presStyleCnt="0"/>
      <dgm:spPr/>
    </dgm:pt>
  </dgm:ptLst>
  <dgm:cxnLst>
    <dgm:cxn modelId="{FD576226-3B4E-4F7A-AF6F-B49AB26B8CAD}" srcId="{65C2EE7F-D134-477C-8599-D0F2BD80ACE5}" destId="{EC983703-640B-4420-89E5-3A61B42FC1E7}" srcOrd="0" destOrd="0" parTransId="{480BCAF7-E54C-4F22-8881-2BACD07B37AC}" sibTransId="{4D162098-1145-42E8-9181-516551C51DBB}"/>
    <dgm:cxn modelId="{C62D2D3E-7260-46DE-B8DF-1BE7D6539810}" srcId="{65C2EE7F-D134-477C-8599-D0F2BD80ACE5}" destId="{266ECFDF-FD9C-497A-AA6D-35F025691F4B}" srcOrd="1" destOrd="0" parTransId="{764F307E-0755-40F1-B442-B04A616690D8}" sibTransId="{1AEBAB96-D64A-4294-B9A6-5EA93FA0AADA}"/>
    <dgm:cxn modelId="{21532545-4434-4CEF-AD07-0C6E52D1A1DD}" type="presOf" srcId="{EC983703-640B-4420-89E5-3A61B42FC1E7}" destId="{39874443-C47E-46E4-A008-09D751A8CA01}" srcOrd="0" destOrd="0" presId="urn:microsoft.com/office/officeart/2005/8/layout/hierarchy1"/>
    <dgm:cxn modelId="{C17B4245-BE33-4312-A23E-68303C702C46}" type="presOf" srcId="{266ECFDF-FD9C-497A-AA6D-35F025691F4B}" destId="{73BBF5E1-C11B-4C9D-AB81-B2B1F8A119BF}" srcOrd="0" destOrd="0" presId="urn:microsoft.com/office/officeart/2005/8/layout/hierarchy1"/>
    <dgm:cxn modelId="{99F27751-A943-4E26-8163-E659B5B99DB6}" type="presOf" srcId="{6E7E5678-EC5F-4F12-8BCC-40CB2B7427B7}" destId="{63CA5E45-66C1-4CEC-9172-5FC3655F7A62}" srcOrd="0" destOrd="0" presId="urn:microsoft.com/office/officeart/2005/8/layout/hierarchy1"/>
    <dgm:cxn modelId="{401251A9-58E2-467C-90A3-7E6000C9A3AB}" srcId="{65C2EE7F-D134-477C-8599-D0F2BD80ACE5}" destId="{6E7E5678-EC5F-4F12-8BCC-40CB2B7427B7}" srcOrd="2" destOrd="0" parTransId="{3BCC8AF3-FD12-46C1-85B6-51BA4893C6DD}" sibTransId="{DD12867A-ADEE-43A6-9EA1-A7E9CBA302AB}"/>
    <dgm:cxn modelId="{84A547AC-C3B5-4ED3-A948-4E87DBC36610}" type="presOf" srcId="{65C2EE7F-D134-477C-8599-D0F2BD80ACE5}" destId="{C1FA73F6-B9C5-4810-A98D-59F8FD0A9ED3}" srcOrd="0" destOrd="0" presId="urn:microsoft.com/office/officeart/2005/8/layout/hierarchy1"/>
    <dgm:cxn modelId="{7CB46A86-5689-4D21-8216-A4532A7D8261}" type="presParOf" srcId="{C1FA73F6-B9C5-4810-A98D-59F8FD0A9ED3}" destId="{897A7D1D-CEEA-4425-8120-D2A5620F8BEC}" srcOrd="0" destOrd="0" presId="urn:microsoft.com/office/officeart/2005/8/layout/hierarchy1"/>
    <dgm:cxn modelId="{BDBFAADF-F36E-44BE-89B5-70FCA726736B}" type="presParOf" srcId="{897A7D1D-CEEA-4425-8120-D2A5620F8BEC}" destId="{C0CAC563-B08E-48FC-823B-1C3A85580DC2}" srcOrd="0" destOrd="0" presId="urn:microsoft.com/office/officeart/2005/8/layout/hierarchy1"/>
    <dgm:cxn modelId="{4036E826-DEC3-410F-87C3-6656201B9420}" type="presParOf" srcId="{C0CAC563-B08E-48FC-823B-1C3A85580DC2}" destId="{D2B2FC34-BAB6-4266-ADA4-A00867D4A56F}" srcOrd="0" destOrd="0" presId="urn:microsoft.com/office/officeart/2005/8/layout/hierarchy1"/>
    <dgm:cxn modelId="{25546571-4C11-48C8-8916-68894D0B9E31}" type="presParOf" srcId="{C0CAC563-B08E-48FC-823B-1C3A85580DC2}" destId="{39874443-C47E-46E4-A008-09D751A8CA01}" srcOrd="1" destOrd="0" presId="urn:microsoft.com/office/officeart/2005/8/layout/hierarchy1"/>
    <dgm:cxn modelId="{AC6A84A0-DD19-43E9-A9EF-CD672A0CDCE7}" type="presParOf" srcId="{897A7D1D-CEEA-4425-8120-D2A5620F8BEC}" destId="{A982AEE8-6F67-4D6A-A581-996BED3127D8}" srcOrd="1" destOrd="0" presId="urn:microsoft.com/office/officeart/2005/8/layout/hierarchy1"/>
    <dgm:cxn modelId="{B939037B-D1ED-428D-9D82-F1447A9599FA}" type="presParOf" srcId="{C1FA73F6-B9C5-4810-A98D-59F8FD0A9ED3}" destId="{62DF3C31-CDE7-431B-93C2-73E36DB9C213}" srcOrd="1" destOrd="0" presId="urn:microsoft.com/office/officeart/2005/8/layout/hierarchy1"/>
    <dgm:cxn modelId="{34BE455D-941C-443A-B7C7-E13037064341}" type="presParOf" srcId="{62DF3C31-CDE7-431B-93C2-73E36DB9C213}" destId="{44B3F646-EC5E-4006-B7FB-A5D20E1AC8EE}" srcOrd="0" destOrd="0" presId="urn:microsoft.com/office/officeart/2005/8/layout/hierarchy1"/>
    <dgm:cxn modelId="{D89AB789-5759-4C54-A4D4-FD75FF6CB000}" type="presParOf" srcId="{44B3F646-EC5E-4006-B7FB-A5D20E1AC8EE}" destId="{9A4C0765-43AF-4373-9C4D-FA26AD8BECCC}" srcOrd="0" destOrd="0" presId="urn:microsoft.com/office/officeart/2005/8/layout/hierarchy1"/>
    <dgm:cxn modelId="{0A9FF16C-DEE6-4B07-BAFC-1645D2742B44}" type="presParOf" srcId="{44B3F646-EC5E-4006-B7FB-A5D20E1AC8EE}" destId="{73BBF5E1-C11B-4C9D-AB81-B2B1F8A119BF}" srcOrd="1" destOrd="0" presId="urn:microsoft.com/office/officeart/2005/8/layout/hierarchy1"/>
    <dgm:cxn modelId="{1DCE54E8-111E-41E0-AE16-AFDC9AB21563}" type="presParOf" srcId="{62DF3C31-CDE7-431B-93C2-73E36DB9C213}" destId="{827B0420-777D-49E8-BCEE-07EC761F964C}" srcOrd="1" destOrd="0" presId="urn:microsoft.com/office/officeart/2005/8/layout/hierarchy1"/>
    <dgm:cxn modelId="{E4C75804-261B-4836-80EF-DF135FFFADF3}" type="presParOf" srcId="{C1FA73F6-B9C5-4810-A98D-59F8FD0A9ED3}" destId="{2BB705B9-1EF8-473F-8FDD-24C88C6067AD}" srcOrd="2" destOrd="0" presId="urn:microsoft.com/office/officeart/2005/8/layout/hierarchy1"/>
    <dgm:cxn modelId="{A2737761-C7B1-424D-ACAC-58C81E008353}" type="presParOf" srcId="{2BB705B9-1EF8-473F-8FDD-24C88C6067AD}" destId="{62BA057F-D956-4EF6-A71B-4323A42600ED}" srcOrd="0" destOrd="0" presId="urn:microsoft.com/office/officeart/2005/8/layout/hierarchy1"/>
    <dgm:cxn modelId="{AD182EF3-6F22-4B6C-9BA8-CDEDBD96C4FE}" type="presParOf" srcId="{62BA057F-D956-4EF6-A71B-4323A42600ED}" destId="{C9F729ED-9CDC-4F79-A3E0-CC06BAE9D7A9}" srcOrd="0" destOrd="0" presId="urn:microsoft.com/office/officeart/2005/8/layout/hierarchy1"/>
    <dgm:cxn modelId="{0F8A01DB-7FC4-402F-A9C6-3E5F1C393B4D}" type="presParOf" srcId="{62BA057F-D956-4EF6-A71B-4323A42600ED}" destId="{63CA5E45-66C1-4CEC-9172-5FC3655F7A62}" srcOrd="1" destOrd="0" presId="urn:microsoft.com/office/officeart/2005/8/layout/hierarchy1"/>
    <dgm:cxn modelId="{8303E84E-556A-46D7-B2F7-27D2E7A80E7F}" type="presParOf" srcId="{2BB705B9-1EF8-473F-8FDD-24C88C6067AD}" destId="{F3DFAF8F-8D85-4011-A905-BC38CFDA82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E970F-D89B-4D67-8105-59831044E79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2B265-EDC6-44B8-9D87-114192EDF934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Leveraging Time Series Analysis: </a:t>
          </a:r>
          <a:r>
            <a:rPr lang="en-US" sz="1200" b="0" i="0" kern="1200"/>
            <a:t>Utilizing historical data trends to anticipate future market prices effectively.</a:t>
          </a:r>
          <a:endParaRPr lang="en-US" sz="1200" kern="1200"/>
        </a:p>
      </dsp:txBody>
      <dsp:txXfrm>
        <a:off x="765914" y="2943510"/>
        <a:ext cx="4320000" cy="720000"/>
      </dsp:txXfrm>
    </dsp:sp>
    <dsp:sp modelId="{67F4AF6B-6BCF-4283-A74C-8FB0FF46DD7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C661E-7988-4D31-B598-707BABD07AB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/>
            <a:t>Incorporating Machine Learning Models: </a:t>
          </a:r>
          <a:r>
            <a:rPr lang="en-US" sz="1200" b="0" i="0" kern="1200"/>
            <a:t>Enhancing prediction accuracy through advanced algorithms and data-driven insights.</a:t>
          </a:r>
          <a:r>
            <a:rPr lang="en-US" sz="1200" kern="1200"/>
            <a:t> </a:t>
          </a:r>
          <a:br>
            <a:rPr lang="en-US" sz="1200" kern="1200"/>
          </a:br>
          <a:endParaRPr lang="en-US" sz="12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58621-6DDC-4732-A17B-1137A49E2AAE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A6ACC-070E-487C-B8F9-B04876632517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71A17-8AC7-48C3-9D03-32A6796D41FC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Visualizing Data Snapshot: </a:t>
          </a:r>
          <a:r>
            <a:rPr lang="en-US" sz="2300" b="0" i="0" kern="1200"/>
            <a:t>Displaying initial dataset rows aids in understanding data structure efficiently.</a:t>
          </a:r>
          <a:endParaRPr lang="en-US" sz="2300" kern="1200"/>
        </a:p>
      </dsp:txBody>
      <dsp:txXfrm>
        <a:off x="1452806" y="681330"/>
        <a:ext cx="9475022" cy="1257841"/>
      </dsp:txXfrm>
    </dsp:sp>
    <dsp:sp modelId="{CB573D67-03F7-45B8-AB48-44834E888545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34253-64BB-426A-8C19-B6FBA723C947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A0CE5-ACF7-4A56-BFBB-F9E01EBD31A9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Identifying Key Features: </a:t>
          </a:r>
          <a:r>
            <a:rPr lang="en-US" sz="2300" b="0" i="0" kern="1200"/>
            <a:t>Examining first few rows helps identify variables crucial for market price prediction.</a:t>
          </a:r>
          <a:r>
            <a:rPr lang="en-US" sz="2300" kern="1200"/>
            <a:t> </a:t>
          </a:r>
          <a:br>
            <a:rPr lang="en-US" sz="2300" kern="1200"/>
          </a:br>
          <a:endParaRPr lang="en-US" sz="2300" kern="1200"/>
        </a:p>
      </dsp:txBody>
      <dsp:txXfrm>
        <a:off x="1452806" y="2253632"/>
        <a:ext cx="9475022" cy="1257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2FC34-BAB6-4266-ADA4-A00867D4A56F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74443-C47E-46E4-A008-09D751A8CA01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Key Summary Statistics Highlighted: </a:t>
          </a:r>
          <a:r>
            <a:rPr lang="en-US" sz="2000" b="0" i="0" kern="1200"/>
            <a:t>Summarizing key numerical values provides insights into dataset characteristics.</a:t>
          </a:r>
          <a:endParaRPr lang="en-US" sz="2000" kern="1200"/>
        </a:p>
      </dsp:txBody>
      <dsp:txXfrm>
        <a:off x="398656" y="1339953"/>
        <a:ext cx="2959127" cy="1837317"/>
      </dsp:txXfrm>
    </dsp:sp>
    <dsp:sp modelId="{9A4C0765-43AF-4373-9C4D-FA26AD8BECCC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BF5E1-C11B-4C9D-AB81-B2B1F8A119BF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Understanding Data Types Importance: </a:t>
          </a:r>
          <a:r>
            <a:rPr lang="en-US" sz="2000" b="0" i="0" kern="1200"/>
            <a:t>Critical for data processing and modeling to ensure appropriate analytical procedures.</a:t>
          </a:r>
          <a:endParaRPr lang="en-US" sz="2000" kern="1200"/>
        </a:p>
      </dsp:txBody>
      <dsp:txXfrm>
        <a:off x="4155097" y="1339953"/>
        <a:ext cx="2959127" cy="1837317"/>
      </dsp:txXfrm>
    </dsp:sp>
    <dsp:sp modelId="{C9F729ED-9CDC-4F79-A3E0-CC06BAE9D7A9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5E45-66C1-4CEC-9172-5FC3655F7A62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Non-null Counts for Data Quality: </a:t>
          </a:r>
          <a:r>
            <a:rPr lang="en-US" sz="2000" b="0" i="0" kern="1200"/>
            <a:t>Indicates completeness of dataset, crucial for accurate analysis and forecasting.</a:t>
          </a:r>
          <a:r>
            <a:rPr lang="en-US" sz="2000" kern="1200"/>
            <a:t> </a:t>
          </a:r>
          <a:br>
            <a:rPr lang="en-US" sz="2000" kern="1200"/>
          </a:br>
          <a:endParaRPr lang="en-US" sz="2000" kern="1200"/>
        </a:p>
      </dsp:txBody>
      <dsp:txXfrm>
        <a:off x="7911539" y="13399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BA65-487F-D48A-43F4-77F4D8202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F6197-1F09-A34F-7997-586491F77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9E84-43AC-BE5D-9D93-50C184A3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14A3-5106-C27B-F20A-0E2C4DF5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580E-9E2A-4385-5267-CB37BBA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BBAD-4D00-020F-6B33-37B07536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543C-2C9D-7908-3FDF-1F36EA2E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3742-C195-BEC0-8363-5A8D19B7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348F-593C-D04E-9A7D-1B74A67C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EEE7-4A43-C870-8B59-64F15F3D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B6F62-8648-53E0-E9A4-78139477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BAB29-6CAF-F5ED-6698-18B5AD0A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13FE-DDF5-6E47-AB56-E2FBC33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C1C7-8E16-B856-0149-45A54EFF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B183-8B6D-2F9C-F802-80E8A846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3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BC8E-8A23-2888-E155-9300BA6E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C846-0588-7537-43F3-BC2841EF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1B28-57A6-2FE8-B789-65F32261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8A0B-48B0-137A-CBBF-DB64F7F4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FBD7-177F-4F99-53D1-E675131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34F6-9046-AFB1-C0C9-AA8829EA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528C-328F-F84C-55AD-A33468DB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0FB8-A8A5-ED14-F95C-0FABF721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FD6F-9BFD-4DA8-AA64-FB6CDD0A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393B-F553-0122-F42A-F4E5E8ED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6DDB-63DB-A2AC-5428-36506831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9E4F-0EA9-4DEA-FD9B-7997D2437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349E-BEBD-332B-55F9-3A8D50776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6B0A5-9761-4009-5DDC-EA890315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AC3E0-3D97-0091-7B99-CF89610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783C-FAE0-2A9F-DAD6-7CA31D17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8B83-D06F-A2FD-B559-0EC13E4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50A8C-2BC1-980B-B691-823D6751E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87E0-BC5F-42B5-B467-64E52439C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E6EF5-1ECB-DAD0-05FF-B48A7B37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97F86-4EF9-9CB9-4E42-63A0D5229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4C12E-6A61-DD8C-7949-9773A1A6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1E03C-A96B-154D-8791-3698549B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2EDE9-31FA-328C-003D-5108C340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8716-7F40-0B00-E646-09343A29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7A39E-D0F4-D27A-99BF-D7B18B2D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0292-846C-FDF2-5832-963A9B77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236E4-64D7-2465-4203-CDEBE004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020AB-EACF-F243-E299-F8064166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7C81C-125C-319D-2AE3-F2FAD34C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118E4-AD1D-2065-45EB-1A884ABA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D832-C167-EFAD-1A9B-6B52847D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B40B-6382-42CD-49C0-9C924DCF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7C176-4D69-720E-1458-36195C639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9DE67-1E87-2756-DD8E-8A8FA2F4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9926E-CA6C-85C4-4F0E-7167F139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DE06-3F99-30F6-CE53-7A77098B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07BB-33FC-7DC0-7950-9AE37CDB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CACED-24BB-4BDA-583D-9CFB02CE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98F31-6F47-5BBF-FA7C-24951B956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091B-07D8-9792-D28A-C64CB23E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E860B-1D8F-F90D-EA63-91D37D62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5D4D-5AC6-7595-3FE5-0F211163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607EC-B8B3-116A-AC95-7C22A0B0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B68E8-C86D-5FA4-A0DC-58B5AA08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FF9A8-E125-BEEF-6108-2C3769C7B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FA05D-3C00-473A-B0B7-FD30DB693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2B2F-BDC9-A629-3B85-87BBDD459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9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Codes on papers">
            <a:extLst>
              <a:ext uri="{FF2B5EF4-FFF2-40B4-BE49-F238E27FC236}">
                <a16:creationId xmlns:a16="http://schemas.microsoft.com/office/drawing/2014/main" id="{0B6A08BC-4DA0-423D-0A1D-14E6E6718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618" b="12132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0684B6-CE43-B635-BAB1-676E811E7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0" i="0">
                <a:effectLst/>
                <a:latin typeface="Carlito"/>
              </a:rPr>
              <a:t>Market Price Prediction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9EF91-01DA-36C7-6718-D5EEFA1FF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By/Ali Sameh</a:t>
            </a:r>
          </a:p>
        </p:txBody>
      </p:sp>
    </p:spTree>
    <p:extLst>
      <p:ext uri="{BB962C8B-B14F-4D97-AF65-F5344CB8AC3E}">
        <p14:creationId xmlns:p14="http://schemas.microsoft.com/office/powerpoint/2010/main" val="763006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E656D-9A32-A421-1871-C93FDC06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  <a:latin typeface="Carlito"/>
              </a:rPr>
              <a:t>Introduction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979E4-C031-A5B4-8562-C47593964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0989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30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1CC81-1578-7E1B-7AC1-57094E55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Carlito"/>
              </a:rPr>
              <a:t>Data Loading and 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0776CD-8DC2-7774-1126-B54C25935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1041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994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47F32-8C56-748F-8D60-6696EFC7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Carlito"/>
              </a:rPr>
              <a:t>Data Exploration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78FC7-6D48-DD8B-E944-441874068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5658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595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55236-D45B-19FE-6A12-B059B00C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Carlito"/>
              </a:rPr>
              <a:t>Data Preprocessing</a:t>
            </a:r>
            <a:r>
              <a:rPr lang="en-US"/>
              <a:t> 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CAD8BFA-2635-8126-F9DF-8D506A94F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0" r="24508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6FCE-0126-DB76-DD10-56D5FBC7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 b="1" i="0">
                <a:effectLst/>
                <a:latin typeface="Carlito-Bold"/>
              </a:rPr>
              <a:t>Handling Missing Values and Duplicates: </a:t>
            </a:r>
            <a:r>
              <a:rPr lang="en-US" sz="2000" b="0" i="0">
                <a:effectLst/>
                <a:latin typeface="Carlito"/>
              </a:rPr>
              <a:t>Ensuring data integrity and accuracy for reliable time series analysis.</a:t>
            </a:r>
          </a:p>
          <a:p>
            <a:r>
              <a:rPr lang="en-US" sz="2000" b="1" i="0">
                <a:effectLst/>
                <a:latin typeface="Carlito-Bold"/>
              </a:rPr>
              <a:t>Label Encoding of Categorical Columns: </a:t>
            </a:r>
            <a:r>
              <a:rPr lang="en-US" sz="2000" b="0" i="0">
                <a:effectLst/>
                <a:latin typeface="Carlito"/>
              </a:rPr>
              <a:t>Facilitates algorithm compatibility and enhances model performance in forecasting.</a:t>
            </a:r>
          </a:p>
          <a:p>
            <a:r>
              <a:rPr lang="en-US" sz="2000" b="0" i="0">
                <a:effectLst/>
                <a:latin typeface="LiberationSans"/>
              </a:rPr>
              <a:t> </a:t>
            </a:r>
            <a:r>
              <a:rPr lang="en-US" sz="2000" b="1" i="0">
                <a:effectLst/>
                <a:latin typeface="Carlito-Bold"/>
              </a:rPr>
              <a:t>Significance of Date Parsing: </a:t>
            </a:r>
            <a:r>
              <a:rPr lang="en-US" sz="2000" b="0" i="0">
                <a:effectLst/>
                <a:latin typeface="Carlito"/>
              </a:rPr>
              <a:t>Enabling chronological data organization essential for time series modeling precision.</a:t>
            </a:r>
            <a:r>
              <a:rPr lang="en-US" sz="2000"/>
              <a:t> 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6973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1B88E9BB-2813-95EA-A9A5-52F933BC0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F40FE-68A8-44F2-5DDB-5E89DE335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b="0" i="0">
                <a:effectLst/>
                <a:latin typeface="Carlito"/>
              </a:rPr>
              <a:t>Feature Engineering</a:t>
            </a:r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52A2B-FD50-8CB2-69F8-B2D6110A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700" b="1" i="0">
                <a:effectLst/>
                <a:latin typeface="Carlito-Bold"/>
              </a:rPr>
              <a:t>Utilizing Lagged Variables: </a:t>
            </a:r>
            <a:r>
              <a:rPr lang="en-US" sz="1700" b="0" i="0">
                <a:effectLst/>
                <a:latin typeface="Carlito"/>
              </a:rPr>
              <a:t>Incorporating past data for improved forecasting accuracy and trend analysis.</a:t>
            </a:r>
          </a:p>
          <a:p>
            <a:r>
              <a:rPr lang="en-US" sz="1700" b="0" i="0">
                <a:effectLst/>
                <a:latin typeface="LiberationSans"/>
              </a:rPr>
              <a:t>• </a:t>
            </a:r>
            <a:r>
              <a:rPr lang="en-US" sz="1700" b="1" i="0">
                <a:effectLst/>
                <a:latin typeface="Carlito-Bold"/>
              </a:rPr>
              <a:t>Implementing Rolling Statistics: </a:t>
            </a:r>
            <a:r>
              <a:rPr lang="en-US" sz="1700" b="0" i="0">
                <a:effectLst/>
                <a:latin typeface="Carlito"/>
              </a:rPr>
              <a:t>Calculating dynamic averages and deviations for real-time insights into data variations.</a:t>
            </a:r>
          </a:p>
          <a:p>
            <a:r>
              <a:rPr lang="en-US" sz="1700" b="0" i="0">
                <a:effectLst/>
                <a:latin typeface="LiberationSans"/>
              </a:rPr>
              <a:t>• </a:t>
            </a:r>
            <a:r>
              <a:rPr lang="en-US" sz="1700" b="1" i="0">
                <a:effectLst/>
                <a:latin typeface="Carlito-Bold"/>
              </a:rPr>
              <a:t>Key Variables in Data Preparation: </a:t>
            </a:r>
            <a:r>
              <a:rPr lang="en-US" sz="1700" b="0" i="0">
                <a:effectLst/>
                <a:latin typeface="Carlito"/>
              </a:rPr>
              <a:t>Selecting specific features crucial for predicting market prices with enhanced precision.</a:t>
            </a:r>
            <a:r>
              <a:rPr lang="en-US" sz="1700"/>
              <a:t> </a:t>
            </a: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4139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562B-04F1-BF8C-21C0-81ED4C2B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0" i="0">
                <a:solidFill>
                  <a:schemeClr val="tx2"/>
                </a:solidFill>
                <a:effectLst/>
                <a:latin typeface="Carlito"/>
              </a:rPr>
              <a:t>Data Visualization</a:t>
            </a:r>
            <a:r>
              <a:rPr lang="en-US" sz="36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79FE-4DEB-BC0B-1FDF-69105000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b="1" i="0">
                <a:solidFill>
                  <a:schemeClr val="tx2"/>
                </a:solidFill>
                <a:effectLst/>
                <a:latin typeface="Carlito-Bold"/>
              </a:rPr>
              <a:t>Analysis of Quantity Over Time: </a:t>
            </a:r>
            <a:r>
              <a:rPr lang="en-US" sz="1800" b="0" i="0">
                <a:solidFill>
                  <a:schemeClr val="tx2"/>
                </a:solidFill>
                <a:effectLst/>
                <a:latin typeface="Carlito"/>
              </a:rPr>
              <a:t>Quantifying and tracking quantity trends crucial for market demand forecasting.</a:t>
            </a:r>
          </a:p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LiberationSans"/>
              </a:rPr>
              <a:t>• </a:t>
            </a:r>
            <a:r>
              <a:rPr lang="en-US" sz="1800" b="1" i="0">
                <a:solidFill>
                  <a:schemeClr val="tx2"/>
                </a:solidFill>
                <a:effectLst/>
                <a:latin typeface="Carlito-Bold"/>
              </a:rPr>
              <a:t>Price Fluctuations Analysis: </a:t>
            </a:r>
            <a:r>
              <a:rPr lang="en-US" sz="1800" b="0" i="0">
                <a:solidFill>
                  <a:schemeClr val="tx2"/>
                </a:solidFill>
                <a:effectLst/>
                <a:latin typeface="Carlito"/>
              </a:rPr>
              <a:t>Understanding price variations provides insights into market dynamics and competitiveness.</a:t>
            </a:r>
          </a:p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LiberationSans"/>
              </a:rPr>
              <a:t>• </a:t>
            </a:r>
            <a:r>
              <a:rPr lang="en-US" sz="1800" b="1" i="0">
                <a:solidFill>
                  <a:schemeClr val="tx2"/>
                </a:solidFill>
                <a:effectLst/>
                <a:latin typeface="Carlito-Bold"/>
              </a:rPr>
              <a:t>Time Series Decomposition Importance: </a:t>
            </a:r>
            <a:r>
              <a:rPr lang="en-US" sz="1800" b="0" i="0">
                <a:solidFill>
                  <a:schemeClr val="tx2"/>
                </a:solidFill>
                <a:effectLst/>
                <a:latin typeface="Carlito"/>
              </a:rPr>
              <a:t>Decomposing trends aids in understanding underlying patterns for accurate forecasting.</a:t>
            </a:r>
            <a:r>
              <a:rPr lang="en-US" sz="1800">
                <a:solidFill>
                  <a:schemeClr val="tx2"/>
                </a:solidFill>
              </a:rPr>
              <a:t> </a:t>
            </a:r>
            <a:br>
              <a:rPr lang="en-US" sz="1800">
                <a:solidFill>
                  <a:schemeClr val="tx2"/>
                </a:solidFill>
              </a:rPr>
            </a:b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C933E503-A85B-EF71-61CE-14E3F8DCF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1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D2E3B-BC2A-0267-EF24-41B89889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0" i="0">
                <a:effectLst/>
                <a:latin typeface="Carlito"/>
              </a:rPr>
              <a:t>Modeling and Evaluation</a:t>
            </a:r>
            <a:endParaRPr lang="en-US" sz="56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Magnifying glass showing decling performance">
            <a:extLst>
              <a:ext uri="{FF2B5EF4-FFF2-40B4-BE49-F238E27FC236}">
                <a16:creationId xmlns:a16="http://schemas.microsoft.com/office/drawing/2014/main" id="{8DB07513-4ABE-86BD-521A-83207DF10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" r="33093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047-17F5-3496-1CC9-F173021F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Carlito-Bold"/>
              </a:rPr>
              <a:t>Model Selection: ARIMA vs. Prophet vs. XGBoost: 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Carlito"/>
              </a:rPr>
              <a:t>Choosing the most suitable model is crucial for accurate market price predictions</a:t>
            </a:r>
          </a:p>
          <a:p>
            <a:pPr marL="0" indent="0">
              <a:buNone/>
            </a:pP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LiberationSans"/>
              </a:rPr>
              <a:t>• </a:t>
            </a:r>
            <a:r>
              <a:rPr lang="en-US" sz="2000" b="1" i="0">
                <a:solidFill>
                  <a:schemeClr val="tx1">
                    <a:alpha val="80000"/>
                  </a:schemeClr>
                </a:solidFill>
                <a:effectLst/>
                <a:latin typeface="Carlito-Bold"/>
              </a:rPr>
              <a:t>Evaluation Metrics Comparison: </a:t>
            </a:r>
            <a:r>
              <a:rPr lang="en-US" sz="2000" b="0" i="0">
                <a:solidFill>
                  <a:schemeClr val="tx1">
                    <a:alpha val="80000"/>
                  </a:schemeClr>
                </a:solidFill>
                <a:effectLst/>
                <a:latin typeface="Carlito"/>
              </a:rPr>
              <a:t>Selecting appropriate metrics ensures assessing model performance and optimizing forecasting accuracy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</a:t>
            </a:r>
            <a:br>
              <a:rPr lang="en-US" sz="2000">
                <a:solidFill>
                  <a:schemeClr val="tx1">
                    <a:alpha val="80000"/>
                  </a:schemeClr>
                </a:solidFill>
              </a:rPr>
            </a:br>
            <a:endParaRPr lang="en-US" sz="2000" b="1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7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1B5BF-6312-D45A-6764-B5946A35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849651B-A801-D1C1-3A64-5B484972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76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335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Carlito</vt:lpstr>
      <vt:lpstr>Carlito-Bold</vt:lpstr>
      <vt:lpstr>LiberationSans</vt:lpstr>
      <vt:lpstr>Office Theme</vt:lpstr>
      <vt:lpstr>Market Price Prediction</vt:lpstr>
      <vt:lpstr>Introduction </vt:lpstr>
      <vt:lpstr>Data Loading and Overview</vt:lpstr>
      <vt:lpstr>Data Exploration</vt:lpstr>
      <vt:lpstr>Data Preprocessing </vt:lpstr>
      <vt:lpstr>Feature Engineering</vt:lpstr>
      <vt:lpstr>Data Visualization </vt:lpstr>
      <vt:lpstr>Modeling and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Price Prediction</dc:title>
  <dc:creator>Ali Sameh</dc:creator>
  <cp:lastModifiedBy>Ali Sameh</cp:lastModifiedBy>
  <cp:revision>1</cp:revision>
  <dcterms:created xsi:type="dcterms:W3CDTF">2024-05-29T17:36:58Z</dcterms:created>
  <dcterms:modified xsi:type="dcterms:W3CDTF">2024-05-29T17:52:30Z</dcterms:modified>
</cp:coreProperties>
</file>