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4" autoAdjust="0"/>
    <p:restoredTop sz="94660"/>
  </p:normalViewPr>
  <p:slideViewPr>
    <p:cSldViewPr snapToGrid="0" showGuides="1">
      <p:cViewPr>
        <p:scale>
          <a:sx n="33" d="100"/>
          <a:sy n="33" d="100"/>
        </p:scale>
        <p:origin x="446" y="62"/>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berlitz.com/blog/most-spoken-languages-world"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www.postersession.com/order/"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1" name="AutoShape 4"/>
          <p:cNvSpPr>
            <a:spLocks noChangeArrowheads="1"/>
          </p:cNvSpPr>
          <p:nvPr/>
        </p:nvSpPr>
        <p:spPr bwMode="auto">
          <a:xfrm>
            <a:off x="438150" y="6665913"/>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342900" indent="-342900" algn="just">
              <a:buFont typeface="Arial" panose="020B0604020202020204" pitchFamily="34" charset="0"/>
              <a:buChar char="•"/>
            </a:pPr>
            <a:r>
              <a:rPr lang="en-US" sz="2400" b="1" dirty="0"/>
              <a:t>API Integration </a:t>
            </a:r>
            <a:r>
              <a:rPr lang="en-US" sz="2400" dirty="0"/>
              <a:t>to provide seamless connectivity and real-time feedback.</a:t>
            </a:r>
          </a:p>
        </p:txBody>
      </p:sp>
      <p:sp>
        <p:nvSpPr>
          <p:cNvPr id="2053" name="Text Box 10"/>
          <p:cNvSpPr txBox="1">
            <a:spLocks noChangeArrowheads="1"/>
          </p:cNvSpPr>
          <p:nvPr/>
        </p:nvSpPr>
        <p:spPr bwMode="auto">
          <a:xfrm>
            <a:off x="3368675" y="17712920"/>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794038" y="24697266"/>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8" name="Text Box 27"/>
          <p:cNvSpPr txBox="1">
            <a:spLocks noChangeArrowheads="1"/>
          </p:cNvSpPr>
          <p:nvPr/>
        </p:nvSpPr>
        <p:spPr bwMode="auto">
          <a:xfrm>
            <a:off x="16232187" y="29397889"/>
            <a:ext cx="47688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200" dirty="0"/>
              <a:t>Bibliography</a:t>
            </a:r>
          </a:p>
        </p:txBody>
      </p:sp>
      <p:sp>
        <p:nvSpPr>
          <p:cNvPr id="2060" name="Text Box 38"/>
          <p:cNvSpPr txBox="1">
            <a:spLocks noChangeArrowheads="1"/>
          </p:cNvSpPr>
          <p:nvPr/>
        </p:nvSpPr>
        <p:spPr bwMode="auto">
          <a:xfrm>
            <a:off x="13310393" y="30380553"/>
            <a:ext cx="10612437" cy="4575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buFont typeface="Arial" panose="020B0604020202020204" pitchFamily="34" charset="0"/>
              <a:buChar char="•"/>
            </a:pPr>
            <a:r>
              <a:rPr lang="en-US" sz="1730" b="0" i="0" dirty="0">
                <a:solidFill>
                  <a:srgbClr val="000000"/>
                </a:solidFill>
                <a:effectLst/>
              </a:rPr>
              <a:t>[1] A. Vaswani et al., "Attention Is All You Need," Submitted on 12 Jun 2017 (v1), last revised 2 Aug 2023 (this version, v7).</a:t>
            </a:r>
            <a:endParaRPr lang="en-US" sz="1730" dirty="0"/>
          </a:p>
          <a:p>
            <a:pPr>
              <a:buFont typeface="Arial" panose="020B0604020202020204" pitchFamily="34" charset="0"/>
              <a:buChar char="•"/>
            </a:pPr>
            <a:r>
              <a:rPr lang="en-US" sz="1730" b="0" i="0" dirty="0">
                <a:solidFill>
                  <a:srgbClr val="000000"/>
                </a:solidFill>
                <a:effectLst/>
              </a:rPr>
              <a:t>[2] L. Xu et al., "Parameter-Efficient Fine-Tuning Methods for Pretrained Language Models: A Critical Review and Assessment," Submitted on 19 Dec 2023.</a:t>
            </a:r>
            <a:endParaRPr lang="en-US" sz="1730" dirty="0"/>
          </a:p>
          <a:p>
            <a:pPr>
              <a:buFont typeface="Arial" panose="020B0604020202020204" pitchFamily="34" charset="0"/>
              <a:buChar char="•"/>
            </a:pPr>
            <a:r>
              <a:rPr lang="en-US" sz="1730" b="0" i="0" dirty="0">
                <a:solidFill>
                  <a:srgbClr val="000000"/>
                </a:solidFill>
                <a:effectLst/>
              </a:rPr>
              <a:t>[3] E. J. Hu et al., "</a:t>
            </a:r>
            <a:r>
              <a:rPr lang="en-US" sz="1730" b="0" i="0" dirty="0" err="1">
                <a:solidFill>
                  <a:srgbClr val="000000"/>
                </a:solidFill>
                <a:effectLst/>
              </a:rPr>
              <a:t>LoRA</a:t>
            </a:r>
            <a:r>
              <a:rPr lang="en-US" sz="1730" b="0" i="0" dirty="0">
                <a:solidFill>
                  <a:srgbClr val="000000"/>
                </a:solidFill>
                <a:effectLst/>
              </a:rPr>
              <a:t>: Low-Rank Adaptation of Large Language Models," Submitted on 17 Jun 2021 (v1), last revised 16 Oct 2021 (this version, v2).</a:t>
            </a:r>
            <a:endParaRPr lang="en-US" sz="1730" dirty="0"/>
          </a:p>
          <a:p>
            <a:pPr>
              <a:buFont typeface="Arial" panose="020B0604020202020204" pitchFamily="34" charset="0"/>
              <a:buChar char="•"/>
            </a:pPr>
            <a:r>
              <a:rPr lang="en-US" sz="1730" b="0" i="0" dirty="0">
                <a:solidFill>
                  <a:srgbClr val="000000"/>
                </a:solidFill>
                <a:effectLst/>
              </a:rPr>
              <a:t>[4] K. Tian et al., "Fine-tuning Language Models for Factuality," Submitted on 14 Nov 2023.</a:t>
            </a:r>
            <a:endParaRPr lang="en-US" sz="1730" dirty="0"/>
          </a:p>
          <a:p>
            <a:pPr>
              <a:buFont typeface="Arial" panose="020B0604020202020204" pitchFamily="34" charset="0"/>
              <a:buChar char="•"/>
            </a:pPr>
            <a:r>
              <a:rPr lang="en-US" sz="1730" b="0" i="0" dirty="0">
                <a:solidFill>
                  <a:srgbClr val="000000"/>
                </a:solidFill>
                <a:effectLst/>
              </a:rPr>
              <a:t>[5] A. Q. Jiang et al., "Mistral 7B," Submitted on 10 Oct 2023.</a:t>
            </a:r>
            <a:endParaRPr lang="en-US" sz="1730" dirty="0"/>
          </a:p>
          <a:p>
            <a:pPr>
              <a:buFont typeface="Arial" panose="020B0604020202020204" pitchFamily="34" charset="0"/>
              <a:buChar char="•"/>
            </a:pPr>
            <a:r>
              <a:rPr lang="en-US" sz="1730" b="0" i="0" dirty="0">
                <a:solidFill>
                  <a:srgbClr val="000000"/>
                </a:solidFill>
                <a:effectLst/>
              </a:rPr>
              <a:t>[6] M. </a:t>
            </a:r>
            <a:r>
              <a:rPr lang="en-US" sz="1730" b="0" i="0" dirty="0" err="1">
                <a:solidFill>
                  <a:srgbClr val="000000"/>
                </a:solidFill>
                <a:effectLst/>
              </a:rPr>
              <a:t>Ryabinin</a:t>
            </a:r>
            <a:r>
              <a:rPr lang="en-US" sz="1730" b="0" i="0" dirty="0">
                <a:solidFill>
                  <a:srgbClr val="000000"/>
                </a:solidFill>
                <a:effectLst/>
              </a:rPr>
              <a:t> et al., "SWARM Parallelism: Training Large Models Can Be Surprisingly Communication-Efficient," Submitted on 27 Jan 2023 (v1), last revised 29 Jun 2023 (this version, v2).</a:t>
            </a:r>
            <a:endParaRPr lang="en-US" sz="1730" dirty="0"/>
          </a:p>
          <a:p>
            <a:pPr>
              <a:buFont typeface="Arial" panose="020B0604020202020204" pitchFamily="34" charset="0"/>
              <a:buChar char="•"/>
            </a:pPr>
            <a:r>
              <a:rPr lang="en-US" sz="1730" b="0" i="0" dirty="0">
                <a:solidFill>
                  <a:srgbClr val="000000"/>
                </a:solidFill>
                <a:effectLst/>
              </a:rPr>
              <a:t>[7] Berlitz, "The Most Spoken Languages in the World," [Online]. Available: </a:t>
            </a:r>
            <a:r>
              <a:rPr lang="en-US" sz="1730" b="0" i="0" dirty="0">
                <a:solidFill>
                  <a:srgbClr val="000000"/>
                </a:solidFill>
                <a:effectLst/>
                <a:hlinkClick r:id="rId3"/>
              </a:rPr>
              <a:t>[1] Vaswani, A. et al. (2023) Attention is all you need, arXiv.org. Available at: https://arxiv.org/abs/1706.03762 (Accessed: 25 June 2024).</a:t>
            </a:r>
            <a:endParaRPr lang="en-US" sz="1730" dirty="0"/>
          </a:p>
          <a:p>
            <a:pPr>
              <a:buFont typeface="Arial" panose="020B0604020202020204" pitchFamily="34" charset="0"/>
              <a:buChar char="•"/>
            </a:pPr>
            <a:r>
              <a:rPr lang="en-US" sz="1730" b="0" i="0" dirty="0">
                <a:solidFill>
                  <a:srgbClr val="000000"/>
                </a:solidFill>
                <a:effectLst/>
                <a:hlinkClick r:id="rId3"/>
              </a:rPr>
              <a:t>[2] Radford, A. et al. (2022) Robust speech recognition via large-scale weak supervision, arXiv.org. Available at: https://arxiv.org/abs/2212.04356 (Accessed: 25 June 2024).</a:t>
            </a:r>
            <a:endParaRPr lang="en-US" sz="1730" dirty="0"/>
          </a:p>
          <a:p>
            <a:pPr>
              <a:buFont typeface="Arial" panose="020B0604020202020204" pitchFamily="34" charset="0"/>
              <a:buChar char="•"/>
            </a:pPr>
            <a:r>
              <a:rPr lang="en-US" sz="1730" b="0" i="0" dirty="0">
                <a:solidFill>
                  <a:srgbClr val="000000"/>
                </a:solidFill>
                <a:effectLst/>
                <a:hlinkClick r:id="rId3"/>
              </a:rPr>
              <a:t>[3] </a:t>
            </a:r>
            <a:r>
              <a:rPr lang="en-US" sz="1730" b="0" i="0" dirty="0" err="1">
                <a:solidFill>
                  <a:srgbClr val="000000"/>
                </a:solidFill>
                <a:effectLst/>
                <a:hlinkClick r:id="rId3"/>
              </a:rPr>
              <a:t>Harere</a:t>
            </a:r>
            <a:r>
              <a:rPr lang="en-US" sz="1730" b="0" i="0" dirty="0">
                <a:solidFill>
                  <a:srgbClr val="000000"/>
                </a:solidFill>
                <a:effectLst/>
                <a:hlinkClick r:id="rId3"/>
              </a:rPr>
              <a:t>, A.A. and </a:t>
            </a:r>
            <a:r>
              <a:rPr lang="en-US" sz="1730" b="0" i="0" dirty="0" err="1">
                <a:solidFill>
                  <a:srgbClr val="000000"/>
                </a:solidFill>
                <a:effectLst/>
                <a:hlinkClick r:id="rId3"/>
              </a:rPr>
              <a:t>Jallad</a:t>
            </a:r>
            <a:r>
              <a:rPr lang="en-US" sz="1730" b="0" i="0" dirty="0">
                <a:solidFill>
                  <a:srgbClr val="000000"/>
                </a:solidFill>
                <a:effectLst/>
                <a:hlinkClick r:id="rId3"/>
              </a:rPr>
              <a:t>, K.A. (2023) Quran recitation recognition using end-to-end deep learning, arXiv.org. Available at: https://arxiv.org/abs/2305.07034 (Accessed: 26 June 2024).</a:t>
            </a:r>
            <a:endParaRPr lang="en-US" sz="1730" dirty="0"/>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794038" y="71786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sp>
        <p:nvSpPr>
          <p:cNvPr id="2066" name="Text Box 19">
            <a:hlinkClick r:id="rId4"/>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a:solidFill>
                  <a:srgbClr val="0046D2"/>
                </a:solidFill>
              </a:rPr>
              <a:t>Order online at    https://www.postersession.com/order/</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 y="841769"/>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39188" y="899707"/>
            <a:ext cx="3334878" cy="2754312"/>
          </a:xfrm>
          <a:prstGeom prst="rect">
            <a:avLst/>
          </a:prstGeom>
        </p:spPr>
      </p:pic>
      <p:sp>
        <p:nvSpPr>
          <p:cNvPr id="8" name="TextBox 7">
            <a:extLst>
              <a:ext uri="{FF2B5EF4-FFF2-40B4-BE49-F238E27FC236}">
                <a16:creationId xmlns:a16="http://schemas.microsoft.com/office/drawing/2014/main" id="{1C24FD04-4E1B-60E3-80F3-54799D49466F}"/>
              </a:ext>
            </a:extLst>
          </p:cNvPr>
          <p:cNvSpPr txBox="1"/>
          <p:nvPr/>
        </p:nvSpPr>
        <p:spPr>
          <a:xfrm>
            <a:off x="1339025" y="238127"/>
            <a:ext cx="22828312" cy="6370975"/>
          </a:xfrm>
          <a:prstGeom prst="rect">
            <a:avLst/>
          </a:prstGeom>
          <a:noFill/>
        </p:spPr>
        <p:txBody>
          <a:bodyPr wrap="square">
            <a:spAutoFit/>
          </a:bodyPr>
          <a:lstStyle/>
          <a:p>
            <a:endParaRPr lang="en-US" sz="5100" b="1" i="0" dirty="0">
              <a:solidFill>
                <a:srgbClr val="000000"/>
              </a:solidFill>
              <a:effectLst/>
              <a:latin typeface="+mj-lt"/>
            </a:endParaRPr>
          </a:p>
          <a:p>
            <a:r>
              <a:rPr lang="en-US" sz="5100" b="1" i="0" dirty="0" err="1">
                <a:solidFill>
                  <a:srgbClr val="000000"/>
                </a:solidFill>
                <a:effectLst/>
                <a:latin typeface="+mj-lt"/>
              </a:rPr>
              <a:t>TalkTact</a:t>
            </a:r>
            <a:endParaRPr lang="en-US" sz="5100" b="1" i="0" dirty="0">
              <a:solidFill>
                <a:srgbClr val="000000"/>
              </a:solidFill>
              <a:effectLst/>
              <a:latin typeface="+mj-lt"/>
            </a:endParaRPr>
          </a:p>
          <a:p>
            <a:r>
              <a:rPr lang="en-US" sz="4100" b="1" i="0" dirty="0">
                <a:solidFill>
                  <a:srgbClr val="000000"/>
                </a:solidFill>
                <a:effectLst/>
                <a:latin typeface="YAFcfoaHu-s 0"/>
              </a:rPr>
              <a:t>By: Elsayed Mostafa , </a:t>
            </a:r>
            <a:r>
              <a:rPr lang="en-US" sz="4100" b="1" i="0" dirty="0" err="1">
                <a:solidFill>
                  <a:srgbClr val="000000"/>
                </a:solidFill>
                <a:effectLst/>
                <a:latin typeface="YAFcfoaHu-s 0"/>
              </a:rPr>
              <a:t>Lunary</a:t>
            </a:r>
            <a:r>
              <a:rPr lang="en-US" sz="4100" b="1" i="0" dirty="0">
                <a:solidFill>
                  <a:srgbClr val="000000"/>
                </a:solidFill>
                <a:effectLst/>
                <a:latin typeface="YAFcfoaHu-s 0"/>
              </a:rPr>
              <a:t> Mohamed , Ali Sameh , </a:t>
            </a:r>
            <a:r>
              <a:rPr lang="en-US" sz="4100" b="1" i="0" dirty="0" err="1">
                <a:solidFill>
                  <a:srgbClr val="000000"/>
                </a:solidFill>
                <a:effectLst/>
                <a:latin typeface="YAFcfoaHu-s 0"/>
              </a:rPr>
              <a:t>Elhussein</a:t>
            </a:r>
            <a:r>
              <a:rPr lang="en-US" sz="4100" b="1" i="0" dirty="0">
                <a:solidFill>
                  <a:srgbClr val="000000"/>
                </a:solidFill>
                <a:effectLst/>
                <a:latin typeface="YAFcfoaHu-s 0"/>
              </a:rPr>
              <a:t> Gomaa ,</a:t>
            </a:r>
            <a:endParaRPr lang="en-US" sz="4100" dirty="0">
              <a:solidFill>
                <a:srgbClr val="000000"/>
              </a:solidFill>
              <a:effectLst/>
              <a:latin typeface="YAFcfoaHu-s 0"/>
            </a:endParaRPr>
          </a:p>
          <a:p>
            <a:r>
              <a:rPr lang="en-US" sz="4100" b="1" i="0" dirty="0">
                <a:solidFill>
                  <a:srgbClr val="000000"/>
                </a:solidFill>
                <a:effectLst/>
                <a:latin typeface="YAFcfoaHu-s 0"/>
              </a:rPr>
              <a:t>Youssef Ahmed , Mostafa Mohmed</a:t>
            </a:r>
          </a:p>
          <a:p>
            <a:endParaRPr lang="en-US" sz="4000" dirty="0">
              <a:solidFill>
                <a:srgbClr val="000000"/>
              </a:solidFill>
              <a:effectLst/>
              <a:latin typeface="YAFcfoaHu-s 0"/>
            </a:endParaRPr>
          </a:p>
          <a:p>
            <a:endParaRPr lang="en-US" sz="4800" b="1" i="0" dirty="0">
              <a:solidFill>
                <a:srgbClr val="000000"/>
              </a:solidFill>
              <a:effectLst/>
              <a:latin typeface="+mj-lt"/>
            </a:endParaRPr>
          </a:p>
          <a:p>
            <a:r>
              <a:rPr lang="en-US" sz="4800" b="1" i="0" dirty="0">
                <a:solidFill>
                  <a:srgbClr val="000000"/>
                </a:solidFill>
                <a:effectLst/>
                <a:latin typeface="+mj-lt"/>
              </a:rPr>
              <a:t>Supervised by: </a:t>
            </a:r>
            <a:r>
              <a:rPr lang="en-US" sz="4800" b="1" i="0" dirty="0" err="1">
                <a:solidFill>
                  <a:srgbClr val="000000"/>
                </a:solidFill>
                <a:effectLst/>
                <a:latin typeface="+mj-lt"/>
              </a:rPr>
              <a:t>Prof.Dr</a:t>
            </a:r>
            <a:r>
              <a:rPr lang="en-US" sz="4800" b="1" i="0" dirty="0">
                <a:solidFill>
                  <a:srgbClr val="000000"/>
                </a:solidFill>
                <a:effectLst/>
                <a:latin typeface="+mj-lt"/>
              </a:rPr>
              <a:t>. </a:t>
            </a:r>
            <a:r>
              <a:rPr lang="en-US" sz="4800" b="1" i="0" dirty="0" err="1">
                <a:solidFill>
                  <a:srgbClr val="000000"/>
                </a:solidFill>
                <a:effectLst/>
                <a:latin typeface="+mj-lt"/>
              </a:rPr>
              <a:t>Howida</a:t>
            </a:r>
            <a:r>
              <a:rPr lang="en-US" sz="4800" b="1" i="0" dirty="0">
                <a:solidFill>
                  <a:srgbClr val="000000"/>
                </a:solidFill>
                <a:effectLst/>
                <a:latin typeface="+mj-lt"/>
              </a:rPr>
              <a:t> </a:t>
            </a:r>
            <a:r>
              <a:rPr lang="en-US" sz="4800" b="1" i="0" dirty="0" err="1">
                <a:solidFill>
                  <a:srgbClr val="000000"/>
                </a:solidFill>
                <a:effectLst/>
                <a:latin typeface="+mj-lt"/>
              </a:rPr>
              <a:t>Shedeed</a:t>
            </a:r>
            <a:r>
              <a:rPr lang="en-US" sz="4800" b="1" i="0" dirty="0">
                <a:solidFill>
                  <a:srgbClr val="000000"/>
                </a:solidFill>
                <a:effectLst/>
                <a:latin typeface="+mj-lt"/>
              </a:rPr>
              <a:t>, Head of Scientific Computing Department, and TA. </a:t>
            </a:r>
            <a:r>
              <a:rPr lang="en-US" sz="4800" b="1" i="0" dirty="0" err="1">
                <a:solidFill>
                  <a:srgbClr val="000000"/>
                </a:solidFill>
                <a:effectLst/>
                <a:latin typeface="+mj-lt"/>
              </a:rPr>
              <a:t>Reham</a:t>
            </a:r>
            <a:r>
              <a:rPr lang="en-US" sz="4800" b="1" i="0" dirty="0">
                <a:solidFill>
                  <a:srgbClr val="000000"/>
                </a:solidFill>
                <a:effectLst/>
                <a:latin typeface="+mj-lt"/>
              </a:rPr>
              <a:t> Ahmed</a:t>
            </a:r>
            <a:endParaRPr lang="en-US" sz="4800" dirty="0">
              <a:solidFill>
                <a:srgbClr val="000000"/>
              </a:solidFill>
              <a:effectLst/>
              <a:latin typeface="+mj-lt"/>
            </a:endParaRPr>
          </a:p>
          <a:p>
            <a:r>
              <a:rPr lang="en-US" sz="4000" b="1" i="1" dirty="0">
                <a:solidFill>
                  <a:srgbClr val="000000"/>
                </a:solidFill>
                <a:effectLst/>
                <a:latin typeface="+mj-lt"/>
              </a:rPr>
              <a:t>Faculty of Computer and Information Sciences - Ain Shams University</a:t>
            </a:r>
            <a:endParaRPr lang="en-US" sz="4000" dirty="0">
              <a:solidFill>
                <a:srgbClr val="000000"/>
              </a:solidFill>
              <a:effectLst/>
              <a:latin typeface="+mj-lt"/>
            </a:endParaRPr>
          </a:p>
        </p:txBody>
      </p:sp>
      <p:sp>
        <p:nvSpPr>
          <p:cNvPr id="12" name="Rectangle 2">
            <a:extLst>
              <a:ext uri="{FF2B5EF4-FFF2-40B4-BE49-F238E27FC236}">
                <a16:creationId xmlns:a16="http://schemas.microsoft.com/office/drawing/2014/main" id="{289EC8A2-6B3C-35F1-D7A9-DCBC404089B6}"/>
              </a:ext>
            </a:extLst>
          </p:cNvPr>
          <p:cNvSpPr>
            <a:spLocks noChangeArrowheads="1"/>
          </p:cNvSpPr>
          <p:nvPr/>
        </p:nvSpPr>
        <p:spPr bwMode="auto">
          <a:xfrm>
            <a:off x="0" y="0"/>
            <a:ext cx="252015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research addresses the significant challenges English learners face due to a shortage of qualified teachers and effective resources, particularly in self-correcting pronunciation and grammatical errors. Given that English is the most desired language to learn globally, we propose developing a user-friendly mobile application leveraging advanced AI models to tackle these issues. Primary Objective: The primary objective is to create an efficient English learning application that helps learners of all levels and backgrounds identify and correct pronunciation and grammatical errors. Application Functionality: The app uses cutting-edge AI to listen to spoken English, detect errors, and provide detailed feedback for effective language skill improvement. It is fine-tuned to understand a variety of accents and dialects. Global Accessibility: The app aims to help learners worldwide improve their English proficiency efficiently, providing a mobile platform for learning at one's own pace, regardless of location. Promoting Confident Communication By addressing the educational gap due to a shortage of teachers, the app promotes confident and accurate communication among learners globally, offering personalized feedback and adaptive learning paths. Innovative Features: Speech-to-Text and Text-to-Speech Integration: Enhances both speaking and listening skills. Interactive Scenarios: Mimics real-life situations for practical experience. Progress Monitoring and Analytics: Tracks progress and provides personalized recommendations.</a:t>
            </a:r>
          </a:p>
        </p:txBody>
      </p:sp>
      <p:sp>
        <p:nvSpPr>
          <p:cNvPr id="14" name="TextBox 13">
            <a:extLst>
              <a:ext uri="{FF2B5EF4-FFF2-40B4-BE49-F238E27FC236}">
                <a16:creationId xmlns:a16="http://schemas.microsoft.com/office/drawing/2014/main" id="{99148F77-E88E-FAB9-D544-82B52651583D}"/>
              </a:ext>
            </a:extLst>
          </p:cNvPr>
          <p:cNvSpPr txBox="1"/>
          <p:nvPr/>
        </p:nvSpPr>
        <p:spPr>
          <a:xfrm>
            <a:off x="495300" y="8526919"/>
            <a:ext cx="11588670" cy="8956298"/>
          </a:xfrm>
          <a:prstGeom prst="rect">
            <a:avLst/>
          </a:prstGeom>
          <a:noFill/>
        </p:spPr>
        <p:txBody>
          <a:bodyPr wrap="square">
            <a:spAutoFit/>
          </a:bodyPr>
          <a:lstStyle/>
          <a:p>
            <a:pPr algn="just"/>
            <a:r>
              <a:rPr lang="en-US" sz="2400" dirty="0"/>
              <a:t>This research addresses the significant challenges English learners face due to a shortage of qualified teachers and effective resources, particularly in self-correcting pronunciation and grammatical errors. Given that English is the most desired language to learn globally, we propose developing a user-friendly mobile application leveraging advanced AI models to tackle these issues. Primary Objective: The primary objective is to create an efficient English learning application that helps learners of all levels and backgrounds identify and correct pronunciation and grammatical errors.</a:t>
            </a:r>
          </a:p>
          <a:p>
            <a:pPr algn="just"/>
            <a:endParaRPr lang="en-US" sz="2400" dirty="0"/>
          </a:p>
          <a:p>
            <a:pPr algn="just"/>
            <a:r>
              <a:rPr lang="en-US" sz="2400" dirty="0"/>
              <a:t> </a:t>
            </a:r>
            <a:r>
              <a:rPr lang="en-US" sz="2400" b="1" dirty="0"/>
              <a:t>Application Functionality</a:t>
            </a:r>
            <a:r>
              <a:rPr lang="en-US" sz="2400" dirty="0"/>
              <a:t>: The app uses cutting-edge AI to listen to spoken English, detect errors, and provide detailed feedback for effective language skill improvement. It is fine-tuned to understand a variety of accents and dialects. </a:t>
            </a:r>
          </a:p>
          <a:p>
            <a:pPr algn="just"/>
            <a:endParaRPr lang="en-US" sz="2400" dirty="0"/>
          </a:p>
          <a:p>
            <a:pPr algn="just"/>
            <a:r>
              <a:rPr lang="en-US" sz="2400" b="1" dirty="0"/>
              <a:t>Global Accessibility: </a:t>
            </a:r>
            <a:r>
              <a:rPr lang="en-US" sz="2400" dirty="0"/>
              <a:t>The app aims to help learners worldwide improve their English proficiency efficiently, providing a mobile platform for learning at one's own pace, regardless of location. Promoting Confident Communication By addressing the educational gap due to a shortage of teachers, the app promotes confident and accurate communication among learners globally, offering personalized feedback and adaptive learning paths. </a:t>
            </a:r>
          </a:p>
          <a:p>
            <a:pPr algn="just"/>
            <a:endParaRPr lang="en-US" sz="2400" b="1" dirty="0"/>
          </a:p>
          <a:p>
            <a:pPr algn="just"/>
            <a:r>
              <a:rPr lang="en-US" sz="2400" b="1" dirty="0"/>
              <a:t>Innovative Features</a:t>
            </a:r>
            <a:r>
              <a:rPr lang="en-US" sz="2400" dirty="0"/>
              <a:t>: Speech-to-Text and Text-to-Speech Integration: Enhances both speaking and listening skills. Interactive Scenarios: Mimics real-life situations for practical experience. Progress Monitoring and Analytics: Tracks progress and provides personalized recommendations.</a:t>
            </a:r>
          </a:p>
        </p:txBody>
      </p:sp>
      <p:sp>
        <p:nvSpPr>
          <p:cNvPr id="15" name="Rectangle 3">
            <a:extLst>
              <a:ext uri="{FF2B5EF4-FFF2-40B4-BE49-F238E27FC236}">
                <a16:creationId xmlns:a16="http://schemas.microsoft.com/office/drawing/2014/main" id="{71BF3CCB-B8D1-BA7E-A606-5E4ED127FE82}"/>
              </a:ext>
            </a:extLst>
          </p:cNvPr>
          <p:cNvSpPr>
            <a:spLocks noChangeArrowheads="1"/>
          </p:cNvSpPr>
          <p:nvPr/>
        </p:nvSpPr>
        <p:spPr bwMode="auto">
          <a:xfrm>
            <a:off x="152400" y="152400"/>
            <a:ext cx="252015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4">
            <a:extLst>
              <a:ext uri="{FF2B5EF4-FFF2-40B4-BE49-F238E27FC236}">
                <a16:creationId xmlns:a16="http://schemas.microsoft.com/office/drawing/2014/main" id="{1FF2F839-8BA6-B144-C28B-90A91D835AEE}"/>
              </a:ext>
            </a:extLst>
          </p:cNvPr>
          <p:cNvSpPr>
            <a:spLocks noChangeArrowheads="1"/>
          </p:cNvSpPr>
          <p:nvPr/>
        </p:nvSpPr>
        <p:spPr bwMode="auto">
          <a:xfrm>
            <a:off x="304800" y="304800"/>
            <a:ext cx="252015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5" name="Picture 24">
            <a:extLst>
              <a:ext uri="{FF2B5EF4-FFF2-40B4-BE49-F238E27FC236}">
                <a16:creationId xmlns:a16="http://schemas.microsoft.com/office/drawing/2014/main" id="{58AF429A-41F1-F23F-5B80-ED1BE915F819}"/>
              </a:ext>
            </a:extLst>
          </p:cNvPr>
          <p:cNvPicPr>
            <a:picLocks noChangeAspect="1"/>
          </p:cNvPicPr>
          <p:nvPr/>
        </p:nvPicPr>
        <p:blipFill>
          <a:blip r:embed="rId7"/>
          <a:stretch>
            <a:fillRect/>
          </a:stretch>
        </p:blipFill>
        <p:spPr>
          <a:xfrm>
            <a:off x="834650" y="18877862"/>
            <a:ext cx="10417021" cy="5268183"/>
          </a:xfrm>
          <a:prstGeom prst="rect">
            <a:avLst/>
          </a:prstGeom>
        </p:spPr>
      </p:pic>
      <p:sp>
        <p:nvSpPr>
          <p:cNvPr id="27" name="TextBox 26">
            <a:extLst>
              <a:ext uri="{FF2B5EF4-FFF2-40B4-BE49-F238E27FC236}">
                <a16:creationId xmlns:a16="http://schemas.microsoft.com/office/drawing/2014/main" id="{6A282420-7E26-A4F4-4048-A1AF886A5E0E}"/>
              </a:ext>
            </a:extLst>
          </p:cNvPr>
          <p:cNvSpPr txBox="1"/>
          <p:nvPr/>
        </p:nvSpPr>
        <p:spPr>
          <a:xfrm>
            <a:off x="-32438182" y="24338006"/>
            <a:ext cx="77609700" cy="477054"/>
          </a:xfrm>
          <a:prstGeom prst="rect">
            <a:avLst/>
          </a:prstGeom>
          <a:noFill/>
        </p:spPr>
        <p:txBody>
          <a:bodyPr wrap="square">
            <a:spAutoFit/>
          </a:bodyPr>
          <a:lstStyle/>
          <a:p>
            <a:r>
              <a:rPr lang="en-US" sz="2500" b="1" dirty="0">
                <a:latin typeface="+mj-lt"/>
                <a:cs typeface="Arial" panose="020B0604020202020204" pitchFamily="34" charset="0"/>
              </a:rPr>
              <a:t>System Architecture</a:t>
            </a:r>
          </a:p>
        </p:txBody>
      </p:sp>
      <p:pic>
        <p:nvPicPr>
          <p:cNvPr id="29" name="Picture 28">
            <a:extLst>
              <a:ext uri="{FF2B5EF4-FFF2-40B4-BE49-F238E27FC236}">
                <a16:creationId xmlns:a16="http://schemas.microsoft.com/office/drawing/2014/main" id="{28FF585B-6812-D7AE-B9F4-010FE047BB7C}"/>
              </a:ext>
            </a:extLst>
          </p:cNvPr>
          <p:cNvPicPr>
            <a:picLocks noChangeAspect="1"/>
          </p:cNvPicPr>
          <p:nvPr/>
        </p:nvPicPr>
        <p:blipFill>
          <a:blip r:embed="rId8"/>
          <a:stretch>
            <a:fillRect/>
          </a:stretch>
        </p:blipFill>
        <p:spPr>
          <a:xfrm>
            <a:off x="4841293" y="25861752"/>
            <a:ext cx="4172532" cy="2915057"/>
          </a:xfrm>
          <a:prstGeom prst="rect">
            <a:avLst/>
          </a:prstGeom>
        </p:spPr>
      </p:pic>
      <p:sp>
        <p:nvSpPr>
          <p:cNvPr id="31" name="TextBox 30">
            <a:extLst>
              <a:ext uri="{FF2B5EF4-FFF2-40B4-BE49-F238E27FC236}">
                <a16:creationId xmlns:a16="http://schemas.microsoft.com/office/drawing/2014/main" id="{D2E774A1-CA77-A7E4-F133-1A963F269818}"/>
              </a:ext>
            </a:extLst>
          </p:cNvPr>
          <p:cNvSpPr txBox="1"/>
          <p:nvPr/>
        </p:nvSpPr>
        <p:spPr>
          <a:xfrm rot="10800000" flipV="1">
            <a:off x="-779720" y="29101282"/>
            <a:ext cx="7193280" cy="461665"/>
          </a:xfrm>
          <a:prstGeom prst="rect">
            <a:avLst/>
          </a:prstGeom>
          <a:noFill/>
        </p:spPr>
        <p:txBody>
          <a:bodyPr wrap="square">
            <a:spAutoFit/>
          </a:bodyPr>
          <a:lstStyle/>
          <a:p>
            <a:pPr marL="342900" indent="-342900">
              <a:buFont typeface="Arial" panose="020B0604020202020204" pitchFamily="34" charset="0"/>
              <a:buChar char="•"/>
            </a:pPr>
            <a:r>
              <a:rPr lang="en-US" sz="2400" dirty="0"/>
              <a:t>Fine Tuning With </a:t>
            </a:r>
            <a:r>
              <a:rPr lang="en-US" sz="2400" b="1" dirty="0" err="1"/>
              <a:t>LoRA</a:t>
            </a:r>
            <a:endParaRPr lang="en-US" sz="2400" b="1" dirty="0"/>
          </a:p>
        </p:txBody>
      </p:sp>
      <p:pic>
        <p:nvPicPr>
          <p:cNvPr id="33" name="Picture 32">
            <a:extLst>
              <a:ext uri="{FF2B5EF4-FFF2-40B4-BE49-F238E27FC236}">
                <a16:creationId xmlns:a16="http://schemas.microsoft.com/office/drawing/2014/main" id="{14F9023E-59A5-07F1-51B4-5774D314B24E}"/>
              </a:ext>
            </a:extLst>
          </p:cNvPr>
          <p:cNvPicPr>
            <a:picLocks noChangeAspect="1"/>
          </p:cNvPicPr>
          <p:nvPr/>
        </p:nvPicPr>
        <p:blipFill>
          <a:blip r:embed="rId9"/>
          <a:stretch>
            <a:fillRect/>
          </a:stretch>
        </p:blipFill>
        <p:spPr>
          <a:xfrm>
            <a:off x="4455476" y="29750407"/>
            <a:ext cx="4944165" cy="1733792"/>
          </a:xfrm>
          <a:prstGeom prst="rect">
            <a:avLst/>
          </a:prstGeom>
        </p:spPr>
      </p:pic>
      <p:sp>
        <p:nvSpPr>
          <p:cNvPr id="35" name="TextBox 34">
            <a:extLst>
              <a:ext uri="{FF2B5EF4-FFF2-40B4-BE49-F238E27FC236}">
                <a16:creationId xmlns:a16="http://schemas.microsoft.com/office/drawing/2014/main" id="{80AB3D87-2E6E-B1DD-0858-AEA3DA70EAEC}"/>
              </a:ext>
            </a:extLst>
          </p:cNvPr>
          <p:cNvSpPr txBox="1"/>
          <p:nvPr/>
        </p:nvSpPr>
        <p:spPr>
          <a:xfrm>
            <a:off x="708877" y="31843100"/>
            <a:ext cx="8247288" cy="1569660"/>
          </a:xfrm>
          <a:prstGeom prst="rect">
            <a:avLst/>
          </a:prstGeom>
          <a:noFill/>
        </p:spPr>
        <p:txBody>
          <a:bodyPr wrap="square">
            <a:spAutoFit/>
          </a:bodyPr>
          <a:lstStyle/>
          <a:p>
            <a:pPr marL="342900" indent="-342900" algn="just">
              <a:buFont typeface="Arial" panose="020B0604020202020204" pitchFamily="34" charset="0"/>
              <a:buChar char="•"/>
            </a:pPr>
            <a:r>
              <a:rPr lang="en-US" sz="2400" b="1" dirty="0"/>
              <a:t>Text-To-Speech and Speech-To-Text technologies</a:t>
            </a:r>
            <a:r>
              <a:rPr lang="en-US" sz="2400" dirty="0"/>
              <a:t>, this enables users to practice speaking and receive real-time transcriptions of their speech and also listen to correct pronunciations and practice their listening skills.</a:t>
            </a:r>
          </a:p>
        </p:txBody>
      </p:sp>
      <p:sp>
        <p:nvSpPr>
          <p:cNvPr id="37" name="TextBox 36">
            <a:extLst>
              <a:ext uri="{FF2B5EF4-FFF2-40B4-BE49-F238E27FC236}">
                <a16:creationId xmlns:a16="http://schemas.microsoft.com/office/drawing/2014/main" id="{452C8378-0EB2-FCDF-BE22-F3E591804AAF}"/>
              </a:ext>
            </a:extLst>
          </p:cNvPr>
          <p:cNvSpPr txBox="1"/>
          <p:nvPr/>
        </p:nvSpPr>
        <p:spPr>
          <a:xfrm>
            <a:off x="766537" y="25095838"/>
            <a:ext cx="6783125" cy="830997"/>
          </a:xfrm>
          <a:prstGeom prst="rect">
            <a:avLst/>
          </a:prstGeom>
          <a:noFill/>
          <a:ln>
            <a:noFill/>
          </a:ln>
        </p:spPr>
        <p:txBody>
          <a:bodyPr wrap="square" rtlCol="0">
            <a:spAutoFit/>
          </a:bodyPr>
          <a:lstStyle/>
          <a:p>
            <a:pPr marL="342900" indent="-342900">
              <a:buFont typeface="Arial" panose="020B0604020202020204" pitchFamily="34" charset="0"/>
              <a:buChar char="•"/>
            </a:pPr>
            <a:r>
              <a:rPr lang="en-US" sz="2400" b="1" dirty="0"/>
              <a:t>Mistral AI 7B </a:t>
            </a:r>
            <a:r>
              <a:rPr lang="en-US" sz="2400" dirty="0"/>
              <a:t>is the used model , but why?</a:t>
            </a:r>
          </a:p>
          <a:p>
            <a:endParaRPr lang="en-US" sz="2400" dirty="0"/>
          </a:p>
        </p:txBody>
      </p:sp>
      <p:sp>
        <p:nvSpPr>
          <p:cNvPr id="39" name="TextBox 38">
            <a:extLst>
              <a:ext uri="{FF2B5EF4-FFF2-40B4-BE49-F238E27FC236}">
                <a16:creationId xmlns:a16="http://schemas.microsoft.com/office/drawing/2014/main" id="{37C30266-997D-720C-191E-21F0F55ADBD0}"/>
              </a:ext>
            </a:extLst>
          </p:cNvPr>
          <p:cNvSpPr txBox="1"/>
          <p:nvPr/>
        </p:nvSpPr>
        <p:spPr>
          <a:xfrm rot="10800000" flipV="1">
            <a:off x="13276263" y="8817508"/>
            <a:ext cx="11361980" cy="2677656"/>
          </a:xfrm>
          <a:prstGeom prst="rect">
            <a:avLst/>
          </a:prstGeom>
          <a:noFill/>
        </p:spPr>
        <p:txBody>
          <a:bodyPr wrap="square">
            <a:spAutoFit/>
          </a:bodyPr>
          <a:lstStyle/>
          <a:p>
            <a:pPr algn="just"/>
            <a:r>
              <a:rPr lang="en-US" sz="2400" dirty="0"/>
              <a:t>Implementing this methodology yields a robust language learning application that enhances users' English proficiency, confidence, and fluency. It provides a cost-effective, accessible solution, particularly beneficial for shy learners or those with limited financial resources. Through personalized feedback, adaptive learning paths, and immersive practice opportunities, the application promotes comprehensive skill development and continuous improvement, making language learning engaging and effective.</a:t>
            </a:r>
          </a:p>
        </p:txBody>
      </p:sp>
      <p:pic>
        <p:nvPicPr>
          <p:cNvPr id="41" name="Picture 40">
            <a:extLst>
              <a:ext uri="{FF2B5EF4-FFF2-40B4-BE49-F238E27FC236}">
                <a16:creationId xmlns:a16="http://schemas.microsoft.com/office/drawing/2014/main" id="{A2A19B89-5298-7387-87CD-7580D5A15DD9}"/>
              </a:ext>
            </a:extLst>
          </p:cNvPr>
          <p:cNvPicPr>
            <a:picLocks noChangeAspect="1"/>
          </p:cNvPicPr>
          <p:nvPr/>
        </p:nvPicPr>
        <p:blipFill>
          <a:blip r:embed="rId10"/>
          <a:stretch>
            <a:fillRect/>
          </a:stretch>
        </p:blipFill>
        <p:spPr>
          <a:xfrm>
            <a:off x="13276263" y="11914115"/>
            <a:ext cx="10975243" cy="7442396"/>
          </a:xfrm>
          <a:prstGeom prst="rect">
            <a:avLst/>
          </a:prstGeom>
        </p:spPr>
      </p:pic>
      <p:sp>
        <p:nvSpPr>
          <p:cNvPr id="43" name="TextBox 42">
            <a:extLst>
              <a:ext uri="{FF2B5EF4-FFF2-40B4-BE49-F238E27FC236}">
                <a16:creationId xmlns:a16="http://schemas.microsoft.com/office/drawing/2014/main" id="{E5D15D05-002C-7CF0-8706-510CD7C0D1B7}"/>
              </a:ext>
            </a:extLst>
          </p:cNvPr>
          <p:cNvSpPr txBox="1"/>
          <p:nvPr/>
        </p:nvSpPr>
        <p:spPr>
          <a:xfrm>
            <a:off x="12924498" y="19775461"/>
            <a:ext cx="6783125" cy="830997"/>
          </a:xfrm>
          <a:prstGeom prst="rect">
            <a:avLst/>
          </a:prstGeom>
          <a:noFill/>
          <a:ln>
            <a:noFill/>
          </a:ln>
        </p:spPr>
        <p:txBody>
          <a:bodyPr wrap="square" rtlCol="0">
            <a:spAutoFit/>
          </a:bodyPr>
          <a:lstStyle/>
          <a:p>
            <a:pPr marL="342900" indent="-342900" algn="l">
              <a:buFont typeface="Arial" panose="020B0604020202020204" pitchFamily="34" charset="0"/>
              <a:buChar char="•"/>
            </a:pPr>
            <a:r>
              <a:rPr lang="en-US" sz="2400" b="1" dirty="0"/>
              <a:t>Screenshots from the app</a:t>
            </a:r>
            <a:endParaRPr lang="en-US" sz="2400" dirty="0"/>
          </a:p>
          <a:p>
            <a:endParaRPr lang="en-US" sz="2400" dirty="0"/>
          </a:p>
        </p:txBody>
      </p:sp>
      <p:pic>
        <p:nvPicPr>
          <p:cNvPr id="45" name="Picture 44">
            <a:extLst>
              <a:ext uri="{FF2B5EF4-FFF2-40B4-BE49-F238E27FC236}">
                <a16:creationId xmlns:a16="http://schemas.microsoft.com/office/drawing/2014/main" id="{64B7AE52-BBE8-5D76-CE60-5686CD7E4650}"/>
              </a:ext>
            </a:extLst>
          </p:cNvPr>
          <p:cNvPicPr>
            <a:picLocks noChangeAspect="1"/>
          </p:cNvPicPr>
          <p:nvPr/>
        </p:nvPicPr>
        <p:blipFill>
          <a:blip r:embed="rId11"/>
          <a:stretch>
            <a:fillRect/>
          </a:stretch>
        </p:blipFill>
        <p:spPr>
          <a:xfrm>
            <a:off x="13276263" y="20336766"/>
            <a:ext cx="11149541" cy="4448616"/>
          </a:xfrm>
          <a:prstGeom prst="rect">
            <a:avLst/>
          </a:prstGeom>
        </p:spPr>
      </p:pic>
      <p:sp>
        <p:nvSpPr>
          <p:cNvPr id="48" name="TextBox 47">
            <a:extLst>
              <a:ext uri="{FF2B5EF4-FFF2-40B4-BE49-F238E27FC236}">
                <a16:creationId xmlns:a16="http://schemas.microsoft.com/office/drawing/2014/main" id="{DF585D24-9640-848C-1882-F98538834001}"/>
              </a:ext>
            </a:extLst>
          </p:cNvPr>
          <p:cNvSpPr txBox="1"/>
          <p:nvPr/>
        </p:nvSpPr>
        <p:spPr>
          <a:xfrm>
            <a:off x="13106400" y="25723695"/>
            <a:ext cx="11319404" cy="3785652"/>
          </a:xfrm>
          <a:prstGeom prst="rect">
            <a:avLst/>
          </a:prstGeom>
          <a:noFill/>
          <a:ln>
            <a:noFill/>
          </a:ln>
        </p:spPr>
        <p:txBody>
          <a:bodyPr wrap="square" rtlCol="0">
            <a:spAutoFit/>
          </a:bodyPr>
          <a:lstStyle/>
          <a:p>
            <a:pPr algn="l"/>
            <a:r>
              <a:rPr lang="en-US" sz="2400" b="0" i="0" dirty="0">
                <a:solidFill>
                  <a:srgbClr val="000000"/>
                </a:solidFill>
                <a:effectLst/>
              </a:rPr>
              <a:t>The development of this advanced English learning application successfully addresses the challenges faced by learners due to the scarcity of qualified teachers and effective resources. By utilizing cutting-edge AI models, the app provides precise detection and correction of pronunciation and grammatical errors, significantly enhancing the learning experience. This user-friendly and accessible tool caters to the global demand for English proficiency, enabling learners from diverse backgrounds to improve their language skills confidently and accurately. The research and resulting application contribute to closing the educational gap, promoting effective communication, and meeting the growing need for high-quality English learning resources worldwide.</a:t>
            </a:r>
            <a:endParaRPr lang="en-US" sz="2400" dirty="0"/>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1107</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YAFcfoaHu-s 0</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Ali Sameh</cp:lastModifiedBy>
  <cp:revision>42</cp:revision>
  <dcterms:created xsi:type="dcterms:W3CDTF">2008-12-04T00:20:37Z</dcterms:created>
  <dcterms:modified xsi:type="dcterms:W3CDTF">2024-06-29T00:24:07Z</dcterms:modified>
</cp:coreProperties>
</file>