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4" r:id="rId18"/>
    <p:sldId id="275" r:id="rId19"/>
    <p:sldId id="272" r:id="rId20"/>
    <p:sldId id="273" r:id="rId21"/>
    <p:sldId id="284" r:id="rId22"/>
    <p:sldId id="277" r:id="rId23"/>
    <p:sldId id="278"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236894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3F6A4-4D29-483F-BC11-B6C10D2FD3FF}"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376217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3425624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6483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250369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138687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4129828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399078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124311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373054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11866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73F6A4-4D29-483F-BC11-B6C10D2FD3FF}"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208715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73F6A4-4D29-483F-BC11-B6C10D2FD3FF}"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333714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276126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213502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273F6A4-4D29-483F-BC11-B6C10D2FD3FF}" type="datetimeFigureOut">
              <a:rPr lang="en-US" smtClean="0"/>
              <a:t>8/12/2022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234314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3F6A4-4D29-483F-BC11-B6C10D2FD3FF}"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2DC28-9481-4C09-976C-ADB16A617314}" type="slidenum">
              <a:rPr lang="en-US" smtClean="0"/>
              <a:t>‹#›</a:t>
            </a:fld>
            <a:endParaRPr lang="en-US"/>
          </a:p>
        </p:txBody>
      </p:sp>
    </p:spTree>
    <p:extLst>
      <p:ext uri="{BB962C8B-B14F-4D97-AF65-F5344CB8AC3E}">
        <p14:creationId xmlns:p14="http://schemas.microsoft.com/office/powerpoint/2010/main" val="127543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73F6A4-4D29-483F-BC11-B6C10D2FD3FF}" type="datetimeFigureOut">
              <a:rPr lang="en-US" smtClean="0"/>
              <a:t>8/12/2022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82DC28-9481-4C09-976C-ADB16A617314}" type="slidenum">
              <a:rPr lang="en-US" smtClean="0"/>
              <a:t>‹#›</a:t>
            </a:fld>
            <a:endParaRPr lang="en-US"/>
          </a:p>
        </p:txBody>
      </p:sp>
    </p:spTree>
    <p:extLst>
      <p:ext uri="{BB962C8B-B14F-4D97-AF65-F5344CB8AC3E}">
        <p14:creationId xmlns:p14="http://schemas.microsoft.com/office/powerpoint/2010/main" val="344258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59ABC8E-FF87-9A0A-1063-8C686A954EE5}"/>
              </a:ext>
            </a:extLst>
          </p:cNvPr>
          <p:cNvSpPr>
            <a:spLocks noGrp="1"/>
          </p:cNvSpPr>
          <p:nvPr>
            <p:ph type="title"/>
          </p:nvPr>
        </p:nvSpPr>
        <p:spPr>
          <a:xfrm>
            <a:off x="788986" y="824193"/>
            <a:ext cx="9404723" cy="1400530"/>
          </a:xfrm>
        </p:spPr>
        <p:txBody>
          <a:bodyPr/>
          <a:lstStyle/>
          <a:p>
            <a:pPr algn="ctr"/>
            <a:r>
              <a:rPr lang="en-US" sz="3600" b="1" dirty="0"/>
              <a:t>Data analysis PROJECT</a:t>
            </a:r>
          </a:p>
        </p:txBody>
      </p:sp>
      <p:sp>
        <p:nvSpPr>
          <p:cNvPr id="6" name="Content Placeholder 5">
            <a:extLst>
              <a:ext uri="{FF2B5EF4-FFF2-40B4-BE49-F238E27FC236}">
                <a16:creationId xmlns:a16="http://schemas.microsoft.com/office/drawing/2014/main" id="{A5D399DC-ACA1-502D-2A6E-570A7A55766D}"/>
              </a:ext>
            </a:extLst>
          </p:cNvPr>
          <p:cNvSpPr>
            <a:spLocks noGrp="1"/>
          </p:cNvSpPr>
          <p:nvPr>
            <p:ph idx="1"/>
          </p:nvPr>
        </p:nvSpPr>
        <p:spPr>
          <a:xfrm>
            <a:off x="1122362" y="2476500"/>
            <a:ext cx="8946541" cy="3331633"/>
          </a:xfrm>
        </p:spPr>
        <p:txBody>
          <a:bodyPr>
            <a:normAutofit fontScale="85000" lnSpcReduction="20000"/>
          </a:bodyPr>
          <a:lstStyle/>
          <a:p>
            <a:pPr marL="0" indent="0">
              <a:buNone/>
            </a:pPr>
            <a:r>
              <a:rPr lang="en-US" sz="2400" b="1" dirty="0"/>
              <a:t>1. Research question : How much do cars cost in Istanbul based on certain features ?</a:t>
            </a:r>
          </a:p>
          <a:p>
            <a:pPr marL="0" indent="0">
              <a:buNone/>
            </a:pPr>
            <a:r>
              <a:rPr lang="en-US" sz="2500" b="1" i="0" dirty="0">
                <a:effectLst/>
              </a:rPr>
              <a:t>2. In this data analysis project I applied some concepts I learned in statistics course on cars data.</a:t>
            </a:r>
          </a:p>
          <a:p>
            <a:pPr marL="0" indent="0">
              <a:buNone/>
            </a:pPr>
            <a:r>
              <a:rPr lang="en-US" sz="2500" b="1" i="0" dirty="0">
                <a:effectLst/>
              </a:rPr>
              <a:t> 3. I applied some statistics concepts on cars data collected from </a:t>
            </a:r>
            <a:r>
              <a:rPr lang="en-US" sz="2500" b="1" i="0" dirty="0" err="1">
                <a:effectLst/>
              </a:rPr>
              <a:t>sahibinden</a:t>
            </a:r>
            <a:r>
              <a:rPr lang="en-US" sz="2500" b="1" i="0" dirty="0">
                <a:effectLst/>
              </a:rPr>
              <a:t> website.</a:t>
            </a:r>
          </a:p>
          <a:p>
            <a:pPr marL="0" indent="0">
              <a:buNone/>
            </a:pPr>
            <a:r>
              <a:rPr lang="en-US" sz="2500" b="1" i="0" dirty="0">
                <a:effectLst/>
              </a:rPr>
              <a:t> 4. I applied Normality tests, ANOVA test, hypothesis tests, nonparametric test, Goodness of fit tests and visualization.</a:t>
            </a:r>
          </a:p>
          <a:p>
            <a:pPr marL="0" indent="0">
              <a:buNone/>
            </a:pPr>
            <a:r>
              <a:rPr lang="en-US" sz="2500" b="1" i="0" dirty="0">
                <a:effectLst/>
              </a:rPr>
              <a:t> 5. Also I applied machine learning by using linear regression model.</a:t>
            </a:r>
            <a:endParaRPr lang="en-US" sz="2500" b="1" dirty="0"/>
          </a:p>
        </p:txBody>
      </p:sp>
    </p:spTree>
    <p:extLst>
      <p:ext uri="{BB962C8B-B14F-4D97-AF65-F5344CB8AC3E}">
        <p14:creationId xmlns:p14="http://schemas.microsoft.com/office/powerpoint/2010/main" val="227527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line chart&#10;&#10;Description automatically generated">
            <a:extLst>
              <a:ext uri="{FF2B5EF4-FFF2-40B4-BE49-F238E27FC236}">
                <a16:creationId xmlns:a16="http://schemas.microsoft.com/office/drawing/2014/main" id="{7C74E08A-C94D-82A7-0F85-A879BBCAC2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5738" y="918885"/>
            <a:ext cx="8402637" cy="4722494"/>
          </a:xfrm>
        </p:spPr>
      </p:pic>
    </p:spTree>
    <p:extLst>
      <p:ext uri="{BB962C8B-B14F-4D97-AF65-F5344CB8AC3E}">
        <p14:creationId xmlns:p14="http://schemas.microsoft.com/office/powerpoint/2010/main" val="251452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7AEEADF-3F6C-97A9-B28A-245038571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94276" y="548429"/>
            <a:ext cx="4949573" cy="5761142"/>
          </a:xfrm>
        </p:spPr>
      </p:pic>
    </p:spTree>
    <p:extLst>
      <p:ext uri="{BB962C8B-B14F-4D97-AF65-F5344CB8AC3E}">
        <p14:creationId xmlns:p14="http://schemas.microsoft.com/office/powerpoint/2010/main" val="197361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 email&#10;&#10;Description automatically generated">
            <a:extLst>
              <a:ext uri="{FF2B5EF4-FFF2-40B4-BE49-F238E27FC236}">
                <a16:creationId xmlns:a16="http://schemas.microsoft.com/office/drawing/2014/main" id="{FD40E285-0D08-B1D4-CC3A-FC0CD73DB0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1199693"/>
            <a:ext cx="8983662" cy="3917099"/>
          </a:xfrm>
        </p:spPr>
      </p:pic>
    </p:spTree>
    <p:extLst>
      <p:ext uri="{BB962C8B-B14F-4D97-AF65-F5344CB8AC3E}">
        <p14:creationId xmlns:p14="http://schemas.microsoft.com/office/powerpoint/2010/main" val="120356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line chart, histogram&#10;&#10;Description automatically generated">
            <a:extLst>
              <a:ext uri="{FF2B5EF4-FFF2-40B4-BE49-F238E27FC236}">
                <a16:creationId xmlns:a16="http://schemas.microsoft.com/office/drawing/2014/main" id="{0C0D8D47-BB1C-9F44-6E7C-45CA7CD149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5313" y="651312"/>
            <a:ext cx="7050087" cy="5317205"/>
          </a:xfrm>
        </p:spPr>
      </p:pic>
    </p:spTree>
    <p:extLst>
      <p:ext uri="{BB962C8B-B14F-4D97-AF65-F5344CB8AC3E}">
        <p14:creationId xmlns:p14="http://schemas.microsoft.com/office/powerpoint/2010/main" val="312830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F247-D7BF-4F35-43B9-A7C9C93EAF48}"/>
              </a:ext>
            </a:extLst>
          </p:cNvPr>
          <p:cNvSpPr>
            <a:spLocks noGrp="1"/>
          </p:cNvSpPr>
          <p:nvPr>
            <p:ph type="title"/>
          </p:nvPr>
        </p:nvSpPr>
        <p:spPr/>
        <p:txBody>
          <a:bodyPr/>
          <a:lstStyle/>
          <a:p>
            <a:r>
              <a:rPr lang="en-US" b="1" dirty="0"/>
              <a:t>Outliers and boxplots:</a:t>
            </a:r>
          </a:p>
        </p:txBody>
      </p:sp>
      <p:pic>
        <p:nvPicPr>
          <p:cNvPr id="6" name="Content Placeholder 5" descr="Chart, box and whisker chart&#10;&#10;Description automatically generated">
            <a:extLst>
              <a:ext uri="{FF2B5EF4-FFF2-40B4-BE49-F238E27FC236}">
                <a16:creationId xmlns:a16="http://schemas.microsoft.com/office/drawing/2014/main" id="{380F012E-1120-077A-9E38-209447747E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0863" y="1595119"/>
            <a:ext cx="5355032" cy="4347847"/>
          </a:xfrm>
        </p:spPr>
      </p:pic>
      <p:pic>
        <p:nvPicPr>
          <p:cNvPr id="8" name="Content Placeholder 7" descr="Text&#10;&#10;Description automatically generated">
            <a:extLst>
              <a:ext uri="{FF2B5EF4-FFF2-40B4-BE49-F238E27FC236}">
                <a16:creationId xmlns:a16="http://schemas.microsoft.com/office/drawing/2014/main" id="{974C868D-FFE0-7DC4-557D-DD0D707CC9E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27581" y="1595119"/>
            <a:ext cx="5309447" cy="4347847"/>
          </a:xfrm>
        </p:spPr>
      </p:pic>
    </p:spTree>
    <p:extLst>
      <p:ext uri="{BB962C8B-B14F-4D97-AF65-F5344CB8AC3E}">
        <p14:creationId xmlns:p14="http://schemas.microsoft.com/office/powerpoint/2010/main" val="157715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hart, box and whisker chart&#10;&#10;Description automatically generated">
            <a:extLst>
              <a:ext uri="{FF2B5EF4-FFF2-40B4-BE49-F238E27FC236}">
                <a16:creationId xmlns:a16="http://schemas.microsoft.com/office/drawing/2014/main" id="{BDED03D3-5AE3-6113-DAC5-B1E539066A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6601" y="916278"/>
            <a:ext cx="7676473" cy="4808247"/>
          </a:xfrm>
        </p:spPr>
      </p:pic>
    </p:spTree>
    <p:extLst>
      <p:ext uri="{BB962C8B-B14F-4D97-AF65-F5344CB8AC3E}">
        <p14:creationId xmlns:p14="http://schemas.microsoft.com/office/powerpoint/2010/main" val="257991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20A92FA2-4E85-A5ED-77C0-475047CD62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81250" y="712949"/>
            <a:ext cx="6972300" cy="5257933"/>
          </a:xfrm>
        </p:spPr>
      </p:pic>
    </p:spTree>
    <p:extLst>
      <p:ext uri="{BB962C8B-B14F-4D97-AF65-F5344CB8AC3E}">
        <p14:creationId xmlns:p14="http://schemas.microsoft.com/office/powerpoint/2010/main" val="142288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BC88-C378-B37D-8099-8563A86C63BD}"/>
              </a:ext>
            </a:extLst>
          </p:cNvPr>
          <p:cNvSpPr>
            <a:spLocks noGrp="1"/>
          </p:cNvSpPr>
          <p:nvPr>
            <p:ph type="title"/>
          </p:nvPr>
        </p:nvSpPr>
        <p:spPr/>
        <p:txBody>
          <a:bodyPr/>
          <a:lstStyle/>
          <a:p>
            <a:r>
              <a:rPr lang="en-US" b="1" dirty="0">
                <a:solidFill>
                  <a:schemeClr val="bg1"/>
                </a:solidFill>
              </a:rPr>
              <a:t>4. Case type and price boxplot</a:t>
            </a:r>
          </a:p>
        </p:txBody>
      </p:sp>
      <p:pic>
        <p:nvPicPr>
          <p:cNvPr id="14" name="Content Placeholder 13" descr="Chart, box and whisker chart&#10;&#10;Description automatically generated">
            <a:extLst>
              <a:ext uri="{FF2B5EF4-FFF2-40B4-BE49-F238E27FC236}">
                <a16:creationId xmlns:a16="http://schemas.microsoft.com/office/drawing/2014/main" id="{66B5B4EB-9AE9-A4E0-A3A0-CBC1D1D4BE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41166" y="1491983"/>
            <a:ext cx="7354887" cy="4730419"/>
          </a:xfrm>
        </p:spPr>
      </p:pic>
    </p:spTree>
    <p:extLst>
      <p:ext uri="{BB962C8B-B14F-4D97-AF65-F5344CB8AC3E}">
        <p14:creationId xmlns:p14="http://schemas.microsoft.com/office/powerpoint/2010/main" val="306328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 email&#10;&#10;Description automatically generated">
            <a:extLst>
              <a:ext uri="{FF2B5EF4-FFF2-40B4-BE49-F238E27FC236}">
                <a16:creationId xmlns:a16="http://schemas.microsoft.com/office/drawing/2014/main" id="{F6FDBB63-472E-511D-2159-5CF908D4EF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98764" y="176426"/>
            <a:ext cx="5764212" cy="2822259"/>
          </a:xfrm>
        </p:spPr>
      </p:pic>
      <p:pic>
        <p:nvPicPr>
          <p:cNvPr id="8" name="Content Placeholder 7">
            <a:extLst>
              <a:ext uri="{FF2B5EF4-FFF2-40B4-BE49-F238E27FC236}">
                <a16:creationId xmlns:a16="http://schemas.microsoft.com/office/drawing/2014/main" id="{0CB88826-595D-C3C5-5B21-EB9B13AB1F1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51176" y="3144774"/>
            <a:ext cx="5259388" cy="3536800"/>
          </a:xfrm>
        </p:spPr>
      </p:pic>
    </p:spTree>
    <p:extLst>
      <p:ext uri="{BB962C8B-B14F-4D97-AF65-F5344CB8AC3E}">
        <p14:creationId xmlns:p14="http://schemas.microsoft.com/office/powerpoint/2010/main" val="214546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10;&#10;Description automatically generated">
            <a:extLst>
              <a:ext uri="{FF2B5EF4-FFF2-40B4-BE49-F238E27FC236}">
                <a16:creationId xmlns:a16="http://schemas.microsoft.com/office/drawing/2014/main" id="{696E9849-3127-E89D-88AC-26672F7AE5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93838" y="601663"/>
            <a:ext cx="7450137" cy="5314083"/>
          </a:xfrm>
        </p:spPr>
      </p:pic>
    </p:spTree>
    <p:extLst>
      <p:ext uri="{BB962C8B-B14F-4D97-AF65-F5344CB8AC3E}">
        <p14:creationId xmlns:p14="http://schemas.microsoft.com/office/powerpoint/2010/main" val="188569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28AB-3AE5-DAE7-2CCB-31880634A840}"/>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BF4BDF74-B00F-7523-E89A-E1A790B8ED62}"/>
              </a:ext>
            </a:extLst>
          </p:cNvPr>
          <p:cNvSpPr>
            <a:spLocks noGrp="1"/>
          </p:cNvSpPr>
          <p:nvPr>
            <p:ph idx="1"/>
          </p:nvPr>
        </p:nvSpPr>
        <p:spPr>
          <a:xfrm>
            <a:off x="779462" y="2014818"/>
            <a:ext cx="8946541" cy="4195481"/>
          </a:xfrm>
        </p:spPr>
        <p:txBody>
          <a:bodyPr/>
          <a:lstStyle/>
          <a:p>
            <a:r>
              <a:rPr lang="en-US" b="1" dirty="0"/>
              <a:t>In this project, we study a linear regression model to predict the car prices. this dataset consists of information cars listed on </a:t>
            </a:r>
            <a:r>
              <a:rPr lang="en-US" b="1" dirty="0" err="1"/>
              <a:t>Sahibinden</a:t>
            </a:r>
            <a:r>
              <a:rPr lang="en-US" b="1" dirty="0"/>
              <a:t>. We try to predict car prices between used and new and putting in some factors such as the brand, fuel it takes, how many kilometers it has passed, the year it was created, its case type (weather its an </a:t>
            </a:r>
            <a:r>
              <a:rPr lang="en-US" b="1" dirty="0" err="1"/>
              <a:t>suv,sedan,etc</a:t>
            </a:r>
            <a:r>
              <a:rPr lang="en-US" b="1" dirty="0"/>
              <a:t>..),the gear, the color and obviously the model. In this report we used a number of statistical ways to analyze the dataset that we collected. Some of which include diagrams, test of normality, sampling, point estimation, confidence intervals, correlation, data visualization, hypotheses tests, </a:t>
            </a:r>
            <a:r>
              <a:rPr lang="en-US" b="1" dirty="0" err="1"/>
              <a:t>anova</a:t>
            </a:r>
            <a:r>
              <a:rPr lang="en-US" b="1" dirty="0"/>
              <a:t> test, goodness of fit test and last but not least we pre-processed the dataset in order to be able to use linear regression model to predict car prices in Istanbul.</a:t>
            </a:r>
          </a:p>
        </p:txBody>
      </p:sp>
    </p:spTree>
    <p:extLst>
      <p:ext uri="{BB962C8B-B14F-4D97-AF65-F5344CB8AC3E}">
        <p14:creationId xmlns:p14="http://schemas.microsoft.com/office/powerpoint/2010/main" val="2745249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scatter chart&#10;&#10;Description automatically generated">
            <a:extLst>
              <a:ext uri="{FF2B5EF4-FFF2-40B4-BE49-F238E27FC236}">
                <a16:creationId xmlns:a16="http://schemas.microsoft.com/office/drawing/2014/main" id="{79AAB7AA-2507-9F0B-1494-F5425E69646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84363" y="742917"/>
            <a:ext cx="7554912" cy="5152700"/>
          </a:xfrm>
        </p:spPr>
      </p:pic>
    </p:spTree>
    <p:extLst>
      <p:ext uri="{BB962C8B-B14F-4D97-AF65-F5344CB8AC3E}">
        <p14:creationId xmlns:p14="http://schemas.microsoft.com/office/powerpoint/2010/main" val="128269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B831-A26E-BD42-20C5-8C5B78F49AF1}"/>
              </a:ext>
            </a:extLst>
          </p:cNvPr>
          <p:cNvSpPr>
            <a:spLocks noGrp="1"/>
          </p:cNvSpPr>
          <p:nvPr>
            <p:ph type="title"/>
          </p:nvPr>
        </p:nvSpPr>
        <p:spPr/>
        <p:txBody>
          <a:bodyPr vert="horz" lIns="91440" tIns="45720" rIns="91440" bIns="45720" rtlCol="0" anchor="ctr">
            <a:normAutofit/>
          </a:bodyPr>
          <a:lstStyle/>
          <a:p>
            <a:r>
              <a:rPr lang="en-US" u="sng"/>
              <a:t>Hypothesis test</a:t>
            </a:r>
          </a:p>
        </p:txBody>
      </p:sp>
      <p:pic>
        <p:nvPicPr>
          <p:cNvPr id="8" name="Content Placeholder 7" descr="Graphical user interface, text, application&#10;&#10;Description automatically generated">
            <a:extLst>
              <a:ext uri="{FF2B5EF4-FFF2-40B4-BE49-F238E27FC236}">
                <a16:creationId xmlns:a16="http://schemas.microsoft.com/office/drawing/2014/main" id="{BB600FE0-3544-5F89-9E03-CC80DC0E2B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706" y="3209604"/>
            <a:ext cx="4933554" cy="2532122"/>
          </a:xfrm>
          <a:prstGeom prst="rect">
            <a:avLst/>
          </a:prstGeom>
          <a:effectLst/>
        </p:spPr>
      </p:pic>
      <p:pic>
        <p:nvPicPr>
          <p:cNvPr id="10" name="Content Placeholder 9" descr="Graphical user interface, text, application&#10;&#10;Description automatically generated">
            <a:extLst>
              <a:ext uri="{FF2B5EF4-FFF2-40B4-BE49-F238E27FC236}">
                <a16:creationId xmlns:a16="http://schemas.microsoft.com/office/drawing/2014/main" id="{C355C4C2-C146-1823-4231-08499E450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454" y="1809073"/>
            <a:ext cx="4933554" cy="2540779"/>
          </a:xfrm>
          <a:prstGeom prst="rect">
            <a:avLst/>
          </a:prstGeom>
          <a:effectLst/>
        </p:spPr>
      </p:pic>
      <p:pic>
        <p:nvPicPr>
          <p:cNvPr id="13" name="Content Placeholder 12" descr="Graphical user interface, text&#10;&#10;Description automatically generated">
            <a:extLst>
              <a:ext uri="{FF2B5EF4-FFF2-40B4-BE49-F238E27FC236}">
                <a16:creationId xmlns:a16="http://schemas.microsoft.com/office/drawing/2014/main" id="{0C84B583-D3D6-0BB7-7D53-D26B2F5CE7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3183" y="4743393"/>
            <a:ext cx="2881558" cy="998333"/>
          </a:xfrm>
          <a:prstGeom prst="rect">
            <a:avLst/>
          </a:prstGeom>
          <a:effectLst/>
        </p:spPr>
      </p:pic>
      <p:pic>
        <p:nvPicPr>
          <p:cNvPr id="6" name="Content Placeholder 5" descr="Graphical user interface, text, application&#10;&#10;Description automatically generated">
            <a:extLst>
              <a:ext uri="{FF2B5EF4-FFF2-40B4-BE49-F238E27FC236}">
                <a16:creationId xmlns:a16="http://schemas.microsoft.com/office/drawing/2014/main" id="{D4ECAFFA-5BAF-DE75-ADB1-70C22712ED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197" y="1809074"/>
            <a:ext cx="4959063" cy="1115789"/>
          </a:xfrm>
          <a:prstGeom prst="rect">
            <a:avLst/>
          </a:prstGeom>
          <a:effectLst/>
        </p:spPr>
      </p:pic>
    </p:spTree>
    <p:extLst>
      <p:ext uri="{BB962C8B-B14F-4D97-AF65-F5344CB8AC3E}">
        <p14:creationId xmlns:p14="http://schemas.microsoft.com/office/powerpoint/2010/main" val="48120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F564441C-CBEE-43C7-35D4-0C4FB12F27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51012" y="352425"/>
            <a:ext cx="7383463" cy="4228864"/>
          </a:xfrm>
        </p:spPr>
      </p:pic>
      <p:pic>
        <p:nvPicPr>
          <p:cNvPr id="8" name="Content Placeholder 7" descr="Graphical user interface, text&#10;&#10;Description automatically generated">
            <a:extLst>
              <a:ext uri="{FF2B5EF4-FFF2-40B4-BE49-F238E27FC236}">
                <a16:creationId xmlns:a16="http://schemas.microsoft.com/office/drawing/2014/main" id="{D74D1D6F-BF78-A306-2DC9-27D7119300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51011" y="4883869"/>
            <a:ext cx="7383463" cy="1602656"/>
          </a:xfrm>
        </p:spPr>
      </p:pic>
    </p:spTree>
    <p:extLst>
      <p:ext uri="{BB962C8B-B14F-4D97-AF65-F5344CB8AC3E}">
        <p14:creationId xmlns:p14="http://schemas.microsoft.com/office/powerpoint/2010/main" val="285234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 email&#10;&#10;Description automatically generated">
            <a:extLst>
              <a:ext uri="{FF2B5EF4-FFF2-40B4-BE49-F238E27FC236}">
                <a16:creationId xmlns:a16="http://schemas.microsoft.com/office/drawing/2014/main" id="{613CF041-4D60-076B-B5D4-337EAECEE8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3788" y="219076"/>
            <a:ext cx="8535987" cy="3505200"/>
          </a:xfrm>
        </p:spPr>
      </p:pic>
      <p:pic>
        <p:nvPicPr>
          <p:cNvPr id="8" name="Content Placeholder 7" descr="Chart, line chart&#10;&#10;Description automatically generated">
            <a:extLst>
              <a:ext uri="{FF2B5EF4-FFF2-40B4-BE49-F238E27FC236}">
                <a16:creationId xmlns:a16="http://schemas.microsoft.com/office/drawing/2014/main" id="{325DEB4E-89F9-6E01-04EE-51A6CE8E798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3788" y="4067175"/>
            <a:ext cx="8535987" cy="2438400"/>
          </a:xfrm>
        </p:spPr>
      </p:pic>
    </p:spTree>
    <p:extLst>
      <p:ext uri="{BB962C8B-B14F-4D97-AF65-F5344CB8AC3E}">
        <p14:creationId xmlns:p14="http://schemas.microsoft.com/office/powerpoint/2010/main" val="174547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CDDB-D760-EE06-F50A-8EE9D55307E0}"/>
              </a:ext>
            </a:extLst>
          </p:cNvPr>
          <p:cNvSpPr>
            <a:spLocks noGrp="1"/>
          </p:cNvSpPr>
          <p:nvPr>
            <p:ph type="title"/>
          </p:nvPr>
        </p:nvSpPr>
        <p:spPr>
          <a:xfrm>
            <a:off x="2678113" y="5634318"/>
            <a:ext cx="9404723" cy="1400530"/>
          </a:xfrm>
        </p:spPr>
        <p:txBody>
          <a:bodyPr/>
          <a:lstStyle/>
          <a:p>
            <a:r>
              <a:rPr lang="en-US" sz="1600" b="1" dirty="0">
                <a:solidFill>
                  <a:schemeClr val="bg1"/>
                </a:solidFill>
              </a:rPr>
              <a:t>The Multiple R-Squared Error is 0.8</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7A146274-7645-61DD-F8C7-7F4C56B352F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78113" y="243840"/>
            <a:ext cx="5816698" cy="5083699"/>
          </a:xfrm>
        </p:spPr>
      </p:pic>
    </p:spTree>
    <p:extLst>
      <p:ext uri="{BB962C8B-B14F-4D97-AF65-F5344CB8AC3E}">
        <p14:creationId xmlns:p14="http://schemas.microsoft.com/office/powerpoint/2010/main" val="838814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42AADCD7-F980-C50D-92D4-7939A265A9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46443" y="448905"/>
            <a:ext cx="5459332" cy="5960190"/>
          </a:xfrm>
        </p:spPr>
      </p:pic>
    </p:spTree>
    <p:extLst>
      <p:ext uri="{BB962C8B-B14F-4D97-AF65-F5344CB8AC3E}">
        <p14:creationId xmlns:p14="http://schemas.microsoft.com/office/powerpoint/2010/main" val="94288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66C73D70-AFA9-DAD6-5DC4-C793E29D3F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00250" y="997499"/>
            <a:ext cx="7126288" cy="4863002"/>
          </a:xfrm>
        </p:spPr>
      </p:pic>
    </p:spTree>
    <p:extLst>
      <p:ext uri="{BB962C8B-B14F-4D97-AF65-F5344CB8AC3E}">
        <p14:creationId xmlns:p14="http://schemas.microsoft.com/office/powerpoint/2010/main" val="151553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Table&#10;&#10;Description automatically generated">
            <a:extLst>
              <a:ext uri="{FF2B5EF4-FFF2-40B4-BE49-F238E27FC236}">
                <a16:creationId xmlns:a16="http://schemas.microsoft.com/office/drawing/2014/main" id="{496CD013-F77B-39DC-14C7-73C534F368E5}"/>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1525289"/>
            <a:ext cx="9150807" cy="2406636"/>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6225B-3371-9E5A-9DD9-11FE5CBB23E6}"/>
              </a:ext>
            </a:extLst>
          </p:cNvPr>
          <p:cNvSpPr>
            <a:spLocks noGrp="1"/>
          </p:cNvSpPr>
          <p:nvPr>
            <p:ph type="title"/>
          </p:nvPr>
        </p:nvSpPr>
        <p:spPr>
          <a:xfrm>
            <a:off x="636915" y="4823787"/>
            <a:ext cx="9149350" cy="868026"/>
          </a:xfrm>
        </p:spPr>
        <p:txBody>
          <a:bodyPr vert="horz" lIns="91440" tIns="45720" rIns="91440" bIns="45720" rtlCol="0" anchor="b">
            <a:noAutofit/>
          </a:bodyPr>
          <a:lstStyle/>
          <a:p>
            <a:pPr>
              <a:lnSpc>
                <a:spcPct val="90000"/>
              </a:lnSpc>
            </a:pPr>
            <a:r>
              <a:rPr lang="en-US" sz="1600" b="1" i="0" kern="1200" dirty="0">
                <a:solidFill>
                  <a:srgbClr val="EBEBEB"/>
                </a:solidFill>
                <a:latin typeface="+mj-lt"/>
                <a:ea typeface="+mj-ea"/>
                <a:cs typeface="+mj-cs"/>
              </a:rPr>
              <a:t>Data collection: For starters, we need to have a look at the dataset and understand its size, attribute names and the </a:t>
            </a:r>
            <a:r>
              <a:rPr lang="en-US" sz="1600" b="1" i="0" kern="1200" dirty="0" err="1">
                <a:solidFill>
                  <a:srgbClr val="EBEBEB"/>
                </a:solidFill>
                <a:latin typeface="+mj-lt"/>
                <a:ea typeface="+mj-ea"/>
                <a:cs typeface="+mj-cs"/>
              </a:rPr>
              <a:t>dataType</a:t>
            </a:r>
            <a:r>
              <a:rPr lang="en-US" sz="1600" b="1" i="0" kern="1200" dirty="0">
                <a:solidFill>
                  <a:srgbClr val="EBEBEB"/>
                </a:solidFill>
                <a:latin typeface="+mj-lt"/>
                <a:ea typeface="+mj-ea"/>
                <a:cs typeface="+mj-cs"/>
              </a:rPr>
              <a:t>. The following features are shown in the picture attached below. By collecting the data manually from </a:t>
            </a:r>
            <a:r>
              <a:rPr lang="en-US" sz="1600" b="1" i="0" kern="1200" dirty="0" err="1">
                <a:solidFill>
                  <a:srgbClr val="EBEBEB"/>
                </a:solidFill>
                <a:latin typeface="+mj-lt"/>
                <a:ea typeface="+mj-ea"/>
                <a:cs typeface="+mj-cs"/>
              </a:rPr>
              <a:t>sahibinden</a:t>
            </a:r>
            <a:r>
              <a:rPr lang="en-US" sz="1600" b="1" i="0" kern="1200" dirty="0">
                <a:solidFill>
                  <a:srgbClr val="EBEBEB"/>
                </a:solidFill>
                <a:latin typeface="+mj-lt"/>
                <a:ea typeface="+mj-ea"/>
                <a:cs typeface="+mj-cs"/>
              </a:rPr>
              <a:t>, we have collected 197 rows of data with 10 columns of features.</a:t>
            </a:r>
          </a:p>
        </p:txBody>
      </p:sp>
    </p:spTree>
    <p:extLst>
      <p:ext uri="{BB962C8B-B14F-4D97-AF65-F5344CB8AC3E}">
        <p14:creationId xmlns:p14="http://schemas.microsoft.com/office/powerpoint/2010/main" val="18346617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A81B-5BD4-E510-36F3-EBF713CBB576}"/>
              </a:ext>
            </a:extLst>
          </p:cNvPr>
          <p:cNvSpPr>
            <a:spLocks noGrp="1"/>
          </p:cNvSpPr>
          <p:nvPr>
            <p:ph type="title"/>
          </p:nvPr>
        </p:nvSpPr>
        <p:spPr/>
        <p:txBody>
          <a:bodyPr/>
          <a:lstStyle/>
          <a:p>
            <a:r>
              <a:rPr lang="en-US" sz="2000" b="1" dirty="0"/>
              <a:t>Exploratory data analysis: </a:t>
            </a:r>
            <a:br>
              <a:rPr lang="en-US" sz="2000" b="1" dirty="0"/>
            </a:br>
            <a:r>
              <a:rPr lang="en-US" sz="2000" b="1" dirty="0"/>
              <a:t>The data has 0 null values and 0 duplicated rows and the Balance of the categorical columns is as follows</a:t>
            </a:r>
          </a:p>
        </p:txBody>
      </p:sp>
      <p:pic>
        <p:nvPicPr>
          <p:cNvPr id="5" name="Content Placeholder 4">
            <a:extLst>
              <a:ext uri="{FF2B5EF4-FFF2-40B4-BE49-F238E27FC236}">
                <a16:creationId xmlns:a16="http://schemas.microsoft.com/office/drawing/2014/main" id="{55008DC0-CDD8-EE90-AFC0-D138399997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6838" y="2060575"/>
            <a:ext cx="3968737" cy="4195763"/>
          </a:xfrm>
        </p:spPr>
      </p:pic>
      <p:pic>
        <p:nvPicPr>
          <p:cNvPr id="8" name="Content Placeholder 7">
            <a:extLst>
              <a:ext uri="{FF2B5EF4-FFF2-40B4-BE49-F238E27FC236}">
                <a16:creationId xmlns:a16="http://schemas.microsoft.com/office/drawing/2014/main" id="{1A24EB66-75CB-A4BC-9EDC-83DCB793DEC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060576"/>
            <a:ext cx="4395788" cy="4195762"/>
          </a:xfrm>
        </p:spPr>
      </p:pic>
    </p:spTree>
    <p:extLst>
      <p:ext uri="{BB962C8B-B14F-4D97-AF65-F5344CB8AC3E}">
        <p14:creationId xmlns:p14="http://schemas.microsoft.com/office/powerpoint/2010/main" val="321046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9F921B-E48F-E4D1-B53F-402CC87931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2" y="971551"/>
            <a:ext cx="4395787" cy="5163238"/>
          </a:xfrm>
        </p:spPr>
      </p:pic>
      <p:pic>
        <p:nvPicPr>
          <p:cNvPr id="9" name="Content Placeholder 8">
            <a:extLst>
              <a:ext uri="{FF2B5EF4-FFF2-40B4-BE49-F238E27FC236}">
                <a16:creationId xmlns:a16="http://schemas.microsoft.com/office/drawing/2014/main" id="{A1358E28-4E93-AE32-D641-C823A99551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4" y="971550"/>
            <a:ext cx="4395790" cy="5163240"/>
          </a:xfrm>
        </p:spPr>
      </p:pic>
    </p:spTree>
    <p:extLst>
      <p:ext uri="{BB962C8B-B14F-4D97-AF65-F5344CB8AC3E}">
        <p14:creationId xmlns:p14="http://schemas.microsoft.com/office/powerpoint/2010/main" val="116671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F8EBBF-600A-E11B-D67D-C112D6E5AB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1171575"/>
            <a:ext cx="4395787" cy="4886755"/>
          </a:xfrm>
        </p:spPr>
      </p:pic>
      <p:pic>
        <p:nvPicPr>
          <p:cNvPr id="8" name="Content Placeholder 7">
            <a:extLst>
              <a:ext uri="{FF2B5EF4-FFF2-40B4-BE49-F238E27FC236}">
                <a16:creationId xmlns:a16="http://schemas.microsoft.com/office/drawing/2014/main" id="{19632486-87CF-606B-B3A1-BD64D26C7E5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1171573"/>
            <a:ext cx="4395788" cy="4886755"/>
          </a:xfrm>
        </p:spPr>
      </p:pic>
    </p:spTree>
    <p:extLst>
      <p:ext uri="{BB962C8B-B14F-4D97-AF65-F5344CB8AC3E}">
        <p14:creationId xmlns:p14="http://schemas.microsoft.com/office/powerpoint/2010/main" val="168156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 email&#10;&#10;Description automatically generated">
            <a:extLst>
              <a:ext uri="{FF2B5EF4-FFF2-40B4-BE49-F238E27FC236}">
                <a16:creationId xmlns:a16="http://schemas.microsoft.com/office/drawing/2014/main" id="{40AA6106-222E-51DD-E0EA-8226A2213F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2141" y="828675"/>
            <a:ext cx="8982384" cy="5029200"/>
          </a:xfrm>
        </p:spPr>
      </p:pic>
    </p:spTree>
    <p:extLst>
      <p:ext uri="{BB962C8B-B14F-4D97-AF65-F5344CB8AC3E}">
        <p14:creationId xmlns:p14="http://schemas.microsoft.com/office/powerpoint/2010/main" val="194507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EBAB3701-E98D-C255-48E4-47898E19E1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2150" y="432007"/>
            <a:ext cx="7591425" cy="5677065"/>
          </a:xfrm>
        </p:spPr>
      </p:pic>
    </p:spTree>
    <p:extLst>
      <p:ext uri="{BB962C8B-B14F-4D97-AF65-F5344CB8AC3E}">
        <p14:creationId xmlns:p14="http://schemas.microsoft.com/office/powerpoint/2010/main" val="242703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4490-DD3A-8A17-6A7F-4328AF4B2C87}"/>
              </a:ext>
            </a:extLst>
          </p:cNvPr>
          <p:cNvSpPr>
            <a:spLocks noGrp="1"/>
          </p:cNvSpPr>
          <p:nvPr>
            <p:ph type="title"/>
          </p:nvPr>
        </p:nvSpPr>
        <p:spPr/>
        <p:txBody>
          <a:bodyPr/>
          <a:lstStyle/>
          <a:p>
            <a:r>
              <a:rPr lang="en-US" b="1" dirty="0"/>
              <a:t>Normality Tests: </a:t>
            </a:r>
          </a:p>
        </p:txBody>
      </p:sp>
      <p:pic>
        <p:nvPicPr>
          <p:cNvPr id="10" name="Content Placeholder 9" descr="Chart, histogram&#10;&#10;Description automatically generated">
            <a:extLst>
              <a:ext uri="{FF2B5EF4-FFF2-40B4-BE49-F238E27FC236}">
                <a16:creationId xmlns:a16="http://schemas.microsoft.com/office/drawing/2014/main" id="{EDEA36D7-DBB5-944A-D00F-E4DE8AEC67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48709" y="1629291"/>
            <a:ext cx="6371391" cy="4496068"/>
          </a:xfrm>
        </p:spPr>
      </p:pic>
    </p:spTree>
    <p:extLst>
      <p:ext uri="{BB962C8B-B14F-4D97-AF65-F5344CB8AC3E}">
        <p14:creationId xmlns:p14="http://schemas.microsoft.com/office/powerpoint/2010/main" val="704674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TotalTime>
  <Words>363</Words>
  <Application>Microsoft Office PowerPoint</Application>
  <PresentationFormat>Widescreen</PresentationFormat>
  <Paragraphs>15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Data analysis PROJECT</vt:lpstr>
      <vt:lpstr>Abstract</vt:lpstr>
      <vt:lpstr>Data collection: For starters, we need to have a look at the dataset and understand its size, attribute names and the dataType. The following features are shown in the picture attached below. By collecting the data manually from sahibinden, we have collected 197 rows of data with 10 columns of features.</vt:lpstr>
      <vt:lpstr>Exploratory data analysis:  The data has 0 null values and 0 duplicated rows and the Balance of the categorical columns is as follows</vt:lpstr>
      <vt:lpstr>PowerPoint Presentation</vt:lpstr>
      <vt:lpstr>PowerPoint Presentation</vt:lpstr>
      <vt:lpstr>PowerPoint Presentation</vt:lpstr>
      <vt:lpstr>PowerPoint Presentation</vt:lpstr>
      <vt:lpstr>Normality Tests: </vt:lpstr>
      <vt:lpstr>PowerPoint Presentation</vt:lpstr>
      <vt:lpstr>PowerPoint Presentation</vt:lpstr>
      <vt:lpstr>PowerPoint Presentation</vt:lpstr>
      <vt:lpstr>PowerPoint Presentation</vt:lpstr>
      <vt:lpstr>Outliers and boxplots:</vt:lpstr>
      <vt:lpstr>PowerPoint Presentation</vt:lpstr>
      <vt:lpstr>PowerPoint Presentation</vt:lpstr>
      <vt:lpstr>4. Case type and price boxplot</vt:lpstr>
      <vt:lpstr>PowerPoint Presentation</vt:lpstr>
      <vt:lpstr>PowerPoint Presentation</vt:lpstr>
      <vt:lpstr>PowerPoint Presentation</vt:lpstr>
      <vt:lpstr>Hypothesis test</vt:lpstr>
      <vt:lpstr>PowerPoint Presentation</vt:lpstr>
      <vt:lpstr>PowerPoint Presentation</vt:lpstr>
      <vt:lpstr>The Multiple R-Squared Error is 0.8</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PROJECT</dc:title>
  <dc:creator>Ali</dc:creator>
  <cp:lastModifiedBy>Ali</cp:lastModifiedBy>
  <cp:revision>5</cp:revision>
  <dcterms:created xsi:type="dcterms:W3CDTF">2022-06-13T18:53:50Z</dcterms:created>
  <dcterms:modified xsi:type="dcterms:W3CDTF">2022-08-11T21:20:04Z</dcterms:modified>
</cp:coreProperties>
</file>