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Maturity &amp; Governance Assessment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Organization: ABC africa</a:t>
            </a:r>
          </a:p>
          <a:p>
            <a:r>
              <a:t>Assessor: Kun'u</a:t>
            </a:r>
          </a:p>
          <a:p>
            <a:r>
              <a:t>Sector: Tech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Overall Maturity: 68.9%</a:t>
            </a:r>
          </a:p>
          <a:p>
            <a:r>
              <a:t>Method: 18 questions (Likert 1–5) weighted per domain.</a:t>
            </a:r>
          </a:p>
          <a:p>
            <a:r>
              <a:t>Domains: Governance, Quality, Metadata, Privacy/Sec, Architecture, AI Gov.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 Scores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1520" y="1371600"/>
          <a:ext cx="73152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</a:tblGrid>
              <a:tr h="424542">
                <a:tc>
                  <a:txBody>
                    <a:bodyPr/>
                    <a:lstStyle/>
                    <a:p>
                      <a: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 (%)</a:t>
                      </a:r>
                    </a:p>
                  </a:txBody>
                  <a:tcPr/>
                </a:tc>
              </a:tr>
              <a:tr h="424542">
                <a:tc>
                  <a:txBody>
                    <a:bodyPr/>
                    <a:lstStyle/>
                    <a:p>
                      <a:r>
                        <a:t>Data 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</a:t>
                      </a:r>
                    </a:p>
                  </a:txBody>
                  <a:tcPr/>
                </a:tc>
              </a:tr>
              <a:tr h="424542">
                <a:tc>
                  <a:txBody>
                    <a:bodyPr/>
                    <a:lstStyle/>
                    <a:p>
                      <a:r>
                        <a:t>Data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56.2</a:t>
                      </a:r>
                    </a:p>
                  </a:txBody>
                  <a:tcPr/>
                </a:tc>
              </a:tr>
              <a:tr h="424542">
                <a:tc>
                  <a:txBody>
                    <a:bodyPr/>
                    <a:lstStyle/>
                    <a:p>
                      <a:r>
                        <a:t>Metadata &amp; 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91.2</a:t>
                      </a:r>
                    </a:p>
                  </a:txBody>
                  <a:tcPr/>
                </a:tc>
              </a:tr>
              <a:tr h="424542">
                <a:tc>
                  <a:txBody>
                    <a:bodyPr/>
                    <a:lstStyle/>
                    <a:p>
                      <a:r>
                        <a:t>Privacy &amp;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58.1</a:t>
                      </a:r>
                    </a:p>
                  </a:txBody>
                  <a:tcPr/>
                </a:tc>
              </a:tr>
              <a:tr h="424542">
                <a:tc>
                  <a:txBody>
                    <a:bodyPr/>
                    <a:lstStyle/>
                    <a:p>
                      <a:r>
                        <a:t>Data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66.2</a:t>
                      </a:r>
                    </a:p>
                  </a:txBody>
                  <a:tcPr/>
                </a:tc>
              </a:tr>
              <a:tr h="424548">
                <a:tc>
                  <a:txBody>
                    <a:bodyPr/>
                    <a:lstStyle/>
                    <a:p>
                      <a:r>
                        <a:t>AI 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Recommended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[Data Quality] Contract tests at data product boundaries. (current: 56%)</a:t>
            </a:r>
          </a:p>
          <a:p>
            <a:r>
              <a:t>[Data Quality] Quarantine bad records with self-service fixes. (current: 56%)</a:t>
            </a:r>
          </a:p>
          <a:p>
            <a:r>
              <a:t>[Privacy &amp; Security] Key rotation, HSM/KMS; centralized logging. (current: 58%)</a:t>
            </a:r>
          </a:p>
          <a:p>
            <a:r>
              <a:t>[Privacy &amp; Security] Privacy reviews in change management. (current: 58%)</a:t>
            </a:r>
          </a:p>
          <a:p>
            <a:r>
              <a:t>[Data Architecture] Multi-region DR; blue/green for data jobs. (current: 66%)</a:t>
            </a:r>
          </a:p>
          <a:p>
            <a:r>
              <a:t>[Data Architecture] Query governance &amp; workload isolation. (current: 66%)</a:t>
            </a:r>
          </a:p>
          <a:p>
            <a:r>
              <a:t>[AI Governance] Policy-as-code for AI; red-teaming; audit trails. (current: 67%)</a:t>
            </a:r>
          </a:p>
          <a:p>
            <a:r>
              <a:t>[AI Governance] User disclosure &amp; appeal mechanisms. (current: 67%)</a:t>
            </a:r>
          </a:p>
          <a:p>
            <a:r>
              <a:t>[Data Governance] Embed policy-as-code across pipelines; auto-exceptions with expiry. (current: 75%)</a:t>
            </a:r>
          </a:p>
          <a:p>
            <a:r>
              <a:t>[Data Governance] External audit of governance effectiveness. (current: 75%)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Coverage (Framework × Domain)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280160"/>
          <a:ext cx="8229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352697">
                <a:tc>
                  <a:txBody>
                    <a:bodyPr/>
                    <a:lstStyle/>
                    <a:p>
                      <a:r>
                        <a:t>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Metadata &amp; 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Privacy &amp;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Governance</a:t>
                      </a:r>
                    </a:p>
                  </a:txBody>
                  <a:tcPr/>
                </a:tc>
              </a:tr>
              <a:tr h="352697">
                <a:tc>
                  <a:txBody>
                    <a:bodyPr/>
                    <a:lstStyle/>
                    <a:p>
                      <a:r>
                        <a:t>DAMA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2697">
                <a:tc>
                  <a:txBody>
                    <a:bodyPr/>
                    <a:lstStyle/>
                    <a:p>
                      <a:r>
                        <a:t>GDPR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</a:tr>
              <a:tr h="352697">
                <a:tc>
                  <a:txBody>
                    <a:bodyPr/>
                    <a:lstStyle/>
                    <a:p>
                      <a:r>
                        <a:t>KE_DPA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2697">
                <a:tc>
                  <a:txBody>
                    <a:bodyPr/>
                    <a:lstStyle/>
                    <a:p>
                      <a:r>
                        <a:t>EU_AI_Act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</a:tr>
              <a:tr h="352697">
                <a:tc>
                  <a:txBody>
                    <a:bodyPr/>
                    <a:lstStyle/>
                    <a:p>
                      <a: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2698">
                <a:tc>
                  <a:txBody>
                    <a:bodyPr/>
                    <a:lstStyle/>
                    <a:p>
                      <a: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