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4" r:id="rId3"/>
    <p:sldId id="258" r:id="rId4"/>
    <p:sldId id="261" r:id="rId5"/>
    <p:sldId id="266" r:id="rId6"/>
    <p:sldId id="265" r:id="rId7"/>
    <p:sldId id="260" r:id="rId8"/>
    <p:sldId id="262" r:id="rId9"/>
    <p:sldId id="263"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4E7C88-960B-4B15-BB68-B40970150444}">
          <p14:sldIdLst>
            <p14:sldId id="257"/>
            <p14:sldId id="264"/>
            <p14:sldId id="258"/>
            <p14:sldId id="261"/>
            <p14:sldId id="266"/>
            <p14:sldId id="265"/>
            <p14:sldId id="260"/>
            <p14:sldId id="262"/>
            <p14:sldId id="263"/>
          </p14:sldIdLst>
        </p14:section>
        <p14:section name="Backup" id="{A70D2F1A-38A3-4C4C-A85A-FDFA98C193BE}">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60" autoAdjust="0"/>
  </p:normalViewPr>
  <p:slideViewPr>
    <p:cSldViewPr snapToGrid="0">
      <p:cViewPr varScale="1">
        <p:scale>
          <a:sx n="120" d="100"/>
          <a:sy n="120"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1D3DF-B87A-48BC-9753-226BF6269B7F}"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2A65D-DB89-46C8-B3D7-7482880E4DD8}" type="slidenum">
              <a:rPr lang="en-US" smtClean="0"/>
              <a:t>‹#›</a:t>
            </a:fld>
            <a:endParaRPr lang="en-US"/>
          </a:p>
        </p:txBody>
      </p:sp>
    </p:spTree>
    <p:extLst>
      <p:ext uri="{BB962C8B-B14F-4D97-AF65-F5344CB8AC3E}">
        <p14:creationId xmlns:p14="http://schemas.microsoft.com/office/powerpoint/2010/main" val="180235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Orange</a:t>
            </a:r>
            <a:r>
              <a:rPr lang="en-US" baseline="0" dirty="0" smtClean="0"/>
              <a:t> = Galahad </a:t>
            </a:r>
            <a:r>
              <a:rPr lang="en-US" baseline="0" dirty="0" err="1" smtClean="0"/>
              <a:t>src</a:t>
            </a:r>
            <a:endParaRPr lang="en-US" baseline="0" dirty="0" smtClean="0"/>
          </a:p>
          <a:p>
            <a:r>
              <a:rPr lang="en-US" baseline="0" dirty="0" smtClean="0"/>
              <a:t>Blue = external dependency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Green = constructed product</a:t>
            </a:r>
          </a:p>
          <a:p>
            <a:endParaRPr lang="en-US" baseline="0" dirty="0" smtClean="0"/>
          </a:p>
          <a:p>
            <a:r>
              <a:rPr lang="en-US" baseline="0" dirty="0" smtClean="0"/>
              <a:t>These two steps can be done by CI, by a release pipeline, or whatever other mechanism is appropriate, but the key point is that the things in green are </a:t>
            </a:r>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3</a:t>
            </a:fld>
            <a:endParaRPr lang="en-US"/>
          </a:p>
        </p:txBody>
      </p:sp>
    </p:spTree>
    <p:extLst>
      <p:ext uri="{BB962C8B-B14F-4D97-AF65-F5344CB8AC3E}">
        <p14:creationId xmlns:p14="http://schemas.microsoft.com/office/powerpoint/2010/main" val="18115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Valor steps are based on my best guess</a:t>
            </a:r>
            <a:r>
              <a:rPr lang="en-US" baseline="0" dirty="0" smtClean="0"/>
              <a:t> understanding after reading through https://github.com/starlab-io/galahad-XenBlanket/tree/master/deploy</a:t>
            </a:r>
          </a:p>
          <a:p>
            <a:endParaRPr lang="en-US" baseline="0" dirty="0" smtClean="0"/>
          </a:p>
          <a:p>
            <a:r>
              <a:rPr lang="en-US" baseline="0" dirty="0" smtClean="0"/>
              <a:t>It doesn’t look like Excalibur is actually “built” by anything. The CI process seems to spin up a CloudFormation stack and then run the tests on the Excalibur instance that comes up with the stack. It appears to pull new Galahad code down on top of the Excalibur EC2 instance. This approach works for testing, but for building the final product, is not complete as it doesn’t build a new AMI, we’d have to make the source repo available to the deployed users, etc.</a:t>
            </a:r>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4</a:t>
            </a:fld>
            <a:endParaRPr lang="en-US"/>
          </a:p>
        </p:txBody>
      </p:sp>
    </p:spTree>
    <p:extLst>
      <p:ext uri="{BB962C8B-B14F-4D97-AF65-F5344CB8AC3E}">
        <p14:creationId xmlns:p14="http://schemas.microsoft.com/office/powerpoint/2010/main" val="196887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Farhan: The “available application list” should be a Excalibur API command that the admin issues to get the list of applications. The point being that the only entity the admin interacts with is Excalibur and Excalibur in turn communicates the the docker registry and gets the application list. I have updated the picture to depict this change in flow.</a:t>
            </a:r>
          </a:p>
        </p:txBody>
      </p:sp>
      <p:sp>
        <p:nvSpPr>
          <p:cNvPr id="4" name="Slide Number Placeholder 3"/>
          <p:cNvSpPr>
            <a:spLocks noGrp="1"/>
          </p:cNvSpPr>
          <p:nvPr>
            <p:ph type="sldNum" sz="quarter" idx="10"/>
          </p:nvPr>
        </p:nvSpPr>
        <p:spPr/>
        <p:txBody>
          <a:bodyPr/>
          <a:lstStyle/>
          <a:p>
            <a:fld id="{D632A65D-DB89-46C8-B3D7-7482880E4DD8}" type="slidenum">
              <a:rPr lang="en-US" smtClean="0"/>
              <a:t>5</a:t>
            </a:fld>
            <a:endParaRPr lang="en-US"/>
          </a:p>
        </p:txBody>
      </p:sp>
    </p:spTree>
    <p:extLst>
      <p:ext uri="{BB962C8B-B14F-4D97-AF65-F5344CB8AC3E}">
        <p14:creationId xmlns:p14="http://schemas.microsoft.com/office/powerpoint/2010/main" val="4230879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7</a:t>
            </a:fld>
            <a:endParaRPr lang="en-US"/>
          </a:p>
        </p:txBody>
      </p:sp>
    </p:spTree>
    <p:extLst>
      <p:ext uri="{BB962C8B-B14F-4D97-AF65-F5344CB8AC3E}">
        <p14:creationId xmlns:p14="http://schemas.microsoft.com/office/powerpoint/2010/main" val="59304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9</a:t>
            </a:fld>
            <a:endParaRPr lang="en-US"/>
          </a:p>
        </p:txBody>
      </p:sp>
    </p:spTree>
    <p:extLst>
      <p:ext uri="{BB962C8B-B14F-4D97-AF65-F5344CB8AC3E}">
        <p14:creationId xmlns:p14="http://schemas.microsoft.com/office/powerpoint/2010/main" val="277180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is</a:t>
            </a:r>
            <a:r>
              <a:rPr lang="en-US" baseline="0" dirty="0" smtClean="0"/>
              <a:t> what the current system does, and it’s wrong in a bunch of different ways. It is recorded here for posterity.</a:t>
            </a:r>
            <a:endParaRPr lang="en-US" dirty="0"/>
          </a:p>
        </p:txBody>
      </p:sp>
      <p:sp>
        <p:nvSpPr>
          <p:cNvPr id="4" name="Slide Number Placeholder 3"/>
          <p:cNvSpPr>
            <a:spLocks noGrp="1"/>
          </p:cNvSpPr>
          <p:nvPr>
            <p:ph type="sldNum" sz="quarter" idx="10"/>
          </p:nvPr>
        </p:nvSpPr>
        <p:spPr/>
        <p:txBody>
          <a:bodyPr/>
          <a:lstStyle/>
          <a:p>
            <a:fld id="{D632A65D-DB89-46C8-B3D7-7482880E4DD8}" type="slidenum">
              <a:rPr lang="en-US" smtClean="0"/>
              <a:t>10</a:t>
            </a:fld>
            <a:endParaRPr lang="en-US"/>
          </a:p>
        </p:txBody>
      </p:sp>
    </p:spTree>
    <p:extLst>
      <p:ext uri="{BB962C8B-B14F-4D97-AF65-F5344CB8AC3E}">
        <p14:creationId xmlns:p14="http://schemas.microsoft.com/office/powerpoint/2010/main" val="197359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F03615-30BE-4C87-AD99-0D4B01370BC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136763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03615-30BE-4C87-AD99-0D4B01370BC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9763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03615-30BE-4C87-AD99-0D4B01370BC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70535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03615-30BE-4C87-AD99-0D4B01370BC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411639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F03615-30BE-4C87-AD99-0D4B01370BC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79186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F03615-30BE-4C87-AD99-0D4B01370BC6}"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186332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F03615-30BE-4C87-AD99-0D4B01370BC6}" type="datetimeFigureOut">
              <a:rPr lang="en-US" smtClean="0"/>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307876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03615-30BE-4C87-AD99-0D4B01370BC6}" type="datetimeFigureOut">
              <a:rPr lang="en-US" smtClean="0"/>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142904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03615-30BE-4C87-AD99-0D4B01370BC6}" type="datetimeFigureOut">
              <a:rPr lang="en-US" smtClean="0"/>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358643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03615-30BE-4C87-AD99-0D4B01370BC6}"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91544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03615-30BE-4C87-AD99-0D4B01370BC6}"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8468A-CB0E-4617-B6BA-14633A6C3D56}" type="slidenum">
              <a:rPr lang="en-US" smtClean="0"/>
              <a:t>‹#›</a:t>
            </a:fld>
            <a:endParaRPr lang="en-US"/>
          </a:p>
        </p:txBody>
      </p:sp>
    </p:spTree>
    <p:extLst>
      <p:ext uri="{BB962C8B-B14F-4D97-AF65-F5344CB8AC3E}">
        <p14:creationId xmlns:p14="http://schemas.microsoft.com/office/powerpoint/2010/main" val="155536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03615-30BE-4C87-AD99-0D4B01370BC6}" type="datetimeFigureOut">
              <a:rPr lang="en-US" smtClean="0"/>
              <a:t>7/24/2018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8468A-CB0E-4617-B6BA-14633A6C3D56}" type="slidenum">
              <a:rPr lang="en-US" smtClean="0"/>
              <a:t>‹#›</a:t>
            </a:fld>
            <a:endParaRPr lang="en-US"/>
          </a:p>
        </p:txBody>
      </p:sp>
    </p:spTree>
    <p:extLst>
      <p:ext uri="{BB962C8B-B14F-4D97-AF65-F5344CB8AC3E}">
        <p14:creationId xmlns:p14="http://schemas.microsoft.com/office/powerpoint/2010/main" val="4077920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Assembly, Provisioning, and Administrative Workflows</a:t>
            </a:r>
            <a:endParaRPr lang="en-US" dirty="0"/>
          </a:p>
        </p:txBody>
      </p:sp>
      <p:sp>
        <p:nvSpPr>
          <p:cNvPr id="3" name="Subtitle 2"/>
          <p:cNvSpPr>
            <a:spLocks noGrp="1"/>
          </p:cNvSpPr>
          <p:nvPr>
            <p:ph type="subTitle" idx="1"/>
          </p:nvPr>
        </p:nvSpPr>
        <p:spPr/>
        <p:txBody>
          <a:bodyPr/>
          <a:lstStyle/>
          <a:p>
            <a:r>
              <a:rPr lang="en-US" sz="6600" dirty="0" smtClean="0">
                <a:solidFill>
                  <a:srgbClr val="FF0000"/>
                </a:solidFill>
              </a:rPr>
              <a:t>DRAFT</a:t>
            </a:r>
          </a:p>
          <a:p>
            <a:r>
              <a:rPr lang="en-US" dirty="0" smtClean="0"/>
              <a:t>26 JUNE 2018</a:t>
            </a:r>
            <a:endParaRPr lang="en-US" dirty="0"/>
          </a:p>
        </p:txBody>
      </p:sp>
    </p:spTree>
    <p:extLst>
      <p:ext uri="{BB962C8B-B14F-4D97-AF65-F5344CB8AC3E}">
        <p14:creationId xmlns:p14="http://schemas.microsoft.com/office/powerpoint/2010/main" val="141391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p:cNvSpPr>
            <a:spLocks noGrp="1"/>
          </p:cNvSpPr>
          <p:nvPr>
            <p:ph type="title"/>
          </p:nvPr>
        </p:nvSpPr>
        <p:spPr>
          <a:xfrm>
            <a:off x="838200" y="363568"/>
            <a:ext cx="10515600" cy="1325563"/>
          </a:xfrm>
        </p:spPr>
        <p:txBody>
          <a:bodyPr/>
          <a:lstStyle/>
          <a:p>
            <a:r>
              <a:rPr lang="en-US" b="1" dirty="0" smtClean="0"/>
              <a:t>EXISTING </a:t>
            </a:r>
            <a:r>
              <a:rPr lang="en-US" dirty="0" smtClean="0"/>
              <a:t>Unity Image Assembly Workflow</a:t>
            </a:r>
            <a:endParaRPr lang="en-US" dirty="0"/>
          </a:p>
        </p:txBody>
      </p:sp>
      <p:pic>
        <p:nvPicPr>
          <p:cNvPr id="33" name="Picture 32"/>
          <p:cNvPicPr>
            <a:picLocks noChangeAspect="1"/>
          </p:cNvPicPr>
          <p:nvPr/>
        </p:nvPicPr>
        <p:blipFill>
          <a:blip r:embed="rId3"/>
          <a:stretch>
            <a:fillRect/>
          </a:stretch>
        </p:blipFill>
        <p:spPr>
          <a:xfrm>
            <a:off x="2344136" y="2214795"/>
            <a:ext cx="7503728" cy="3286244"/>
          </a:xfrm>
          <a:prstGeom prst="rect">
            <a:avLst/>
          </a:prstGeom>
        </p:spPr>
      </p:pic>
      <p:sp>
        <p:nvSpPr>
          <p:cNvPr id="38" name="Left Brace 37"/>
          <p:cNvSpPr/>
          <p:nvPr/>
        </p:nvSpPr>
        <p:spPr>
          <a:xfrm>
            <a:off x="2059388" y="2520563"/>
            <a:ext cx="198783" cy="8984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Left Brace 97"/>
          <p:cNvSpPr/>
          <p:nvPr/>
        </p:nvSpPr>
        <p:spPr>
          <a:xfrm rot="5400000">
            <a:off x="5896556" y="523979"/>
            <a:ext cx="198783" cy="31632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3616128" y="1612187"/>
            <a:ext cx="4759637" cy="307777"/>
          </a:xfrm>
          <a:prstGeom prst="rect">
            <a:avLst/>
          </a:prstGeom>
          <a:noFill/>
        </p:spPr>
        <p:txBody>
          <a:bodyPr wrap="none" rtlCol="0">
            <a:spAutoFit/>
          </a:bodyPr>
          <a:lstStyle/>
          <a:p>
            <a:pPr algn="ctr"/>
            <a:r>
              <a:rPr lang="en-US" sz="1400" dirty="0" smtClean="0">
                <a:latin typeface="Consolas" panose="020B0609020204030204" pitchFamily="49" charset="0"/>
              </a:rPr>
              <a:t>github.com/</a:t>
            </a:r>
            <a:r>
              <a:rPr lang="en-US" sz="1400" dirty="0" err="1" smtClean="0">
                <a:latin typeface="Consolas" panose="020B0609020204030204" pitchFamily="49" charset="0"/>
              </a:rPr>
              <a:t>starlab-io</a:t>
            </a:r>
            <a:r>
              <a:rPr lang="en-US" sz="1400" dirty="0" smtClean="0">
                <a:latin typeface="Consolas" panose="020B0609020204030204" pitchFamily="49" charset="0"/>
              </a:rPr>
              <a:t>/</a:t>
            </a:r>
            <a:r>
              <a:rPr lang="en-US" sz="1400" dirty="0" err="1" smtClean="0">
                <a:latin typeface="Consolas" panose="020B0609020204030204" pitchFamily="49" charset="0"/>
              </a:rPr>
              <a:t>docker</a:t>
            </a:r>
            <a:r>
              <a:rPr lang="en-US" sz="1400" dirty="0" smtClean="0">
                <a:latin typeface="Consolas" panose="020B0609020204030204" pitchFamily="49" charset="0"/>
              </a:rPr>
              <a:t>-virtue</a:t>
            </a:r>
            <a:r>
              <a:rPr lang="en-US" sz="1400" dirty="0" smtClean="0"/>
              <a:t> (in </a:t>
            </a:r>
            <a:r>
              <a:rPr lang="en-US" sz="1400" dirty="0" smtClean="0">
                <a:latin typeface="Consolas" panose="020B0609020204030204" pitchFamily="49" charset="0"/>
              </a:rPr>
              <a:t>virtue/)</a:t>
            </a:r>
            <a:endParaRPr lang="en-US" sz="1400" dirty="0">
              <a:latin typeface="Consolas" panose="020B0609020204030204" pitchFamily="49" charset="0"/>
            </a:endParaRPr>
          </a:p>
        </p:txBody>
      </p:sp>
      <p:sp>
        <p:nvSpPr>
          <p:cNvPr id="99" name="TextBox 98"/>
          <p:cNvSpPr txBox="1"/>
          <p:nvPr/>
        </p:nvSpPr>
        <p:spPr>
          <a:xfrm rot="16200000">
            <a:off x="-200411" y="3555187"/>
            <a:ext cx="4039888" cy="307777"/>
          </a:xfrm>
          <a:prstGeom prst="rect">
            <a:avLst/>
          </a:prstGeom>
          <a:noFill/>
        </p:spPr>
        <p:txBody>
          <a:bodyPr wrap="none" rtlCol="0">
            <a:spAutoFit/>
          </a:bodyPr>
          <a:lstStyle/>
          <a:p>
            <a:pPr algn="ctr"/>
            <a:r>
              <a:rPr lang="en-US" sz="1400" dirty="0" smtClean="0">
                <a:latin typeface="Consolas" panose="020B0609020204030204" pitchFamily="49" charset="0"/>
              </a:rPr>
              <a:t>github.com/</a:t>
            </a:r>
            <a:r>
              <a:rPr lang="en-US" sz="1400" dirty="0" err="1" smtClean="0">
                <a:latin typeface="Consolas" panose="020B0609020204030204" pitchFamily="49" charset="0"/>
              </a:rPr>
              <a:t>starlab-io</a:t>
            </a:r>
            <a:r>
              <a:rPr lang="en-US" sz="1400" dirty="0" smtClean="0">
                <a:latin typeface="Consolas" panose="020B0609020204030204" pitchFamily="49" charset="0"/>
              </a:rPr>
              <a:t>/</a:t>
            </a:r>
            <a:r>
              <a:rPr lang="en-US" sz="1400" dirty="0" err="1" smtClean="0">
                <a:latin typeface="Consolas" panose="020B0609020204030204" pitchFamily="49" charset="0"/>
              </a:rPr>
              <a:t>galahad</a:t>
            </a:r>
            <a:r>
              <a:rPr lang="en-US" sz="1400" dirty="0" smtClean="0"/>
              <a:t> (in unity</a:t>
            </a:r>
            <a:r>
              <a:rPr lang="en-US" sz="1400" dirty="0" smtClean="0">
                <a:latin typeface="Consolas" panose="020B0609020204030204" pitchFamily="49" charset="0"/>
              </a:rPr>
              <a:t>/)</a:t>
            </a:r>
            <a:endParaRPr lang="en-US" sz="1400" dirty="0">
              <a:latin typeface="Consolas" panose="020B0609020204030204" pitchFamily="49" charset="0"/>
            </a:endParaRPr>
          </a:p>
        </p:txBody>
      </p:sp>
      <p:sp>
        <p:nvSpPr>
          <p:cNvPr id="100" name="TextBox 99"/>
          <p:cNvSpPr txBox="1"/>
          <p:nvPr/>
        </p:nvSpPr>
        <p:spPr>
          <a:xfrm>
            <a:off x="3143369" y="5510815"/>
            <a:ext cx="4461478" cy="307777"/>
          </a:xfrm>
          <a:prstGeom prst="rect">
            <a:avLst/>
          </a:prstGeom>
          <a:noFill/>
        </p:spPr>
        <p:txBody>
          <a:bodyPr wrap="none" rtlCol="0">
            <a:spAutoFit/>
          </a:bodyPr>
          <a:lstStyle/>
          <a:p>
            <a:pPr algn="ctr"/>
            <a:r>
              <a:rPr lang="en-US" sz="1400" dirty="0" smtClean="0">
                <a:latin typeface="Consolas" panose="020B0609020204030204" pitchFamily="49" charset="0"/>
              </a:rPr>
              <a:t>github.com/</a:t>
            </a:r>
            <a:r>
              <a:rPr lang="en-US" sz="1400" dirty="0" err="1" smtClean="0">
                <a:latin typeface="Consolas" panose="020B0609020204030204" pitchFamily="49" charset="0"/>
              </a:rPr>
              <a:t>starlab-io</a:t>
            </a:r>
            <a:r>
              <a:rPr lang="en-US" sz="1400" dirty="0" smtClean="0">
                <a:latin typeface="Consolas" panose="020B0609020204030204" pitchFamily="49" charset="0"/>
              </a:rPr>
              <a:t>/</a:t>
            </a:r>
            <a:r>
              <a:rPr lang="en-US" sz="1400" dirty="0" err="1" smtClean="0">
                <a:latin typeface="Consolas" panose="020B0609020204030204" pitchFamily="49" charset="0"/>
              </a:rPr>
              <a:t>galahad</a:t>
            </a:r>
            <a:r>
              <a:rPr lang="en-US" sz="1400" dirty="0" smtClean="0"/>
              <a:t> (in </a:t>
            </a:r>
            <a:r>
              <a:rPr lang="en-US" sz="1400" dirty="0" smtClean="0">
                <a:latin typeface="Consolas" panose="020B0609020204030204" pitchFamily="49" charset="0"/>
              </a:rPr>
              <a:t>assembler/)</a:t>
            </a:r>
            <a:endParaRPr lang="en-US" sz="1400" dirty="0">
              <a:latin typeface="Consolas" panose="020B0609020204030204" pitchFamily="49" charset="0"/>
            </a:endParaRPr>
          </a:p>
        </p:txBody>
      </p:sp>
      <p:sp>
        <p:nvSpPr>
          <p:cNvPr id="2" name="Rectangle 1"/>
          <p:cNvSpPr/>
          <p:nvPr/>
        </p:nvSpPr>
        <p:spPr>
          <a:xfrm rot="900000">
            <a:off x="3767609" y="426184"/>
            <a:ext cx="3791111" cy="1200329"/>
          </a:xfrm>
          <a:prstGeom prst="rect">
            <a:avLst/>
          </a:prstGeom>
          <a:noFill/>
        </p:spPr>
        <p:txBody>
          <a:bodyPr wrap="square" lIns="91440" tIns="45720" rIns="91440" bIns="45720">
            <a:spAutoFit/>
          </a:bodyPr>
          <a:lstStyle/>
          <a:p>
            <a:pPr algn="ctr"/>
            <a:r>
              <a:rPr lang="en-US" sz="7200" b="1" cap="none" spc="0" dirty="0" smtClean="0">
                <a:ln w="22225">
                  <a:solidFill>
                    <a:srgbClr val="C00000"/>
                  </a:solidFill>
                  <a:prstDash val="solid"/>
                </a:ln>
                <a:solidFill>
                  <a:srgbClr val="FF0000"/>
                </a:solidFill>
                <a:effectLst/>
              </a:rPr>
              <a:t>Obsolete</a:t>
            </a:r>
            <a:endParaRPr lang="en-US" sz="7200" b="1" cap="none" spc="0" dirty="0">
              <a:ln w="22225">
                <a:solidFill>
                  <a:srgbClr val="C00000"/>
                </a:solidFill>
                <a:prstDash val="solid"/>
              </a:ln>
              <a:solidFill>
                <a:srgbClr val="FF0000"/>
              </a:solidFill>
              <a:effectLst/>
            </a:endParaRPr>
          </a:p>
        </p:txBody>
      </p:sp>
    </p:spTree>
    <p:extLst>
      <p:ext uri="{BB962C8B-B14F-4D97-AF65-F5344CB8AC3E}">
        <p14:creationId xmlns:p14="http://schemas.microsoft.com/office/powerpoint/2010/main" val="309305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US" dirty="0"/>
          </a:p>
        </p:txBody>
      </p:sp>
      <p:sp>
        <p:nvSpPr>
          <p:cNvPr id="3" name="Content Placeholder 2"/>
          <p:cNvSpPr>
            <a:spLocks noGrp="1"/>
          </p:cNvSpPr>
          <p:nvPr>
            <p:ph idx="1"/>
          </p:nvPr>
        </p:nvSpPr>
        <p:spPr>
          <a:xfrm>
            <a:off x="838200" y="1825625"/>
            <a:ext cx="10515600" cy="1849067"/>
          </a:xfrm>
        </p:spPr>
        <p:txBody>
          <a:bodyPr/>
          <a:lstStyle/>
          <a:p>
            <a:r>
              <a:rPr lang="en-US" dirty="0" smtClean="0"/>
              <a:t>Construct: build the code and produce artifacts like .deb files</a:t>
            </a:r>
          </a:p>
          <a:p>
            <a:r>
              <a:rPr lang="en-US" dirty="0" smtClean="0"/>
              <a:t>Assemble: pull the artifacts together into deployable form</a:t>
            </a:r>
          </a:p>
          <a:p>
            <a:r>
              <a:rPr lang="en-US" dirty="0" smtClean="0"/>
              <a:t>Provision: deploy the assembled thing into the environment</a:t>
            </a:r>
            <a:endParaRPr lang="en-US" dirty="0"/>
          </a:p>
        </p:txBody>
      </p:sp>
      <p:sp>
        <p:nvSpPr>
          <p:cNvPr id="4" name="Rectangle 3"/>
          <p:cNvSpPr/>
          <p:nvPr/>
        </p:nvSpPr>
        <p:spPr>
          <a:xfrm>
            <a:off x="1863696" y="4365569"/>
            <a:ext cx="1837345" cy="74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panose="020B0609020204030204" pitchFamily="49" charset="0"/>
              </a:rPr>
              <a:t>construct</a:t>
            </a:r>
            <a:endParaRPr lang="en-US" dirty="0">
              <a:latin typeface="Consolas" panose="020B0609020204030204" pitchFamily="49" charset="0"/>
            </a:endParaRPr>
          </a:p>
        </p:txBody>
      </p:sp>
      <p:sp>
        <p:nvSpPr>
          <p:cNvPr id="5" name="Rectangle 4"/>
          <p:cNvSpPr/>
          <p:nvPr/>
        </p:nvSpPr>
        <p:spPr>
          <a:xfrm>
            <a:off x="5128902" y="4365569"/>
            <a:ext cx="1837345" cy="74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panose="020B0609020204030204" pitchFamily="49" charset="0"/>
              </a:rPr>
              <a:t>assemble</a:t>
            </a:r>
            <a:endParaRPr lang="en-US" dirty="0">
              <a:latin typeface="Consolas" panose="020B0609020204030204" pitchFamily="49" charset="0"/>
            </a:endParaRPr>
          </a:p>
        </p:txBody>
      </p:sp>
      <p:sp>
        <p:nvSpPr>
          <p:cNvPr id="6" name="Rectangle 5"/>
          <p:cNvSpPr/>
          <p:nvPr/>
        </p:nvSpPr>
        <p:spPr>
          <a:xfrm>
            <a:off x="8394108" y="4365569"/>
            <a:ext cx="1837345" cy="74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panose="020B0609020204030204" pitchFamily="49" charset="0"/>
              </a:rPr>
              <a:t>provision</a:t>
            </a:r>
            <a:endParaRPr lang="en-US" dirty="0">
              <a:latin typeface="Consolas" panose="020B0609020204030204" pitchFamily="49" charset="0"/>
            </a:endParaRPr>
          </a:p>
        </p:txBody>
      </p:sp>
      <p:sp>
        <p:nvSpPr>
          <p:cNvPr id="7" name="Right Arrow 6"/>
          <p:cNvSpPr/>
          <p:nvPr/>
        </p:nvSpPr>
        <p:spPr>
          <a:xfrm>
            <a:off x="3839198" y="4545027"/>
            <a:ext cx="1151547" cy="3845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ight Arrow 9"/>
          <p:cNvSpPr/>
          <p:nvPr/>
        </p:nvSpPr>
        <p:spPr>
          <a:xfrm>
            <a:off x="7104404" y="4545027"/>
            <a:ext cx="1151547" cy="3845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ight Arrow 11"/>
          <p:cNvSpPr/>
          <p:nvPr/>
        </p:nvSpPr>
        <p:spPr>
          <a:xfrm>
            <a:off x="10369610" y="4545027"/>
            <a:ext cx="1151547" cy="3845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3945932" y="3809629"/>
            <a:ext cx="938077" cy="830997"/>
          </a:xfrm>
          <a:prstGeom prst="rect">
            <a:avLst/>
          </a:prstGeom>
          <a:noFill/>
        </p:spPr>
        <p:txBody>
          <a:bodyPr wrap="none" rtlCol="0">
            <a:spAutoFit/>
          </a:bodyPr>
          <a:lstStyle/>
          <a:p>
            <a:pPr algn="ctr"/>
            <a:r>
              <a:rPr lang="en-US" sz="1600" dirty="0" smtClean="0"/>
              <a:t>.deb files</a:t>
            </a:r>
            <a:br>
              <a:rPr lang="en-US" sz="1600" dirty="0" smtClean="0"/>
            </a:br>
            <a:r>
              <a:rPr lang="en-US" sz="1600" dirty="0" smtClean="0"/>
              <a:t>base VM</a:t>
            </a:r>
          </a:p>
          <a:p>
            <a:pPr algn="ctr"/>
            <a:r>
              <a:rPr lang="en-US" sz="1600" dirty="0" smtClean="0"/>
              <a:t>etc.</a:t>
            </a:r>
          </a:p>
        </p:txBody>
      </p:sp>
      <p:sp>
        <p:nvSpPr>
          <p:cNvPr id="14" name="Right Arrow 13"/>
          <p:cNvSpPr/>
          <p:nvPr/>
        </p:nvSpPr>
        <p:spPr>
          <a:xfrm>
            <a:off x="573992" y="4545027"/>
            <a:ext cx="1151547" cy="3845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769764" y="4055851"/>
            <a:ext cx="753924" cy="584775"/>
          </a:xfrm>
          <a:prstGeom prst="rect">
            <a:avLst/>
          </a:prstGeom>
          <a:noFill/>
        </p:spPr>
        <p:txBody>
          <a:bodyPr wrap="none" rtlCol="0">
            <a:spAutoFit/>
          </a:bodyPr>
          <a:lstStyle/>
          <a:p>
            <a:pPr algn="ctr"/>
            <a:r>
              <a:rPr lang="en-US" sz="1600" dirty="0" smtClean="0"/>
              <a:t>Source</a:t>
            </a:r>
            <a:br>
              <a:rPr lang="en-US" sz="1600" dirty="0" smtClean="0"/>
            </a:br>
            <a:r>
              <a:rPr lang="en-US" sz="1600" dirty="0" smtClean="0"/>
              <a:t>Code</a:t>
            </a:r>
            <a:endParaRPr lang="en-US" sz="1600" dirty="0"/>
          </a:p>
        </p:txBody>
      </p:sp>
      <p:sp>
        <p:nvSpPr>
          <p:cNvPr id="16" name="TextBox 15"/>
          <p:cNvSpPr txBox="1"/>
          <p:nvPr/>
        </p:nvSpPr>
        <p:spPr>
          <a:xfrm>
            <a:off x="7292956" y="4055851"/>
            <a:ext cx="774443" cy="584775"/>
          </a:xfrm>
          <a:prstGeom prst="rect">
            <a:avLst/>
          </a:prstGeom>
          <a:noFill/>
        </p:spPr>
        <p:txBody>
          <a:bodyPr wrap="none" rtlCol="0">
            <a:spAutoFit/>
          </a:bodyPr>
          <a:lstStyle/>
          <a:p>
            <a:pPr algn="ctr"/>
            <a:r>
              <a:rPr lang="en-US" sz="1600" dirty="0" smtClean="0"/>
              <a:t>Virtue</a:t>
            </a:r>
            <a:br>
              <a:rPr lang="en-US" sz="1600" dirty="0" smtClean="0"/>
            </a:br>
            <a:r>
              <a:rPr lang="en-US" sz="1600" dirty="0" smtClean="0"/>
              <a:t>Images</a:t>
            </a:r>
            <a:endParaRPr lang="en-US" sz="1600" dirty="0"/>
          </a:p>
        </p:txBody>
      </p:sp>
      <p:sp>
        <p:nvSpPr>
          <p:cNvPr id="17" name="TextBox 16"/>
          <p:cNvSpPr txBox="1"/>
          <p:nvPr/>
        </p:nvSpPr>
        <p:spPr>
          <a:xfrm>
            <a:off x="10424831" y="4055851"/>
            <a:ext cx="869149" cy="584775"/>
          </a:xfrm>
          <a:prstGeom prst="rect">
            <a:avLst/>
          </a:prstGeom>
          <a:noFill/>
        </p:spPr>
        <p:txBody>
          <a:bodyPr wrap="none" rtlCol="0">
            <a:spAutoFit/>
          </a:bodyPr>
          <a:lstStyle/>
          <a:p>
            <a:pPr algn="ctr"/>
            <a:r>
              <a:rPr lang="en-US" sz="1600" dirty="0" smtClean="0"/>
              <a:t>Running</a:t>
            </a:r>
            <a:br>
              <a:rPr lang="en-US" sz="1600" dirty="0" smtClean="0"/>
            </a:br>
            <a:r>
              <a:rPr lang="en-US" sz="1600" dirty="0" smtClean="0"/>
              <a:t>Virtues</a:t>
            </a:r>
            <a:endParaRPr lang="en-US" sz="1600" dirty="0"/>
          </a:p>
        </p:txBody>
      </p:sp>
    </p:spTree>
    <p:extLst>
      <p:ext uri="{BB962C8B-B14F-4D97-AF65-F5344CB8AC3E}">
        <p14:creationId xmlns:p14="http://schemas.microsoft.com/office/powerpoint/2010/main" val="15341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p:cNvSpPr/>
          <p:nvPr/>
        </p:nvSpPr>
        <p:spPr>
          <a:xfrm>
            <a:off x="6434983" y="991312"/>
            <a:ext cx="4927656" cy="5606041"/>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i="1" dirty="0" smtClean="0"/>
              <a:t>Building the Docker Containers</a:t>
            </a:r>
            <a:endParaRPr lang="en-US" i="1" dirty="0"/>
          </a:p>
        </p:txBody>
      </p:sp>
      <p:sp>
        <p:nvSpPr>
          <p:cNvPr id="125" name="Rectangle 124"/>
          <p:cNvSpPr/>
          <p:nvPr/>
        </p:nvSpPr>
        <p:spPr>
          <a:xfrm>
            <a:off x="102550" y="991312"/>
            <a:ext cx="6024785" cy="5606041"/>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i="1" dirty="0" smtClean="0"/>
              <a:t>Building the Unity Base Image</a:t>
            </a:r>
            <a:endParaRPr lang="en-US" i="1" dirty="0"/>
          </a:p>
        </p:txBody>
      </p:sp>
      <p:sp>
        <p:nvSpPr>
          <p:cNvPr id="83" name="Rectangle 82"/>
          <p:cNvSpPr/>
          <p:nvPr/>
        </p:nvSpPr>
        <p:spPr>
          <a:xfrm>
            <a:off x="316196" y="3290131"/>
            <a:ext cx="3153398" cy="3102124"/>
          </a:xfrm>
          <a:prstGeom prst="rect">
            <a:avLst/>
          </a:prstGeom>
        </p:spPr>
        <p:style>
          <a:lnRef idx="2">
            <a:schemeClr val="accent1"/>
          </a:lnRef>
          <a:fillRef idx="1">
            <a:schemeClr val="lt1"/>
          </a:fillRef>
          <a:effectRef idx="0">
            <a:schemeClr val="accent1"/>
          </a:effectRef>
          <a:fontRef idx="minor">
            <a:schemeClr val="dk1"/>
          </a:fontRef>
        </p:style>
        <p:txBody>
          <a:bodyPr rtlCol="0" anchor="b"/>
          <a:lstStyle/>
          <a:p>
            <a:r>
              <a:rPr lang="en-US" sz="1400" dirty="0" smtClean="0">
                <a:solidFill>
                  <a:schemeClr val="accent1"/>
                </a:solidFill>
              </a:rPr>
              <a:t>External Dependencies</a:t>
            </a:r>
            <a:endParaRPr lang="en-US" sz="1400" dirty="0">
              <a:solidFill>
                <a:schemeClr val="accent1"/>
              </a:solidFill>
            </a:endParaRPr>
          </a:p>
        </p:txBody>
      </p:sp>
      <p:sp>
        <p:nvSpPr>
          <p:cNvPr id="82" name="Rectangle 81"/>
          <p:cNvSpPr/>
          <p:nvPr/>
        </p:nvSpPr>
        <p:spPr>
          <a:xfrm>
            <a:off x="316196" y="1626978"/>
            <a:ext cx="1324598" cy="1592619"/>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smtClean="0">
                <a:solidFill>
                  <a:schemeClr val="accent2"/>
                </a:solidFill>
              </a:rPr>
              <a:t>Galahad Sources</a:t>
            </a:r>
            <a:endParaRPr lang="en-US" sz="1200" dirty="0">
              <a:solidFill>
                <a:schemeClr val="accent2"/>
              </a:solidFill>
            </a:endParaRPr>
          </a:p>
        </p:txBody>
      </p:sp>
      <p:sp>
        <p:nvSpPr>
          <p:cNvPr id="4" name="Title 3"/>
          <p:cNvSpPr>
            <a:spLocks noGrp="1"/>
          </p:cNvSpPr>
          <p:nvPr>
            <p:ph type="title"/>
          </p:nvPr>
        </p:nvSpPr>
        <p:spPr>
          <a:xfrm>
            <a:off x="838200" y="365126"/>
            <a:ext cx="10515600" cy="522436"/>
          </a:xfrm>
        </p:spPr>
        <p:txBody>
          <a:bodyPr>
            <a:normAutofit fontScale="90000"/>
          </a:bodyPr>
          <a:lstStyle/>
          <a:p>
            <a:r>
              <a:rPr lang="en-US" sz="3600" dirty="0" smtClean="0"/>
              <a:t>Construct the Galahad Components</a:t>
            </a:r>
            <a:endParaRPr lang="en-US" sz="3600" dirty="0"/>
          </a:p>
        </p:txBody>
      </p:sp>
      <p:sp>
        <p:nvSpPr>
          <p:cNvPr id="5" name="Rectangle 4"/>
          <p:cNvSpPr/>
          <p:nvPr/>
        </p:nvSpPr>
        <p:spPr>
          <a:xfrm>
            <a:off x="2031036" y="2731697"/>
            <a:ext cx="1067374" cy="4366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Unity Kernel DEB file</a:t>
            </a:r>
            <a:endParaRPr lang="en-US" sz="1200" dirty="0"/>
          </a:p>
        </p:txBody>
      </p:sp>
      <p:sp>
        <p:nvSpPr>
          <p:cNvPr id="6" name="Rectangle 5"/>
          <p:cNvSpPr/>
          <p:nvPr/>
        </p:nvSpPr>
        <p:spPr>
          <a:xfrm>
            <a:off x="553078" y="3363306"/>
            <a:ext cx="825006" cy="4366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Upstream Kernel Src</a:t>
            </a:r>
            <a:endParaRPr lang="en-US" sz="1200" dirty="0"/>
          </a:p>
        </p:txBody>
      </p:sp>
      <p:sp>
        <p:nvSpPr>
          <p:cNvPr id="7" name="Rectangle 6"/>
          <p:cNvSpPr/>
          <p:nvPr/>
        </p:nvSpPr>
        <p:spPr>
          <a:xfrm>
            <a:off x="553078" y="2900080"/>
            <a:ext cx="825006" cy="2183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LSM</a:t>
            </a:r>
            <a:endParaRPr lang="en-US" sz="1200" dirty="0"/>
          </a:p>
        </p:txBody>
      </p:sp>
      <p:cxnSp>
        <p:nvCxnSpPr>
          <p:cNvPr id="9" name="Elbow Connector 8"/>
          <p:cNvCxnSpPr>
            <a:stCxn id="6" idx="3"/>
            <a:endCxn id="5" idx="2"/>
          </p:cNvCxnSpPr>
          <p:nvPr/>
        </p:nvCxnSpPr>
        <p:spPr>
          <a:xfrm flipV="1">
            <a:off x="1378084" y="3168321"/>
            <a:ext cx="1186639" cy="41329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553078" y="2354608"/>
            <a:ext cx="825006" cy="4344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Virtue Patches</a:t>
            </a:r>
            <a:endParaRPr lang="en-US" sz="1200" dirty="0"/>
          </a:p>
        </p:txBody>
      </p:sp>
      <p:cxnSp>
        <p:nvCxnSpPr>
          <p:cNvPr id="11" name="Elbow Connector 10"/>
          <p:cNvCxnSpPr>
            <a:stCxn id="10" idx="3"/>
            <a:endCxn id="5" idx="0"/>
          </p:cNvCxnSpPr>
          <p:nvPr/>
        </p:nvCxnSpPr>
        <p:spPr>
          <a:xfrm>
            <a:off x="1378084" y="2571837"/>
            <a:ext cx="1186639" cy="15986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2031036" y="2065762"/>
            <a:ext cx="1067374" cy="2183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merlin.deb</a:t>
            </a:r>
            <a:endParaRPr lang="en-US" sz="1200" dirty="0"/>
          </a:p>
        </p:txBody>
      </p:sp>
      <p:sp>
        <p:nvSpPr>
          <p:cNvPr id="27" name="Rectangle 26"/>
          <p:cNvSpPr/>
          <p:nvPr/>
        </p:nvSpPr>
        <p:spPr>
          <a:xfrm>
            <a:off x="559623" y="2065762"/>
            <a:ext cx="825006" cy="2183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Merlin </a:t>
            </a:r>
            <a:r>
              <a:rPr lang="en-US" sz="1200" dirty="0" err="1" smtClean="0"/>
              <a:t>src</a:t>
            </a:r>
            <a:endParaRPr lang="en-US" sz="1200" dirty="0"/>
          </a:p>
        </p:txBody>
      </p:sp>
      <p:cxnSp>
        <p:nvCxnSpPr>
          <p:cNvPr id="28" name="Straight Arrow Connector 27"/>
          <p:cNvCxnSpPr>
            <a:stCxn id="27" idx="3"/>
            <a:endCxn id="24" idx="1"/>
          </p:cNvCxnSpPr>
          <p:nvPr/>
        </p:nvCxnSpPr>
        <p:spPr>
          <a:xfrm>
            <a:off x="1384629" y="2174918"/>
            <a:ext cx="6464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2031036" y="3871702"/>
            <a:ext cx="1067374" cy="2161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Docker</a:t>
            </a:r>
            <a:endParaRPr lang="en-US" sz="1200" dirty="0"/>
          </a:p>
        </p:txBody>
      </p:sp>
      <p:sp>
        <p:nvSpPr>
          <p:cNvPr id="36" name="Rectangle 35"/>
          <p:cNvSpPr/>
          <p:nvPr/>
        </p:nvSpPr>
        <p:spPr>
          <a:xfrm>
            <a:off x="2031036" y="4193730"/>
            <a:ext cx="1067374" cy="2161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Python</a:t>
            </a:r>
            <a:endParaRPr lang="en-US" sz="1200" dirty="0"/>
          </a:p>
        </p:txBody>
      </p:sp>
      <p:sp>
        <p:nvSpPr>
          <p:cNvPr id="37" name="Rectangle 36"/>
          <p:cNvSpPr/>
          <p:nvPr/>
        </p:nvSpPr>
        <p:spPr>
          <a:xfrm>
            <a:off x="2031036" y="4515758"/>
            <a:ext cx="1067374" cy="2161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SSHD</a:t>
            </a:r>
            <a:endParaRPr lang="en-US" sz="1200" dirty="0"/>
          </a:p>
        </p:txBody>
      </p:sp>
      <p:cxnSp>
        <p:nvCxnSpPr>
          <p:cNvPr id="40" name="Elbow Connector 39"/>
          <p:cNvCxnSpPr>
            <a:stCxn id="75" idx="3"/>
            <a:endCxn id="35" idx="1"/>
          </p:cNvCxnSpPr>
          <p:nvPr/>
        </p:nvCxnSpPr>
        <p:spPr>
          <a:xfrm flipV="1">
            <a:off x="1384629" y="3979777"/>
            <a:ext cx="646407" cy="32997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a:stCxn id="75" idx="3"/>
            <a:endCxn id="36" idx="1"/>
          </p:cNvCxnSpPr>
          <p:nvPr/>
        </p:nvCxnSpPr>
        <p:spPr>
          <a:xfrm flipV="1">
            <a:off x="1384629" y="4301805"/>
            <a:ext cx="646407" cy="795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4" name="Elbow Connector 43"/>
          <p:cNvCxnSpPr>
            <a:stCxn id="75" idx="3"/>
            <a:endCxn id="37" idx="1"/>
          </p:cNvCxnSpPr>
          <p:nvPr/>
        </p:nvCxnSpPr>
        <p:spPr>
          <a:xfrm>
            <a:off x="1384629" y="4309756"/>
            <a:ext cx="646407" cy="31407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559623" y="5253468"/>
            <a:ext cx="825006" cy="7976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Ubuntu 16.04.03 LTS</a:t>
            </a:r>
            <a:endParaRPr lang="en-US" sz="1200" dirty="0"/>
          </a:p>
        </p:txBody>
      </p:sp>
      <p:sp>
        <p:nvSpPr>
          <p:cNvPr id="54" name="Rectangle 53"/>
          <p:cNvSpPr/>
          <p:nvPr/>
        </p:nvSpPr>
        <p:spPr>
          <a:xfrm>
            <a:off x="4442181" y="3048436"/>
            <a:ext cx="1304014" cy="12621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Unity</a:t>
            </a:r>
            <a:br>
              <a:rPr lang="en-US" dirty="0" smtClean="0"/>
            </a:br>
            <a:r>
              <a:rPr lang="en-US" dirty="0" smtClean="0"/>
              <a:t>Base</a:t>
            </a:r>
            <a:br>
              <a:rPr lang="en-US" dirty="0" smtClean="0"/>
            </a:br>
            <a:r>
              <a:rPr lang="en-US" dirty="0" smtClean="0"/>
              <a:t>Image</a:t>
            </a:r>
          </a:p>
        </p:txBody>
      </p:sp>
      <p:cxnSp>
        <p:nvCxnSpPr>
          <p:cNvPr id="56" name="Elbow Connector 55"/>
          <p:cNvCxnSpPr>
            <a:stCxn id="5" idx="3"/>
            <a:endCxn id="54" idx="1"/>
          </p:cNvCxnSpPr>
          <p:nvPr/>
        </p:nvCxnSpPr>
        <p:spPr>
          <a:xfrm>
            <a:off x="3098410" y="2950009"/>
            <a:ext cx="1343771" cy="729502"/>
          </a:xfrm>
          <a:prstGeom prst="bentConnector3">
            <a:avLst>
              <a:gd name="adj1" fmla="val 53816"/>
            </a:avLst>
          </a:prstGeom>
          <a:ln>
            <a:tailEnd type="triangle"/>
          </a:ln>
        </p:spPr>
        <p:style>
          <a:lnRef idx="3">
            <a:schemeClr val="dk1"/>
          </a:lnRef>
          <a:fillRef idx="0">
            <a:schemeClr val="dk1"/>
          </a:fillRef>
          <a:effectRef idx="2">
            <a:schemeClr val="dk1"/>
          </a:effectRef>
          <a:fontRef idx="minor">
            <a:schemeClr val="tx1"/>
          </a:fontRef>
        </p:style>
      </p:cxnSp>
      <p:cxnSp>
        <p:nvCxnSpPr>
          <p:cNvPr id="58" name="Elbow Connector 57"/>
          <p:cNvCxnSpPr>
            <a:stCxn id="24" idx="3"/>
            <a:endCxn id="54" idx="1"/>
          </p:cNvCxnSpPr>
          <p:nvPr/>
        </p:nvCxnSpPr>
        <p:spPr>
          <a:xfrm>
            <a:off x="3098410" y="2174918"/>
            <a:ext cx="1343771" cy="1504593"/>
          </a:xfrm>
          <a:prstGeom prst="bentConnector3">
            <a:avLst>
              <a:gd name="adj1" fmla="val 63991"/>
            </a:avLst>
          </a:prstGeom>
          <a:ln>
            <a:tailEnd type="triangle"/>
          </a:ln>
        </p:spPr>
        <p:style>
          <a:lnRef idx="3">
            <a:schemeClr val="dk1"/>
          </a:lnRef>
          <a:fillRef idx="0">
            <a:schemeClr val="dk1"/>
          </a:fillRef>
          <a:effectRef idx="2">
            <a:schemeClr val="dk1"/>
          </a:effectRef>
          <a:fontRef idx="minor">
            <a:schemeClr val="tx1"/>
          </a:fontRef>
        </p:style>
      </p:cxnSp>
      <p:cxnSp>
        <p:nvCxnSpPr>
          <p:cNvPr id="60" name="Elbow Connector 59"/>
          <p:cNvCxnSpPr>
            <a:stCxn id="35" idx="3"/>
            <a:endCxn id="54" idx="1"/>
          </p:cNvCxnSpPr>
          <p:nvPr/>
        </p:nvCxnSpPr>
        <p:spPr>
          <a:xfrm flipV="1">
            <a:off x="3098410" y="3679511"/>
            <a:ext cx="1343771" cy="30026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2" name="Elbow Connector 61"/>
          <p:cNvCxnSpPr>
            <a:stCxn id="36" idx="3"/>
            <a:endCxn id="54" idx="1"/>
          </p:cNvCxnSpPr>
          <p:nvPr/>
        </p:nvCxnSpPr>
        <p:spPr>
          <a:xfrm flipV="1">
            <a:off x="3098410" y="3679511"/>
            <a:ext cx="1343771" cy="622294"/>
          </a:xfrm>
          <a:prstGeom prst="bentConnector3">
            <a:avLst>
              <a:gd name="adj1" fmla="val 58284"/>
            </a:avLst>
          </a:prstGeom>
          <a:ln>
            <a:tailEnd type="triangle"/>
          </a:ln>
        </p:spPr>
        <p:style>
          <a:lnRef idx="3">
            <a:schemeClr val="dk1"/>
          </a:lnRef>
          <a:fillRef idx="0">
            <a:schemeClr val="dk1"/>
          </a:fillRef>
          <a:effectRef idx="2">
            <a:schemeClr val="dk1"/>
          </a:effectRef>
          <a:fontRef idx="minor">
            <a:schemeClr val="tx1"/>
          </a:fontRef>
        </p:style>
      </p:cxnSp>
      <p:cxnSp>
        <p:nvCxnSpPr>
          <p:cNvPr id="64" name="Elbow Connector 63"/>
          <p:cNvCxnSpPr>
            <a:stCxn id="37" idx="3"/>
            <a:endCxn id="54" idx="1"/>
          </p:cNvCxnSpPr>
          <p:nvPr/>
        </p:nvCxnSpPr>
        <p:spPr>
          <a:xfrm flipV="1">
            <a:off x="3098410" y="3679511"/>
            <a:ext cx="1343771" cy="944322"/>
          </a:xfrm>
          <a:prstGeom prst="bentConnector3">
            <a:avLst>
              <a:gd name="adj1" fmla="val 70119"/>
            </a:avLst>
          </a:prstGeom>
          <a:ln>
            <a:tailEnd type="triangle"/>
          </a:ln>
        </p:spPr>
        <p:style>
          <a:lnRef idx="3">
            <a:schemeClr val="dk1"/>
          </a:lnRef>
          <a:fillRef idx="0">
            <a:schemeClr val="dk1"/>
          </a:fillRef>
          <a:effectRef idx="2">
            <a:schemeClr val="dk1"/>
          </a:effectRef>
          <a:fontRef idx="minor">
            <a:schemeClr val="tx1"/>
          </a:fontRef>
        </p:style>
      </p:cxnSp>
      <p:cxnSp>
        <p:nvCxnSpPr>
          <p:cNvPr id="66" name="Elbow Connector 65"/>
          <p:cNvCxnSpPr>
            <a:stCxn id="53" idx="3"/>
            <a:endCxn id="54" idx="1"/>
          </p:cNvCxnSpPr>
          <p:nvPr/>
        </p:nvCxnSpPr>
        <p:spPr>
          <a:xfrm flipV="1">
            <a:off x="1384629" y="3679511"/>
            <a:ext cx="3057552" cy="1972769"/>
          </a:xfrm>
          <a:prstGeom prst="bentConnector3">
            <a:avLst>
              <a:gd name="adj1" fmla="val 92649"/>
            </a:avLst>
          </a:prstGeom>
          <a:ln>
            <a:tailEnd type="triangle"/>
          </a:ln>
        </p:spPr>
        <p:style>
          <a:lnRef idx="3">
            <a:schemeClr val="dk1"/>
          </a:lnRef>
          <a:fillRef idx="0">
            <a:schemeClr val="dk1"/>
          </a:fillRef>
          <a:effectRef idx="2">
            <a:schemeClr val="dk1"/>
          </a:effectRef>
          <a:fontRef idx="minor">
            <a:schemeClr val="tx1"/>
          </a:fontRef>
        </p:style>
      </p:cxnSp>
      <p:sp>
        <p:nvSpPr>
          <p:cNvPr id="75" name="Rectangle 74"/>
          <p:cNvSpPr/>
          <p:nvPr/>
        </p:nvSpPr>
        <p:spPr>
          <a:xfrm>
            <a:off x="559623" y="3910944"/>
            <a:ext cx="825006" cy="7976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Ubuntu APT Repos</a:t>
            </a:r>
            <a:endParaRPr lang="en-US" sz="1200" dirty="0"/>
          </a:p>
        </p:txBody>
      </p:sp>
      <p:cxnSp>
        <p:nvCxnSpPr>
          <p:cNvPr id="89" name="Elbow Connector 88"/>
          <p:cNvCxnSpPr>
            <a:stCxn id="7" idx="3"/>
            <a:endCxn id="5" idx="1"/>
          </p:cNvCxnSpPr>
          <p:nvPr/>
        </p:nvCxnSpPr>
        <p:spPr>
          <a:xfrm flipV="1">
            <a:off x="1378084" y="2950009"/>
            <a:ext cx="652952" cy="5922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grpSp>
        <p:nvGrpSpPr>
          <p:cNvPr id="104" name="Group 103"/>
          <p:cNvGrpSpPr/>
          <p:nvPr/>
        </p:nvGrpSpPr>
        <p:grpSpPr>
          <a:xfrm>
            <a:off x="7130837" y="2284072"/>
            <a:ext cx="3802879" cy="1315605"/>
            <a:chOff x="6400799" y="1025495"/>
            <a:chExt cx="3802879" cy="1315605"/>
          </a:xfrm>
        </p:grpSpPr>
        <p:sp>
          <p:nvSpPr>
            <p:cNvPr id="100" name="Folded Corner 99"/>
            <p:cNvSpPr/>
            <p:nvPr/>
          </p:nvSpPr>
          <p:spPr>
            <a:xfrm>
              <a:off x="6400799" y="1025495"/>
              <a:ext cx="3802879" cy="1315605"/>
            </a:xfrm>
            <a:prstGeom prst="foldedCorner">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smtClean="0">
                  <a:solidFill>
                    <a:schemeClr val="accent2"/>
                  </a:solidFill>
                </a:rPr>
                <a:t>Per-application Dockerfile</a:t>
              </a:r>
              <a:endParaRPr lang="en-US" sz="1200" dirty="0">
                <a:solidFill>
                  <a:schemeClr val="accent2"/>
                </a:solidFill>
              </a:endParaRPr>
            </a:p>
          </p:txBody>
        </p:sp>
        <p:sp>
          <p:nvSpPr>
            <p:cNvPr id="90" name="Rectangle 89"/>
            <p:cNvSpPr/>
            <p:nvPr/>
          </p:nvSpPr>
          <p:spPr>
            <a:xfrm>
              <a:off x="6614940" y="1396241"/>
              <a:ext cx="1086799" cy="7825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Base </a:t>
              </a:r>
              <a:br>
                <a:rPr lang="en-US" sz="1600" dirty="0" smtClean="0"/>
              </a:br>
              <a:r>
                <a:rPr lang="en-US" sz="1600" dirty="0" smtClean="0"/>
                <a:t>Container</a:t>
              </a:r>
              <a:endParaRPr lang="en-US" sz="1600" dirty="0"/>
            </a:p>
          </p:txBody>
        </p:sp>
        <p:sp>
          <p:nvSpPr>
            <p:cNvPr id="91" name="Rectangle 90"/>
            <p:cNvSpPr/>
            <p:nvPr/>
          </p:nvSpPr>
          <p:spPr>
            <a:xfrm>
              <a:off x="7845393" y="1393983"/>
              <a:ext cx="779721" cy="2403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XPRA</a:t>
              </a:r>
              <a:endParaRPr lang="en-US" sz="1600" dirty="0"/>
            </a:p>
          </p:txBody>
        </p:sp>
        <p:sp>
          <p:nvSpPr>
            <p:cNvPr id="92" name="Rectangle 91"/>
            <p:cNvSpPr/>
            <p:nvPr/>
          </p:nvSpPr>
          <p:spPr>
            <a:xfrm>
              <a:off x="7845391" y="1938445"/>
              <a:ext cx="779721" cy="24034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SSH</a:t>
              </a:r>
              <a:endParaRPr lang="en-US" sz="1600" dirty="0"/>
            </a:p>
          </p:txBody>
        </p:sp>
        <p:sp>
          <p:nvSpPr>
            <p:cNvPr id="93" name="Rectangle 92"/>
            <p:cNvSpPr/>
            <p:nvPr/>
          </p:nvSpPr>
          <p:spPr>
            <a:xfrm>
              <a:off x="7845392" y="1667231"/>
              <a:ext cx="779721" cy="2403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xvfb</a:t>
              </a:r>
              <a:endParaRPr lang="en-US" sz="1600" dirty="0"/>
            </a:p>
          </p:txBody>
        </p:sp>
        <p:sp>
          <p:nvSpPr>
            <p:cNvPr id="94" name="Rectangle 93"/>
            <p:cNvSpPr/>
            <p:nvPr/>
          </p:nvSpPr>
          <p:spPr>
            <a:xfrm>
              <a:off x="8768767" y="1391129"/>
              <a:ext cx="1050068" cy="44531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r>
                <a:rPr lang="en-US" sz="1400" i="1" dirty="0" smtClean="0"/>
                <a:t>Application</a:t>
              </a:r>
              <a:endParaRPr lang="en-US" sz="1400" i="1" dirty="0"/>
            </a:p>
          </p:txBody>
        </p:sp>
        <p:sp>
          <p:nvSpPr>
            <p:cNvPr id="95" name="Rectangle 94"/>
            <p:cNvSpPr/>
            <p:nvPr/>
          </p:nvSpPr>
          <p:spPr>
            <a:xfrm>
              <a:off x="8768767" y="1928870"/>
              <a:ext cx="1050068" cy="25244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i="1" dirty="0" smtClean="0"/>
                <a:t>Crossover</a:t>
              </a:r>
              <a:endParaRPr lang="en-US" sz="1400" i="1" dirty="0"/>
            </a:p>
          </p:txBody>
        </p:sp>
      </p:grpSp>
      <p:sp>
        <p:nvSpPr>
          <p:cNvPr id="96" name="Can 95"/>
          <p:cNvSpPr/>
          <p:nvPr/>
        </p:nvSpPr>
        <p:spPr>
          <a:xfrm>
            <a:off x="7448820" y="3845540"/>
            <a:ext cx="3176967" cy="1253369"/>
          </a:xfrm>
          <a:prstGeom prst="can">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dirty="0" smtClean="0"/>
              <a:t>AWS Elastic Container Registry</a:t>
            </a:r>
            <a:endParaRPr lang="en-US" sz="1600" dirty="0"/>
          </a:p>
        </p:txBody>
      </p:sp>
      <p:sp>
        <p:nvSpPr>
          <p:cNvPr id="97" name="Bevel 96"/>
          <p:cNvSpPr/>
          <p:nvPr/>
        </p:nvSpPr>
        <p:spPr>
          <a:xfrm>
            <a:off x="7706373" y="4528268"/>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App 1</a:t>
            </a:r>
            <a:endParaRPr lang="en-US" sz="1200" dirty="0"/>
          </a:p>
        </p:txBody>
      </p:sp>
      <p:sp>
        <p:nvSpPr>
          <p:cNvPr id="98" name="Bevel 97"/>
          <p:cNvSpPr/>
          <p:nvPr/>
        </p:nvSpPr>
        <p:spPr>
          <a:xfrm>
            <a:off x="8695979" y="4528268"/>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a:t>
            </a:r>
            <a:endParaRPr lang="en-US" sz="1200" dirty="0"/>
          </a:p>
        </p:txBody>
      </p:sp>
      <p:sp>
        <p:nvSpPr>
          <p:cNvPr id="99" name="Bevel 98"/>
          <p:cNvSpPr/>
          <p:nvPr/>
        </p:nvSpPr>
        <p:spPr>
          <a:xfrm>
            <a:off x="9685584" y="4528268"/>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App N</a:t>
            </a:r>
            <a:endParaRPr lang="en-US" sz="1200" dirty="0"/>
          </a:p>
        </p:txBody>
      </p:sp>
      <p:cxnSp>
        <p:nvCxnSpPr>
          <p:cNvPr id="103" name="Straight Arrow Connector 102"/>
          <p:cNvCxnSpPr>
            <a:stCxn id="100" idx="2"/>
            <a:endCxn id="96" idx="1"/>
          </p:cNvCxnSpPr>
          <p:nvPr/>
        </p:nvCxnSpPr>
        <p:spPr>
          <a:xfrm>
            <a:off x="9032277" y="3599677"/>
            <a:ext cx="5027" cy="245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1" name="TextBox 120"/>
          <p:cNvSpPr txBox="1"/>
          <p:nvPr/>
        </p:nvSpPr>
        <p:spPr>
          <a:xfrm>
            <a:off x="4442181" y="2169182"/>
            <a:ext cx="1421799" cy="461665"/>
          </a:xfrm>
          <a:prstGeom prst="rect">
            <a:avLst/>
          </a:prstGeom>
          <a:noFill/>
        </p:spPr>
        <p:txBody>
          <a:bodyPr wrap="none" rtlCol="0">
            <a:spAutoFit/>
          </a:bodyPr>
          <a:lstStyle/>
          <a:p>
            <a:r>
              <a:rPr lang="en-US" sz="1200" i="1" dirty="0" smtClean="0"/>
              <a:t>Can be an AWS AMI</a:t>
            </a:r>
            <a:br>
              <a:rPr lang="en-US" sz="1200" i="1" dirty="0" smtClean="0"/>
            </a:br>
            <a:r>
              <a:rPr lang="en-US" sz="1200" i="1" dirty="0" smtClean="0"/>
              <a:t>or a Xen VM</a:t>
            </a:r>
          </a:p>
        </p:txBody>
      </p:sp>
      <p:cxnSp>
        <p:nvCxnSpPr>
          <p:cNvPr id="123" name="Straight Arrow Connector 122"/>
          <p:cNvCxnSpPr>
            <a:stCxn id="121" idx="2"/>
          </p:cNvCxnSpPr>
          <p:nvPr/>
        </p:nvCxnSpPr>
        <p:spPr>
          <a:xfrm flipH="1">
            <a:off x="4677740" y="2630847"/>
            <a:ext cx="475341" cy="55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Folded Corner 127"/>
          <p:cNvSpPr/>
          <p:nvPr/>
        </p:nvSpPr>
        <p:spPr>
          <a:xfrm>
            <a:off x="6856569" y="5598949"/>
            <a:ext cx="1184501" cy="572348"/>
          </a:xfrm>
          <a:prstGeom prst="foldedCorner">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smtClean="0">
                <a:solidFill>
                  <a:schemeClr val="accent2"/>
                </a:solidFill>
              </a:rPr>
              <a:t>Per-application Dockerfile</a:t>
            </a:r>
            <a:endParaRPr lang="en-US" sz="1200" dirty="0">
              <a:solidFill>
                <a:schemeClr val="accent2"/>
              </a:solidFill>
            </a:endParaRPr>
          </a:p>
        </p:txBody>
      </p:sp>
      <p:sp>
        <p:nvSpPr>
          <p:cNvPr id="135" name="Folded Corner 134"/>
          <p:cNvSpPr/>
          <p:nvPr/>
        </p:nvSpPr>
        <p:spPr>
          <a:xfrm>
            <a:off x="8440025" y="5904989"/>
            <a:ext cx="1184501" cy="572348"/>
          </a:xfrm>
          <a:prstGeom prst="foldedCorner">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smtClean="0">
                <a:solidFill>
                  <a:schemeClr val="accent2"/>
                </a:solidFill>
              </a:rPr>
              <a:t>Per-application Dockerfile</a:t>
            </a:r>
            <a:endParaRPr lang="en-US" sz="1200" dirty="0">
              <a:solidFill>
                <a:schemeClr val="accent2"/>
              </a:solidFill>
            </a:endParaRPr>
          </a:p>
        </p:txBody>
      </p:sp>
      <p:sp>
        <p:nvSpPr>
          <p:cNvPr id="136" name="Folded Corner 135"/>
          <p:cNvSpPr/>
          <p:nvPr/>
        </p:nvSpPr>
        <p:spPr>
          <a:xfrm>
            <a:off x="9931850" y="5605296"/>
            <a:ext cx="1184501" cy="572348"/>
          </a:xfrm>
          <a:prstGeom prst="foldedCorner">
            <a:avLst/>
          </a:prstGeom>
        </p:spPr>
        <p:style>
          <a:lnRef idx="2">
            <a:schemeClr val="accent2"/>
          </a:lnRef>
          <a:fillRef idx="1">
            <a:schemeClr val="lt1"/>
          </a:fillRef>
          <a:effectRef idx="0">
            <a:schemeClr val="accent2"/>
          </a:effectRef>
          <a:fontRef idx="minor">
            <a:schemeClr val="dk1"/>
          </a:fontRef>
        </p:style>
        <p:txBody>
          <a:bodyPr rtlCol="0" anchor="t"/>
          <a:lstStyle/>
          <a:p>
            <a:r>
              <a:rPr lang="en-US" sz="1200" dirty="0" smtClean="0">
                <a:solidFill>
                  <a:schemeClr val="accent2"/>
                </a:solidFill>
              </a:rPr>
              <a:t>Per-application Dockerfile</a:t>
            </a:r>
            <a:endParaRPr lang="en-US" sz="1200" dirty="0">
              <a:solidFill>
                <a:schemeClr val="accent2"/>
              </a:solidFill>
            </a:endParaRPr>
          </a:p>
        </p:txBody>
      </p:sp>
      <p:cxnSp>
        <p:nvCxnSpPr>
          <p:cNvPr id="138" name="Straight Arrow Connector 137"/>
          <p:cNvCxnSpPr>
            <a:stCxn id="128" idx="0"/>
          </p:cNvCxnSpPr>
          <p:nvPr/>
        </p:nvCxnSpPr>
        <p:spPr>
          <a:xfrm flipV="1">
            <a:off x="7448820" y="5098909"/>
            <a:ext cx="569295" cy="50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p:cNvCxnSpPr>
            <a:stCxn id="135" idx="0"/>
            <a:endCxn id="96" idx="3"/>
          </p:cNvCxnSpPr>
          <p:nvPr/>
        </p:nvCxnSpPr>
        <p:spPr>
          <a:xfrm flipV="1">
            <a:off x="9032276" y="5098909"/>
            <a:ext cx="5028" cy="8060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7" name="Straight Arrow Connector 146"/>
          <p:cNvCxnSpPr>
            <a:stCxn id="136" idx="0"/>
          </p:cNvCxnSpPr>
          <p:nvPr/>
        </p:nvCxnSpPr>
        <p:spPr>
          <a:xfrm flipH="1" flipV="1">
            <a:off x="9791651" y="5112076"/>
            <a:ext cx="732450" cy="4932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Rectangle 54"/>
          <p:cNvSpPr/>
          <p:nvPr/>
        </p:nvSpPr>
        <p:spPr>
          <a:xfrm>
            <a:off x="7603642" y="1702289"/>
            <a:ext cx="825006" cy="4344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WINE</a:t>
            </a:r>
            <a:br>
              <a:rPr lang="en-US" sz="1200" dirty="0" smtClean="0"/>
            </a:br>
            <a:r>
              <a:rPr lang="en-US" sz="1200" dirty="0" smtClean="0"/>
              <a:t>Patches</a:t>
            </a:r>
            <a:endParaRPr lang="en-US" sz="1200" dirty="0"/>
          </a:p>
        </p:txBody>
      </p:sp>
      <p:sp>
        <p:nvSpPr>
          <p:cNvPr id="57" name="Rectangle 56"/>
          <p:cNvSpPr/>
          <p:nvPr/>
        </p:nvSpPr>
        <p:spPr>
          <a:xfrm>
            <a:off x="9498805" y="1704931"/>
            <a:ext cx="1067374" cy="4291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Instrumented</a:t>
            </a:r>
            <a:br>
              <a:rPr lang="en-US" sz="1200" dirty="0" smtClean="0"/>
            </a:br>
            <a:r>
              <a:rPr lang="en-US" sz="1200" dirty="0" smtClean="0"/>
              <a:t>WINE</a:t>
            </a:r>
            <a:endParaRPr lang="en-US" sz="1200" dirty="0"/>
          </a:p>
        </p:txBody>
      </p:sp>
      <p:sp>
        <p:nvSpPr>
          <p:cNvPr id="59" name="Rectangle 58"/>
          <p:cNvSpPr/>
          <p:nvPr/>
        </p:nvSpPr>
        <p:spPr>
          <a:xfrm>
            <a:off x="8575429" y="1702857"/>
            <a:ext cx="825006" cy="4366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Upstream WINE Src</a:t>
            </a:r>
            <a:endParaRPr lang="en-US" sz="1200" dirty="0"/>
          </a:p>
        </p:txBody>
      </p:sp>
      <p:cxnSp>
        <p:nvCxnSpPr>
          <p:cNvPr id="3" name="Elbow Connector 2"/>
          <p:cNvCxnSpPr>
            <a:stCxn id="55" idx="0"/>
            <a:endCxn id="57" idx="0"/>
          </p:cNvCxnSpPr>
          <p:nvPr/>
        </p:nvCxnSpPr>
        <p:spPr>
          <a:xfrm rot="16200000" flipH="1">
            <a:off x="9022997" y="695437"/>
            <a:ext cx="2642" cy="2016347"/>
          </a:xfrm>
          <a:prstGeom prst="bentConnector3">
            <a:avLst>
              <a:gd name="adj1" fmla="val -8652536"/>
            </a:avLst>
          </a:prstGeom>
          <a:ln>
            <a:tailEnd type="triangle"/>
          </a:ln>
        </p:spPr>
        <p:style>
          <a:lnRef idx="3">
            <a:schemeClr val="dk1"/>
          </a:lnRef>
          <a:fillRef idx="0">
            <a:schemeClr val="dk1"/>
          </a:fillRef>
          <a:effectRef idx="2">
            <a:schemeClr val="dk1"/>
          </a:effectRef>
          <a:fontRef idx="minor">
            <a:schemeClr val="tx1"/>
          </a:fontRef>
        </p:style>
      </p:cxnSp>
      <p:cxnSp>
        <p:nvCxnSpPr>
          <p:cNvPr id="12" name="Elbow Connector 11"/>
          <p:cNvCxnSpPr>
            <a:stCxn id="59" idx="0"/>
            <a:endCxn id="57" idx="0"/>
          </p:cNvCxnSpPr>
          <p:nvPr/>
        </p:nvCxnSpPr>
        <p:spPr>
          <a:xfrm rot="16200000" flipH="1">
            <a:off x="9509175" y="1181614"/>
            <a:ext cx="2074" cy="1044560"/>
          </a:xfrm>
          <a:prstGeom prst="bentConnector3">
            <a:avLst>
              <a:gd name="adj1" fmla="val -11022179"/>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3"/>
          <p:cNvCxnSpPr>
            <a:stCxn id="57" idx="3"/>
            <a:endCxn id="95" idx="3"/>
          </p:cNvCxnSpPr>
          <p:nvPr/>
        </p:nvCxnSpPr>
        <p:spPr>
          <a:xfrm flipH="1">
            <a:off x="10548873" y="1919518"/>
            <a:ext cx="17306" cy="1394152"/>
          </a:xfrm>
          <a:prstGeom prst="bentConnector3">
            <a:avLst>
              <a:gd name="adj1" fmla="val -1320929"/>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6538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p:cNvSpPr/>
          <p:nvPr/>
        </p:nvSpPr>
        <p:spPr>
          <a:xfrm>
            <a:off x="6434983" y="1153682"/>
            <a:ext cx="4927656" cy="5443671"/>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i="1" dirty="0" smtClean="0"/>
              <a:t>Building Excalibur</a:t>
            </a:r>
            <a:endParaRPr lang="en-US" i="1" dirty="0"/>
          </a:p>
        </p:txBody>
      </p:sp>
      <p:sp>
        <p:nvSpPr>
          <p:cNvPr id="125" name="Rectangle 124"/>
          <p:cNvSpPr/>
          <p:nvPr/>
        </p:nvSpPr>
        <p:spPr>
          <a:xfrm>
            <a:off x="102550" y="1153682"/>
            <a:ext cx="6024785" cy="5443671"/>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i="1" dirty="0" smtClean="0"/>
              <a:t>Building Valor</a:t>
            </a:r>
            <a:endParaRPr lang="en-US" i="1" dirty="0"/>
          </a:p>
        </p:txBody>
      </p:sp>
      <p:sp>
        <p:nvSpPr>
          <p:cNvPr id="4" name="Title 3"/>
          <p:cNvSpPr>
            <a:spLocks noGrp="1"/>
          </p:cNvSpPr>
          <p:nvPr>
            <p:ph type="title"/>
          </p:nvPr>
        </p:nvSpPr>
        <p:spPr>
          <a:xfrm>
            <a:off x="838200" y="365126"/>
            <a:ext cx="10515600" cy="522436"/>
          </a:xfrm>
        </p:spPr>
        <p:txBody>
          <a:bodyPr>
            <a:normAutofit fontScale="90000"/>
          </a:bodyPr>
          <a:lstStyle/>
          <a:p>
            <a:r>
              <a:rPr lang="en-US" sz="3600" dirty="0"/>
              <a:t>Construct the </a:t>
            </a:r>
            <a:r>
              <a:rPr lang="en-US" sz="3600" dirty="0" smtClean="0"/>
              <a:t>Galahad Components, Continued</a:t>
            </a:r>
            <a:endParaRPr lang="en-US" sz="3600" dirty="0"/>
          </a:p>
        </p:txBody>
      </p:sp>
      <p:sp>
        <p:nvSpPr>
          <p:cNvPr id="55" name="Rectangle 54"/>
          <p:cNvSpPr/>
          <p:nvPr/>
        </p:nvSpPr>
        <p:spPr>
          <a:xfrm>
            <a:off x="8096347" y="1722108"/>
            <a:ext cx="1604927" cy="3770263"/>
          </a:xfrm>
          <a:prstGeom prst="rect">
            <a:avLst/>
          </a:prstGeom>
          <a:noFill/>
        </p:spPr>
        <p:txBody>
          <a:bodyPr wrap="none" lIns="91440" tIns="45720" rIns="91440" bIns="45720">
            <a:spAutoFit/>
          </a:bodyPr>
          <a:lstStyle/>
          <a:p>
            <a:pPr algn="ctr"/>
            <a:r>
              <a:rPr lang="en-US" sz="23900" b="1" cap="none" spc="0" dirty="0" smtClean="0">
                <a:ln w="12700">
                  <a:solidFill>
                    <a:schemeClr val="accent5"/>
                  </a:solidFill>
                  <a:prstDash val="solid"/>
                </a:ln>
                <a:pattFill prst="ltDnDiag">
                  <a:fgClr>
                    <a:schemeClr val="accent5">
                      <a:lumMod val="60000"/>
                      <a:lumOff val="40000"/>
                    </a:schemeClr>
                  </a:fgClr>
                  <a:bgClr>
                    <a:schemeClr val="bg1"/>
                  </a:bgClr>
                </a:pattFill>
                <a:effectLst/>
              </a:rPr>
              <a:t>?</a:t>
            </a:r>
            <a:endParaRPr lang="en-US" sz="239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7" name="Rectangle 6"/>
          <p:cNvSpPr/>
          <p:nvPr/>
        </p:nvSpPr>
        <p:spPr>
          <a:xfrm>
            <a:off x="570169" y="1833609"/>
            <a:ext cx="891161" cy="730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Upstream Kernel Src</a:t>
            </a:r>
            <a:endParaRPr lang="en-US" sz="1200" dirty="0"/>
          </a:p>
        </p:txBody>
      </p:sp>
      <p:sp>
        <p:nvSpPr>
          <p:cNvPr id="8" name="Rectangle 7"/>
          <p:cNvSpPr/>
          <p:nvPr/>
        </p:nvSpPr>
        <p:spPr>
          <a:xfrm>
            <a:off x="3283795" y="1833605"/>
            <a:ext cx="1006193" cy="730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Upstream Xen Src</a:t>
            </a:r>
            <a:endParaRPr lang="en-US" sz="1200" dirty="0"/>
          </a:p>
        </p:txBody>
      </p:sp>
      <p:sp>
        <p:nvSpPr>
          <p:cNvPr id="9" name="Rectangle 8"/>
          <p:cNvSpPr/>
          <p:nvPr/>
        </p:nvSpPr>
        <p:spPr>
          <a:xfrm>
            <a:off x="4467052" y="1833607"/>
            <a:ext cx="1006193" cy="73012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Galahad XenBlanket Patches</a:t>
            </a:r>
            <a:endParaRPr lang="en-US" sz="1200" dirty="0"/>
          </a:p>
        </p:txBody>
      </p:sp>
      <p:sp>
        <p:nvSpPr>
          <p:cNvPr id="10" name="Rectangle 9"/>
          <p:cNvSpPr/>
          <p:nvPr/>
        </p:nvSpPr>
        <p:spPr>
          <a:xfrm>
            <a:off x="1638394" y="1833606"/>
            <a:ext cx="1006193" cy="73012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XenBlanket Kernel Patches</a:t>
            </a:r>
            <a:endParaRPr lang="en-US" sz="1200" dirty="0"/>
          </a:p>
        </p:txBody>
      </p:sp>
      <p:sp>
        <p:nvSpPr>
          <p:cNvPr id="11" name="Rectangle 10"/>
          <p:cNvSpPr/>
          <p:nvPr/>
        </p:nvSpPr>
        <p:spPr>
          <a:xfrm>
            <a:off x="3875425" y="3005301"/>
            <a:ext cx="1006193" cy="8232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Xen HV with XenBlanket Support</a:t>
            </a:r>
          </a:p>
        </p:txBody>
      </p:sp>
      <p:cxnSp>
        <p:nvCxnSpPr>
          <p:cNvPr id="5" name="Elbow Connector 4"/>
          <p:cNvCxnSpPr>
            <a:stCxn id="8" idx="2"/>
            <a:endCxn id="11" idx="0"/>
          </p:cNvCxnSpPr>
          <p:nvPr/>
        </p:nvCxnSpPr>
        <p:spPr>
          <a:xfrm rot="16200000" flipH="1">
            <a:off x="3861924" y="2488702"/>
            <a:ext cx="441567" cy="59163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2" name="Elbow Connector 11"/>
          <p:cNvCxnSpPr>
            <a:stCxn id="9" idx="2"/>
            <a:endCxn id="11" idx="0"/>
          </p:cNvCxnSpPr>
          <p:nvPr/>
        </p:nvCxnSpPr>
        <p:spPr>
          <a:xfrm rot="5400000">
            <a:off x="4453554" y="2488705"/>
            <a:ext cx="441565" cy="591627"/>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015749" y="3005301"/>
            <a:ext cx="1006193" cy="8232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Kernel .DEB with XenBlanket Support</a:t>
            </a:r>
          </a:p>
        </p:txBody>
      </p:sp>
      <p:cxnSp>
        <p:nvCxnSpPr>
          <p:cNvPr id="17" name="Elbow Connector 16"/>
          <p:cNvCxnSpPr>
            <a:stCxn id="10" idx="2"/>
            <a:endCxn id="19" idx="0"/>
          </p:cNvCxnSpPr>
          <p:nvPr/>
        </p:nvCxnSpPr>
        <p:spPr>
          <a:xfrm rot="5400000">
            <a:off x="1609386" y="2473196"/>
            <a:ext cx="441566" cy="62264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a:stCxn id="7" idx="2"/>
            <a:endCxn id="19" idx="0"/>
          </p:cNvCxnSpPr>
          <p:nvPr/>
        </p:nvCxnSpPr>
        <p:spPr>
          <a:xfrm rot="16200000" flipH="1">
            <a:off x="1046516" y="2532971"/>
            <a:ext cx="441564" cy="50309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1015748" y="4859324"/>
            <a:ext cx="1006193" cy="4861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Open vSwitch</a:t>
            </a:r>
            <a:endParaRPr lang="en-US" sz="1200" dirty="0"/>
          </a:p>
        </p:txBody>
      </p:sp>
      <p:sp>
        <p:nvSpPr>
          <p:cNvPr id="28" name="Rectangle 27"/>
          <p:cNvSpPr/>
          <p:nvPr/>
        </p:nvSpPr>
        <p:spPr>
          <a:xfrm>
            <a:off x="1015748" y="4284513"/>
            <a:ext cx="1006193" cy="4864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Router Config</a:t>
            </a:r>
            <a:endParaRPr lang="en-US" sz="1200" dirty="0"/>
          </a:p>
        </p:txBody>
      </p:sp>
      <p:sp>
        <p:nvSpPr>
          <p:cNvPr id="24" name="Rectangle 23"/>
          <p:cNvSpPr/>
          <p:nvPr/>
        </p:nvSpPr>
        <p:spPr>
          <a:xfrm>
            <a:off x="3751367" y="5942574"/>
            <a:ext cx="1686528" cy="43652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XenBlanket AMI</a:t>
            </a:r>
            <a:endParaRPr lang="en-US" dirty="0"/>
          </a:p>
        </p:txBody>
      </p:sp>
      <p:sp>
        <p:nvSpPr>
          <p:cNvPr id="25" name="Cloud 24"/>
          <p:cNvSpPr/>
          <p:nvPr/>
        </p:nvSpPr>
        <p:spPr>
          <a:xfrm>
            <a:off x="2768837" y="4315626"/>
            <a:ext cx="1905499" cy="11767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EFS</a:t>
            </a:r>
            <a:endParaRPr lang="en-US" dirty="0"/>
          </a:p>
        </p:txBody>
      </p:sp>
      <p:cxnSp>
        <p:nvCxnSpPr>
          <p:cNvPr id="29" name="Elbow Connector 28"/>
          <p:cNvCxnSpPr>
            <a:stCxn id="28" idx="3"/>
            <a:endCxn id="25" idx="2"/>
          </p:cNvCxnSpPr>
          <p:nvPr/>
        </p:nvCxnSpPr>
        <p:spPr>
          <a:xfrm>
            <a:off x="2021941" y="4527726"/>
            <a:ext cx="752807" cy="37627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p:cNvCxnSpPr>
            <a:endCxn id="25" idx="2"/>
          </p:cNvCxnSpPr>
          <p:nvPr/>
        </p:nvCxnSpPr>
        <p:spPr>
          <a:xfrm flipV="1">
            <a:off x="2021941" y="4903999"/>
            <a:ext cx="752807" cy="19840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Elbow Connector 32"/>
          <p:cNvCxnSpPr>
            <a:stCxn id="19" idx="2"/>
            <a:endCxn id="25" idx="3"/>
          </p:cNvCxnSpPr>
          <p:nvPr/>
        </p:nvCxnSpPr>
        <p:spPr>
          <a:xfrm rot="16200000" flipH="1">
            <a:off x="2343021" y="3004341"/>
            <a:ext cx="554390" cy="220274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5" name="Elbow Connector 34"/>
          <p:cNvCxnSpPr>
            <a:stCxn id="11" idx="2"/>
            <a:endCxn id="25" idx="3"/>
          </p:cNvCxnSpPr>
          <p:nvPr/>
        </p:nvCxnSpPr>
        <p:spPr>
          <a:xfrm rot="5400000">
            <a:off x="3772860" y="3777245"/>
            <a:ext cx="554390" cy="65693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25" idx="1"/>
            <a:endCxn id="24" idx="0"/>
          </p:cNvCxnSpPr>
          <p:nvPr/>
        </p:nvCxnSpPr>
        <p:spPr>
          <a:xfrm rot="16200000" flipH="1">
            <a:off x="3932381" y="5280324"/>
            <a:ext cx="451456" cy="87304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4988578" y="4139694"/>
            <a:ext cx="1006193" cy="4864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Compute</a:t>
            </a:r>
            <a:br>
              <a:rPr lang="en-US" sz="1200" dirty="0" smtClean="0"/>
            </a:br>
            <a:r>
              <a:rPr lang="en-US" sz="1200" dirty="0" smtClean="0"/>
              <a:t>Config</a:t>
            </a:r>
            <a:endParaRPr lang="en-US" sz="1200" dirty="0"/>
          </a:p>
        </p:txBody>
      </p:sp>
      <p:cxnSp>
        <p:nvCxnSpPr>
          <p:cNvPr id="49" name="Elbow Connector 48"/>
          <p:cNvCxnSpPr>
            <a:stCxn id="51" idx="2"/>
          </p:cNvCxnSpPr>
          <p:nvPr/>
        </p:nvCxnSpPr>
        <p:spPr>
          <a:xfrm rot="5400000">
            <a:off x="4563447" y="5051252"/>
            <a:ext cx="1353360" cy="503097"/>
          </a:xfrm>
          <a:prstGeom prst="bentConnector3">
            <a:avLst>
              <a:gd name="adj1" fmla="val 50000"/>
            </a:avLst>
          </a:prstGeom>
          <a:ln>
            <a:prstDash val="solid"/>
            <a:tailEnd type="triangle"/>
          </a:ln>
        </p:spPr>
        <p:style>
          <a:lnRef idx="3">
            <a:schemeClr val="dk1"/>
          </a:lnRef>
          <a:fillRef idx="0">
            <a:schemeClr val="dk1"/>
          </a:fillRef>
          <a:effectRef idx="2">
            <a:schemeClr val="dk1"/>
          </a:effectRef>
          <a:fontRef idx="minor">
            <a:schemeClr val="tx1"/>
          </a:fontRef>
        </p:style>
      </p:cxnSp>
      <p:sp>
        <p:nvSpPr>
          <p:cNvPr id="64" name="Rectangle 63"/>
          <p:cNvSpPr/>
          <p:nvPr/>
        </p:nvSpPr>
        <p:spPr>
          <a:xfrm>
            <a:off x="1511402" y="5942574"/>
            <a:ext cx="1686528" cy="43652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Open vSwitch AMI</a:t>
            </a:r>
            <a:endParaRPr lang="en-US" sz="1400" dirty="0"/>
          </a:p>
        </p:txBody>
      </p:sp>
      <p:cxnSp>
        <p:nvCxnSpPr>
          <p:cNvPr id="63" name="Elbow Connector 62"/>
          <p:cNvCxnSpPr>
            <a:stCxn id="25" idx="1"/>
            <a:endCxn id="64" idx="0"/>
          </p:cNvCxnSpPr>
          <p:nvPr/>
        </p:nvCxnSpPr>
        <p:spPr>
          <a:xfrm rot="5400000">
            <a:off x="2812399" y="5033386"/>
            <a:ext cx="451456" cy="136692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66" name="Explosion 2 65"/>
          <p:cNvSpPr/>
          <p:nvPr/>
        </p:nvSpPr>
        <p:spPr>
          <a:xfrm>
            <a:off x="3875425" y="871631"/>
            <a:ext cx="2251911" cy="914400"/>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dirty="0" smtClean="0"/>
              <a:t>Alex’s best guess at the current process</a:t>
            </a:r>
            <a:endParaRPr lang="en-US" sz="900" dirty="0"/>
          </a:p>
        </p:txBody>
      </p:sp>
    </p:spTree>
    <p:extLst>
      <p:ext uri="{BB962C8B-B14F-4D97-AF65-F5344CB8AC3E}">
        <p14:creationId xmlns:p14="http://schemas.microsoft.com/office/powerpoint/2010/main" val="1006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838200" y="365126"/>
            <a:ext cx="10515600" cy="522436"/>
          </a:xfrm>
        </p:spPr>
        <p:txBody>
          <a:bodyPr>
            <a:normAutofit fontScale="90000"/>
          </a:bodyPr>
          <a:lstStyle/>
          <a:p>
            <a:r>
              <a:rPr lang="en-US" sz="3600" dirty="0"/>
              <a:t>Assembling a new Role</a:t>
            </a:r>
          </a:p>
        </p:txBody>
      </p:sp>
      <p:sp>
        <p:nvSpPr>
          <p:cNvPr id="4" name="Rectangle 3"/>
          <p:cNvSpPr/>
          <p:nvPr/>
        </p:nvSpPr>
        <p:spPr>
          <a:xfrm>
            <a:off x="539097" y="1546789"/>
            <a:ext cx="1304014" cy="10204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Unity</a:t>
            </a:r>
            <a:br>
              <a:rPr lang="en-US" dirty="0"/>
            </a:br>
            <a:r>
              <a:rPr lang="en-US" dirty="0"/>
              <a:t>Base</a:t>
            </a:r>
            <a:br>
              <a:rPr lang="en-US" dirty="0"/>
            </a:br>
            <a:r>
              <a:rPr lang="en-US" dirty="0"/>
              <a:t>Image</a:t>
            </a:r>
          </a:p>
        </p:txBody>
      </p:sp>
      <p:sp>
        <p:nvSpPr>
          <p:cNvPr id="5" name="Can 4"/>
          <p:cNvSpPr/>
          <p:nvPr/>
        </p:nvSpPr>
        <p:spPr>
          <a:xfrm>
            <a:off x="2815698" y="1546789"/>
            <a:ext cx="3176967" cy="1011673"/>
          </a:xfrm>
          <a:prstGeom prst="can">
            <a:avLst>
              <a:gd name="adj" fmla="val 12329"/>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dirty="0"/>
              <a:t>AWS-based Docker Registry</a:t>
            </a:r>
          </a:p>
        </p:txBody>
      </p:sp>
      <p:sp>
        <p:nvSpPr>
          <p:cNvPr id="6" name="Bevel 5"/>
          <p:cNvSpPr/>
          <p:nvPr/>
        </p:nvSpPr>
        <p:spPr>
          <a:xfrm>
            <a:off x="3073251" y="2047643"/>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App 1</a:t>
            </a:r>
          </a:p>
        </p:txBody>
      </p:sp>
      <p:sp>
        <p:nvSpPr>
          <p:cNvPr id="7" name="Bevel 6"/>
          <p:cNvSpPr/>
          <p:nvPr/>
        </p:nvSpPr>
        <p:spPr>
          <a:xfrm>
            <a:off x="4062857" y="2047643"/>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a:r>
          </a:p>
        </p:txBody>
      </p:sp>
      <p:sp>
        <p:nvSpPr>
          <p:cNvPr id="8" name="Bevel 7"/>
          <p:cNvSpPr/>
          <p:nvPr/>
        </p:nvSpPr>
        <p:spPr>
          <a:xfrm>
            <a:off x="5052462" y="2047643"/>
            <a:ext cx="744877" cy="30412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App N</a:t>
            </a:r>
          </a:p>
        </p:txBody>
      </p:sp>
      <p:cxnSp>
        <p:nvCxnSpPr>
          <p:cNvPr id="17" name="Elbow Connector 16"/>
          <p:cNvCxnSpPr>
            <a:stCxn id="4" idx="2"/>
            <a:endCxn id="10" idx="0"/>
          </p:cNvCxnSpPr>
          <p:nvPr/>
        </p:nvCxnSpPr>
        <p:spPr>
          <a:xfrm rot="16200000" flipH="1">
            <a:off x="1608045" y="2150302"/>
            <a:ext cx="1068924" cy="190280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Elbow Connector 17"/>
          <p:cNvCxnSpPr>
            <a:stCxn id="5" idx="3"/>
            <a:endCxn id="10" idx="0"/>
          </p:cNvCxnSpPr>
          <p:nvPr/>
        </p:nvCxnSpPr>
        <p:spPr>
          <a:xfrm rot="5400000">
            <a:off x="3210194" y="2442178"/>
            <a:ext cx="1077705" cy="131027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743348" y="3935258"/>
            <a:ext cx="1670649" cy="1169551"/>
          </a:xfrm>
          <a:prstGeom prst="rect">
            <a:avLst/>
          </a:prstGeom>
          <a:noFill/>
        </p:spPr>
        <p:txBody>
          <a:bodyPr wrap="none" rtlCol="0">
            <a:spAutoFit/>
          </a:bodyPr>
          <a:lstStyle/>
          <a:p>
            <a:pPr algn="ctr"/>
            <a:r>
              <a:rPr lang="en-US" sz="2400" dirty="0"/>
              <a:t>Virtue </a:t>
            </a:r>
            <a:br>
              <a:rPr lang="en-US" sz="2400" dirty="0"/>
            </a:br>
            <a:r>
              <a:rPr lang="en-US" sz="2400" dirty="0"/>
              <a:t>Role Image</a:t>
            </a:r>
          </a:p>
          <a:p>
            <a:pPr algn="ctr"/>
            <a:r>
              <a:rPr lang="en-US" sz="1100" dirty="0"/>
              <a:t>(Unity + app containers)</a:t>
            </a:r>
          </a:p>
          <a:p>
            <a:pPr algn="ctr"/>
            <a:r>
              <a:rPr lang="en-US" sz="1100" i="1" dirty="0"/>
              <a:t>Not yet running anywhere</a:t>
            </a:r>
          </a:p>
        </p:txBody>
      </p:sp>
      <p:sp>
        <p:nvSpPr>
          <p:cNvPr id="23" name="Smiley Face 22"/>
          <p:cNvSpPr/>
          <p:nvPr/>
        </p:nvSpPr>
        <p:spPr>
          <a:xfrm>
            <a:off x="8109948" y="1631583"/>
            <a:ext cx="709301" cy="709301"/>
          </a:xfrm>
          <a:prstGeom prst="smileyF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Horizontal Scroll 23"/>
          <p:cNvSpPr/>
          <p:nvPr/>
        </p:nvSpPr>
        <p:spPr>
          <a:xfrm>
            <a:off x="8652613" y="2771572"/>
            <a:ext cx="2905570" cy="1261274"/>
          </a:xfrm>
          <a:prstGeom prst="horizontalScroll">
            <a:avLst/>
          </a:prstGeom>
        </p:spPr>
        <p:style>
          <a:lnRef idx="2">
            <a:schemeClr val="dk1"/>
          </a:lnRef>
          <a:fillRef idx="1">
            <a:schemeClr val="lt1"/>
          </a:fillRef>
          <a:effectRef idx="0">
            <a:schemeClr val="dk1"/>
          </a:effectRef>
          <a:fontRef idx="minor">
            <a:schemeClr val="dk1"/>
          </a:fontRef>
        </p:style>
        <p:txBody>
          <a:bodyPr rtlCol="0" anchor="t"/>
          <a:lstStyle/>
          <a:p>
            <a:r>
              <a:rPr lang="en-US" sz="1400" dirty="0">
                <a:latin typeface="Consolas" panose="020B0609020204030204" pitchFamily="49" charset="0"/>
              </a:rPr>
              <a:t>Role: Document Editor</a:t>
            </a:r>
          </a:p>
          <a:p>
            <a:r>
              <a:rPr lang="en-US" sz="1400" dirty="0">
                <a:latin typeface="Consolas" panose="020B0609020204030204" pitchFamily="49" charset="0"/>
              </a:rPr>
              <a:t>  - Microsoft Word</a:t>
            </a:r>
          </a:p>
          <a:p>
            <a:r>
              <a:rPr lang="en-US" sz="1400" dirty="0">
                <a:latin typeface="Consolas" panose="020B0609020204030204" pitchFamily="49" charset="0"/>
              </a:rPr>
              <a:t>  - Microsoft Excel</a:t>
            </a:r>
          </a:p>
          <a:p>
            <a:r>
              <a:rPr lang="en-US" sz="1400" dirty="0">
                <a:latin typeface="Consolas" panose="020B0609020204030204" pitchFamily="49" charset="0"/>
              </a:rPr>
              <a:t>  - Database Explorer </a:t>
            </a:r>
          </a:p>
        </p:txBody>
      </p:sp>
      <p:sp>
        <p:nvSpPr>
          <p:cNvPr id="25" name="Down Arrow 24"/>
          <p:cNvSpPr/>
          <p:nvPr/>
        </p:nvSpPr>
        <p:spPr>
          <a:xfrm>
            <a:off x="8639796" y="2427885"/>
            <a:ext cx="418744" cy="4665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487410" y="3636167"/>
            <a:ext cx="1213000" cy="1848409"/>
            <a:chOff x="1766623" y="3637991"/>
            <a:chExt cx="1213000" cy="1848409"/>
          </a:xfrm>
        </p:grpSpPr>
        <p:sp>
          <p:nvSpPr>
            <p:cNvPr id="10" name="Rectangle 9"/>
            <p:cNvSpPr/>
            <p:nvPr/>
          </p:nvSpPr>
          <p:spPr>
            <a:xfrm>
              <a:off x="1766623" y="3637991"/>
              <a:ext cx="1213000" cy="184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828678" y="5233597"/>
              <a:ext cx="1095051" cy="1796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p>
          </p:txBody>
        </p:sp>
        <p:sp>
          <p:nvSpPr>
            <p:cNvPr id="12" name="Rectangle 11"/>
            <p:cNvSpPr/>
            <p:nvPr/>
          </p:nvSpPr>
          <p:spPr>
            <a:xfrm>
              <a:off x="2403721" y="4812396"/>
              <a:ext cx="512988" cy="1668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dirty="0"/>
            </a:p>
          </p:txBody>
        </p:sp>
        <p:sp>
          <p:nvSpPr>
            <p:cNvPr id="13" name="Rectangle 12"/>
            <p:cNvSpPr/>
            <p:nvPr/>
          </p:nvSpPr>
          <p:spPr>
            <a:xfrm>
              <a:off x="1828678" y="4812396"/>
              <a:ext cx="512988" cy="1668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p>
          </p:txBody>
        </p:sp>
        <p:sp>
          <p:nvSpPr>
            <p:cNvPr id="14" name="Rectangle 13"/>
            <p:cNvSpPr/>
            <p:nvPr/>
          </p:nvSpPr>
          <p:spPr>
            <a:xfrm>
              <a:off x="2403721" y="5022212"/>
              <a:ext cx="512988" cy="1668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dirty="0"/>
            </a:p>
          </p:txBody>
        </p:sp>
        <p:sp>
          <p:nvSpPr>
            <p:cNvPr id="15" name="Rectangle 14"/>
            <p:cNvSpPr/>
            <p:nvPr/>
          </p:nvSpPr>
          <p:spPr>
            <a:xfrm>
              <a:off x="1828678" y="5020624"/>
              <a:ext cx="512988" cy="1668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p:txBody>
        </p:sp>
        <p:sp>
          <p:nvSpPr>
            <p:cNvPr id="16" name="Bevel 15"/>
            <p:cNvSpPr/>
            <p:nvPr/>
          </p:nvSpPr>
          <p:spPr>
            <a:xfrm>
              <a:off x="1834983" y="3690179"/>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Word</a:t>
              </a:r>
            </a:p>
          </p:txBody>
        </p:sp>
        <p:sp>
          <p:nvSpPr>
            <p:cNvPr id="28" name="Bevel 27"/>
            <p:cNvSpPr/>
            <p:nvPr/>
          </p:nvSpPr>
          <p:spPr>
            <a:xfrm>
              <a:off x="1828678" y="4046486"/>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Excel</a:t>
              </a:r>
            </a:p>
          </p:txBody>
        </p:sp>
        <p:sp>
          <p:nvSpPr>
            <p:cNvPr id="29" name="Bevel 28"/>
            <p:cNvSpPr/>
            <p:nvPr/>
          </p:nvSpPr>
          <p:spPr>
            <a:xfrm>
              <a:off x="1828678" y="4406580"/>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DB Explorer</a:t>
              </a:r>
            </a:p>
          </p:txBody>
        </p:sp>
      </p:grpSp>
      <p:sp>
        <p:nvSpPr>
          <p:cNvPr id="34" name="Rectangle 33"/>
          <p:cNvSpPr/>
          <p:nvPr/>
        </p:nvSpPr>
        <p:spPr>
          <a:xfrm>
            <a:off x="5680802" y="3320043"/>
            <a:ext cx="1409797" cy="10068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Available Applications</a:t>
            </a:r>
            <a:br>
              <a:rPr lang="en-US" dirty="0"/>
            </a:br>
            <a:r>
              <a:rPr lang="en-US" dirty="0"/>
              <a:t>List</a:t>
            </a:r>
          </a:p>
        </p:txBody>
      </p:sp>
      <p:sp>
        <p:nvSpPr>
          <p:cNvPr id="35" name="Up Arrow 34"/>
          <p:cNvSpPr/>
          <p:nvPr/>
        </p:nvSpPr>
        <p:spPr>
          <a:xfrm rot="8912793">
            <a:off x="5711875" y="2652009"/>
            <a:ext cx="333030" cy="4638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35"/>
          <p:cNvSpPr/>
          <p:nvPr/>
        </p:nvSpPr>
        <p:spPr>
          <a:xfrm>
            <a:off x="8002605" y="2427885"/>
            <a:ext cx="333030" cy="5578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Process 36"/>
          <p:cNvSpPr/>
          <p:nvPr/>
        </p:nvSpPr>
        <p:spPr>
          <a:xfrm>
            <a:off x="7992901" y="4662594"/>
            <a:ext cx="1738168" cy="71606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Excalibur</a:t>
            </a:r>
          </a:p>
        </p:txBody>
      </p:sp>
      <p:sp>
        <p:nvSpPr>
          <p:cNvPr id="38" name="Down Arrow 37"/>
          <p:cNvSpPr/>
          <p:nvPr/>
        </p:nvSpPr>
        <p:spPr>
          <a:xfrm>
            <a:off x="8652613" y="4046486"/>
            <a:ext cx="418744" cy="4665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a:off x="5744035" y="4810023"/>
            <a:ext cx="1875801" cy="4212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354051" y="1609110"/>
            <a:ext cx="1476238" cy="646331"/>
          </a:xfrm>
          <a:prstGeom prst="rect">
            <a:avLst/>
          </a:prstGeom>
          <a:noFill/>
        </p:spPr>
        <p:txBody>
          <a:bodyPr wrap="none" rtlCol="0">
            <a:spAutoFit/>
          </a:bodyPr>
          <a:lstStyle/>
          <a:p>
            <a:r>
              <a:rPr lang="en-US" dirty="0"/>
              <a:t>Local Site</a:t>
            </a:r>
            <a:br>
              <a:rPr lang="en-US" dirty="0"/>
            </a:br>
            <a:r>
              <a:rPr lang="en-US" dirty="0"/>
              <a:t>Administrator</a:t>
            </a:r>
          </a:p>
        </p:txBody>
      </p:sp>
      <p:sp>
        <p:nvSpPr>
          <p:cNvPr id="41" name="Bent-Up Arrow 40"/>
          <p:cNvSpPr/>
          <p:nvPr/>
        </p:nvSpPr>
        <p:spPr>
          <a:xfrm rot="5400000">
            <a:off x="2944885" y="5652232"/>
            <a:ext cx="917635" cy="78936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an 41"/>
          <p:cNvSpPr/>
          <p:nvPr/>
        </p:nvSpPr>
        <p:spPr>
          <a:xfrm>
            <a:off x="3939216" y="5973446"/>
            <a:ext cx="2822174" cy="661536"/>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Virtue Image Store</a:t>
            </a:r>
          </a:p>
        </p:txBody>
      </p:sp>
      <p:sp>
        <p:nvSpPr>
          <p:cNvPr id="33" name="Up Arrow 32">
            <a:extLst>
              <a:ext uri="{FF2B5EF4-FFF2-40B4-BE49-F238E27FC236}">
                <a16:creationId xmlns="" xmlns:a16="http://schemas.microsoft.com/office/drawing/2014/main" id="{370B8064-3C16-4845-9311-2DF48E71FD7F}"/>
              </a:ext>
            </a:extLst>
          </p:cNvPr>
          <p:cNvSpPr/>
          <p:nvPr/>
        </p:nvSpPr>
        <p:spPr>
          <a:xfrm rot="6639634">
            <a:off x="7334045" y="4280687"/>
            <a:ext cx="333030" cy="478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6063983B-D80C-D346-9F1A-D34029996D70}"/>
              </a:ext>
            </a:extLst>
          </p:cNvPr>
          <p:cNvSpPr/>
          <p:nvPr/>
        </p:nvSpPr>
        <p:spPr>
          <a:xfrm>
            <a:off x="7407577" y="3098227"/>
            <a:ext cx="1144588" cy="7095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Fetch Available Applications</a:t>
            </a:r>
            <a:br>
              <a:rPr lang="en-US" sz="1200" dirty="0"/>
            </a:br>
            <a:r>
              <a:rPr lang="en-US" sz="1200" dirty="0"/>
              <a:t>List</a:t>
            </a:r>
          </a:p>
        </p:txBody>
      </p:sp>
      <p:sp>
        <p:nvSpPr>
          <p:cNvPr id="44" name="Up Arrow 43">
            <a:extLst>
              <a:ext uri="{FF2B5EF4-FFF2-40B4-BE49-F238E27FC236}">
                <a16:creationId xmlns="" xmlns:a16="http://schemas.microsoft.com/office/drawing/2014/main" id="{0412FE75-E459-FC47-9C5F-4AD428F04400}"/>
              </a:ext>
            </a:extLst>
          </p:cNvPr>
          <p:cNvSpPr/>
          <p:nvPr/>
        </p:nvSpPr>
        <p:spPr>
          <a:xfrm>
            <a:off x="8109948" y="4032845"/>
            <a:ext cx="333030" cy="4802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ultidocument 44"/>
          <p:cNvSpPr/>
          <p:nvPr/>
        </p:nvSpPr>
        <p:spPr>
          <a:xfrm>
            <a:off x="365401" y="3310097"/>
            <a:ext cx="1477710" cy="1171570"/>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Static</a:t>
            </a:r>
            <a:br>
              <a:rPr lang="en-US" sz="1400" dirty="0" smtClean="0"/>
            </a:br>
            <a:r>
              <a:rPr lang="en-US" sz="1400" dirty="0" smtClean="0"/>
              <a:t>Configuration</a:t>
            </a:r>
            <a:br>
              <a:rPr lang="en-US" sz="1400" dirty="0" smtClean="0"/>
            </a:br>
            <a:r>
              <a:rPr lang="en-US" sz="1400" dirty="0" smtClean="0"/>
              <a:t>Data</a:t>
            </a:r>
            <a:endParaRPr lang="en-US" sz="1400" dirty="0"/>
          </a:p>
        </p:txBody>
      </p:sp>
      <p:cxnSp>
        <p:nvCxnSpPr>
          <p:cNvPr id="9" name="Elbow Connector 8"/>
          <p:cNvCxnSpPr>
            <a:stCxn id="45" idx="3"/>
            <a:endCxn id="10" idx="1"/>
          </p:cNvCxnSpPr>
          <p:nvPr/>
        </p:nvCxnSpPr>
        <p:spPr>
          <a:xfrm>
            <a:off x="1843111" y="3895882"/>
            <a:ext cx="644299" cy="66449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779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the Galahad System</a:t>
            </a:r>
            <a:endParaRPr lang="en-US" dirty="0"/>
          </a:p>
        </p:txBody>
      </p:sp>
      <p:sp>
        <p:nvSpPr>
          <p:cNvPr id="3" name="Vertical Scroll 2"/>
          <p:cNvSpPr/>
          <p:nvPr/>
        </p:nvSpPr>
        <p:spPr>
          <a:xfrm>
            <a:off x="3702583" y="2701746"/>
            <a:ext cx="2330747" cy="1235212"/>
          </a:xfrm>
          <a:prstGeom prst="verticalScroll">
            <a:avLst>
              <a:gd name="adj" fmla="val 1555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CloudFormation Script</a:t>
            </a:r>
            <a:endParaRPr lang="en-US" dirty="0"/>
          </a:p>
        </p:txBody>
      </p:sp>
      <p:sp>
        <p:nvSpPr>
          <p:cNvPr id="4" name="Right Arrow 3"/>
          <p:cNvSpPr/>
          <p:nvPr/>
        </p:nvSpPr>
        <p:spPr>
          <a:xfrm>
            <a:off x="6289705" y="2755674"/>
            <a:ext cx="1580971" cy="1127357"/>
          </a:xfrm>
          <a:prstGeom prst="rightArrow">
            <a:avLst>
              <a:gd name="adj1" fmla="val 50000"/>
              <a:gd name="adj2" fmla="val 406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AWS CloudFormation</a:t>
            </a:r>
            <a:endParaRPr lang="en-US" sz="1400" dirty="0"/>
          </a:p>
        </p:txBody>
      </p:sp>
      <p:sp>
        <p:nvSpPr>
          <p:cNvPr id="5" name="Cloud 4"/>
          <p:cNvSpPr/>
          <p:nvPr/>
        </p:nvSpPr>
        <p:spPr>
          <a:xfrm>
            <a:off x="8127051" y="2071666"/>
            <a:ext cx="3597780" cy="249537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Galahad</a:t>
            </a:r>
          </a:p>
          <a:p>
            <a:pPr algn="ctr"/>
            <a:r>
              <a:rPr lang="en-US" sz="1200" i="1" dirty="0" smtClean="0"/>
              <a:t>(Excalibur, Infrastructure parts, multiple Valor instances, and EFS mount holding Unity images)</a:t>
            </a:r>
            <a:endParaRPr lang="en-US" sz="1200" i="1" dirty="0"/>
          </a:p>
        </p:txBody>
      </p:sp>
      <p:grpSp>
        <p:nvGrpSpPr>
          <p:cNvPr id="17" name="Group 16"/>
          <p:cNvGrpSpPr/>
          <p:nvPr/>
        </p:nvGrpSpPr>
        <p:grpSpPr>
          <a:xfrm>
            <a:off x="3302905" y="4567038"/>
            <a:ext cx="3127761" cy="1782487"/>
            <a:chOff x="3255947" y="4567038"/>
            <a:chExt cx="3127761" cy="1782487"/>
          </a:xfrm>
        </p:grpSpPr>
        <p:sp>
          <p:nvSpPr>
            <p:cNvPr id="6" name="Cube 5"/>
            <p:cNvSpPr/>
            <p:nvPr/>
          </p:nvSpPr>
          <p:spPr>
            <a:xfrm>
              <a:off x="3255947" y="4567038"/>
              <a:ext cx="3127761" cy="1782487"/>
            </a:xfrm>
            <a:prstGeom prst="cube">
              <a:avLst>
                <a:gd name="adj" fmla="val 15625"/>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EFS</a:t>
              </a:r>
              <a:endParaRPr lang="en-US" dirty="0"/>
            </a:p>
          </p:txBody>
        </p:sp>
        <p:pic>
          <p:nvPicPr>
            <p:cNvPr id="7" name="Picture 6"/>
            <p:cNvPicPr>
              <a:picLocks noChangeAspect="1"/>
            </p:cNvPicPr>
            <p:nvPr/>
          </p:nvPicPr>
          <p:blipFill>
            <a:blip r:embed="rId2"/>
            <a:stretch>
              <a:fillRect/>
            </a:stretch>
          </p:blipFill>
          <p:spPr>
            <a:xfrm>
              <a:off x="3454204" y="5375945"/>
              <a:ext cx="488214" cy="740822"/>
            </a:xfrm>
            <a:prstGeom prst="rect">
              <a:avLst/>
            </a:prstGeom>
          </p:spPr>
        </p:pic>
        <p:pic>
          <p:nvPicPr>
            <p:cNvPr id="8" name="Picture 7"/>
            <p:cNvPicPr>
              <a:picLocks noChangeAspect="1"/>
            </p:cNvPicPr>
            <p:nvPr/>
          </p:nvPicPr>
          <p:blipFill>
            <a:blip r:embed="rId2"/>
            <a:stretch>
              <a:fillRect/>
            </a:stretch>
          </p:blipFill>
          <p:spPr>
            <a:xfrm>
              <a:off x="4128769" y="5375945"/>
              <a:ext cx="488214" cy="740822"/>
            </a:xfrm>
            <a:prstGeom prst="rect">
              <a:avLst/>
            </a:prstGeom>
          </p:spPr>
        </p:pic>
        <p:pic>
          <p:nvPicPr>
            <p:cNvPr id="9" name="Picture 8"/>
            <p:cNvPicPr>
              <a:picLocks noChangeAspect="1"/>
            </p:cNvPicPr>
            <p:nvPr/>
          </p:nvPicPr>
          <p:blipFill>
            <a:blip r:embed="rId2"/>
            <a:stretch>
              <a:fillRect/>
            </a:stretch>
          </p:blipFill>
          <p:spPr>
            <a:xfrm>
              <a:off x="4772827" y="5375945"/>
              <a:ext cx="488214" cy="740822"/>
            </a:xfrm>
            <a:prstGeom prst="rect">
              <a:avLst/>
            </a:prstGeom>
          </p:spPr>
        </p:pic>
        <p:pic>
          <p:nvPicPr>
            <p:cNvPr id="10" name="Picture 9"/>
            <p:cNvPicPr>
              <a:picLocks noChangeAspect="1"/>
            </p:cNvPicPr>
            <p:nvPr/>
          </p:nvPicPr>
          <p:blipFill>
            <a:blip r:embed="rId2"/>
            <a:stretch>
              <a:fillRect/>
            </a:stretch>
          </p:blipFill>
          <p:spPr>
            <a:xfrm>
              <a:off x="5416885" y="5375945"/>
              <a:ext cx="488214" cy="740822"/>
            </a:xfrm>
            <a:prstGeom prst="rect">
              <a:avLst/>
            </a:prstGeom>
          </p:spPr>
        </p:pic>
      </p:grpSp>
      <p:grpSp>
        <p:nvGrpSpPr>
          <p:cNvPr id="23" name="Group 22"/>
          <p:cNvGrpSpPr/>
          <p:nvPr/>
        </p:nvGrpSpPr>
        <p:grpSpPr>
          <a:xfrm>
            <a:off x="929214" y="2493270"/>
            <a:ext cx="2517729" cy="1652164"/>
            <a:chOff x="929214" y="2510421"/>
            <a:chExt cx="2517729" cy="1652164"/>
          </a:xfrm>
        </p:grpSpPr>
        <p:sp>
          <p:nvSpPr>
            <p:cNvPr id="12" name="Rectangle 11"/>
            <p:cNvSpPr/>
            <p:nvPr/>
          </p:nvSpPr>
          <p:spPr>
            <a:xfrm>
              <a:off x="929215" y="2510421"/>
              <a:ext cx="1768976"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Valor AMI</a:t>
              </a:r>
              <a:endParaRPr lang="en-US" sz="1400" dirty="0"/>
            </a:p>
          </p:txBody>
        </p:sp>
        <p:sp>
          <p:nvSpPr>
            <p:cNvPr id="13" name="Rectangle 12"/>
            <p:cNvSpPr/>
            <p:nvPr/>
          </p:nvSpPr>
          <p:spPr>
            <a:xfrm>
              <a:off x="929214" y="2855882"/>
              <a:ext cx="1768977"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Open vSwitch AMI</a:t>
              </a:r>
              <a:endParaRPr lang="en-US" sz="1400" dirty="0"/>
            </a:p>
          </p:txBody>
        </p:sp>
        <p:sp>
          <p:nvSpPr>
            <p:cNvPr id="14" name="Rectangle 13"/>
            <p:cNvSpPr/>
            <p:nvPr/>
          </p:nvSpPr>
          <p:spPr>
            <a:xfrm>
              <a:off x="929215" y="3201343"/>
              <a:ext cx="1768976" cy="2703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Excalibur AMI</a:t>
              </a:r>
              <a:endParaRPr lang="en-US" sz="1400" dirty="0"/>
            </a:p>
          </p:txBody>
        </p:sp>
        <p:sp>
          <p:nvSpPr>
            <p:cNvPr id="15" name="Rectangle 14"/>
            <p:cNvSpPr/>
            <p:nvPr/>
          </p:nvSpPr>
          <p:spPr>
            <a:xfrm>
              <a:off x="929215" y="3546804"/>
              <a:ext cx="1768976" cy="2703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Aggregator AMI</a:t>
              </a:r>
              <a:endParaRPr lang="en-US" sz="1400" dirty="0"/>
            </a:p>
          </p:txBody>
        </p:sp>
        <p:sp>
          <p:nvSpPr>
            <p:cNvPr id="16" name="Rectangle 15"/>
            <p:cNvSpPr/>
            <p:nvPr/>
          </p:nvSpPr>
          <p:spPr>
            <a:xfrm>
              <a:off x="929215" y="3892264"/>
              <a:ext cx="1768976" cy="2703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RethinkDB AMI</a:t>
              </a:r>
              <a:endParaRPr lang="en-US" sz="1400" dirty="0"/>
            </a:p>
          </p:txBody>
        </p:sp>
        <p:sp>
          <p:nvSpPr>
            <p:cNvPr id="22" name="Right Brace 21"/>
            <p:cNvSpPr/>
            <p:nvPr/>
          </p:nvSpPr>
          <p:spPr>
            <a:xfrm>
              <a:off x="2868398" y="2510421"/>
              <a:ext cx="578545" cy="1652164"/>
            </a:xfrm>
            <a:prstGeom prst="rightBrace">
              <a:avLst>
                <a:gd name="adj1" fmla="val 659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5" name="Elbow Connector 24"/>
          <p:cNvCxnSpPr>
            <a:stCxn id="6" idx="4"/>
            <a:endCxn id="5" idx="1"/>
          </p:cNvCxnSpPr>
          <p:nvPr/>
        </p:nvCxnSpPr>
        <p:spPr>
          <a:xfrm flipV="1">
            <a:off x="6152152" y="4564381"/>
            <a:ext cx="3773789" cy="103315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3870057" y="1730324"/>
            <a:ext cx="1932379" cy="738664"/>
          </a:xfrm>
          <a:prstGeom prst="rect">
            <a:avLst/>
          </a:prstGeom>
          <a:noFill/>
        </p:spPr>
        <p:txBody>
          <a:bodyPr wrap="square" rtlCol="0">
            <a:spAutoFit/>
          </a:bodyPr>
          <a:lstStyle/>
          <a:p>
            <a:r>
              <a:rPr lang="en-US" sz="1050" i="1" dirty="0" smtClean="0"/>
              <a:t>Note that this integration point is where we should be able to version components, define the set of AMIs to use, etc.</a:t>
            </a:r>
            <a:endParaRPr lang="en-US" sz="1050" i="1" dirty="0"/>
          </a:p>
        </p:txBody>
      </p:sp>
      <p:cxnSp>
        <p:nvCxnSpPr>
          <p:cNvPr id="28" name="Straight Arrow Connector 27"/>
          <p:cNvCxnSpPr>
            <a:stCxn id="26" idx="1"/>
          </p:cNvCxnSpPr>
          <p:nvPr/>
        </p:nvCxnSpPr>
        <p:spPr>
          <a:xfrm flipH="1">
            <a:off x="3302905" y="2099656"/>
            <a:ext cx="567152" cy="523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907279" y="4482710"/>
            <a:ext cx="1932379" cy="738664"/>
          </a:xfrm>
          <a:prstGeom prst="rect">
            <a:avLst/>
          </a:prstGeom>
          <a:noFill/>
        </p:spPr>
        <p:txBody>
          <a:bodyPr wrap="square" rtlCol="0">
            <a:spAutoFit/>
          </a:bodyPr>
          <a:lstStyle/>
          <a:p>
            <a:r>
              <a:rPr lang="en-US" sz="1050" i="1" dirty="0" smtClean="0"/>
              <a:t>Note that we currently do not have a mechanism to build AMIs from source code repositories other than the assembler…</a:t>
            </a:r>
            <a:endParaRPr lang="en-US" sz="1050" i="1" dirty="0"/>
          </a:p>
        </p:txBody>
      </p:sp>
    </p:spTree>
    <p:extLst>
      <p:ext uri="{BB962C8B-B14F-4D97-AF65-F5344CB8AC3E}">
        <p14:creationId xmlns:p14="http://schemas.microsoft.com/office/powerpoint/2010/main" val="416355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loud 28"/>
          <p:cNvSpPr/>
          <p:nvPr/>
        </p:nvSpPr>
        <p:spPr>
          <a:xfrm>
            <a:off x="2636940" y="842655"/>
            <a:ext cx="7821253" cy="438963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itle 3"/>
          <p:cNvSpPr>
            <a:spLocks noGrp="1"/>
          </p:cNvSpPr>
          <p:nvPr>
            <p:ph type="title"/>
          </p:nvPr>
        </p:nvSpPr>
        <p:spPr>
          <a:xfrm>
            <a:off x="838200" y="365126"/>
            <a:ext cx="10515600" cy="522436"/>
          </a:xfrm>
        </p:spPr>
        <p:txBody>
          <a:bodyPr>
            <a:normAutofit fontScale="90000"/>
          </a:bodyPr>
          <a:lstStyle/>
          <a:p>
            <a:r>
              <a:rPr lang="en-US" sz="3600" dirty="0" smtClean="0"/>
              <a:t>Provisioning a new Virtue instance within Galahad</a:t>
            </a:r>
            <a:endParaRPr lang="en-US" sz="3600" dirty="0"/>
          </a:p>
        </p:txBody>
      </p:sp>
      <p:sp>
        <p:nvSpPr>
          <p:cNvPr id="4" name="TextBox 3"/>
          <p:cNvSpPr txBox="1"/>
          <p:nvPr/>
        </p:nvSpPr>
        <p:spPr>
          <a:xfrm>
            <a:off x="354773" y="1015517"/>
            <a:ext cx="2359264" cy="723275"/>
          </a:xfrm>
          <a:prstGeom prst="rect">
            <a:avLst/>
          </a:prstGeom>
          <a:noFill/>
        </p:spPr>
        <p:txBody>
          <a:bodyPr wrap="square" rtlCol="0">
            <a:spAutoFit/>
          </a:bodyPr>
          <a:lstStyle/>
          <a:p>
            <a:pPr algn="ctr"/>
            <a:r>
              <a:rPr lang="en-US" sz="2000" dirty="0" smtClean="0"/>
              <a:t>Virtue Role Image</a:t>
            </a:r>
          </a:p>
          <a:p>
            <a:pPr algn="ctr"/>
            <a:r>
              <a:rPr lang="en-US" sz="1050" dirty="0" smtClean="0"/>
              <a:t>(Unity + app containers)</a:t>
            </a:r>
          </a:p>
          <a:p>
            <a:pPr algn="ctr"/>
            <a:r>
              <a:rPr lang="en-US" sz="1050" i="1" dirty="0" smtClean="0"/>
              <a:t>Not yet running anywhere</a:t>
            </a:r>
            <a:endParaRPr lang="en-US" sz="1050" i="1" dirty="0"/>
          </a:p>
        </p:txBody>
      </p:sp>
      <p:grpSp>
        <p:nvGrpSpPr>
          <p:cNvPr id="5" name="Group 4"/>
          <p:cNvGrpSpPr/>
          <p:nvPr/>
        </p:nvGrpSpPr>
        <p:grpSpPr>
          <a:xfrm>
            <a:off x="927905" y="1738792"/>
            <a:ext cx="1213000" cy="1848409"/>
            <a:chOff x="1766623" y="3637991"/>
            <a:chExt cx="1213000" cy="1848409"/>
          </a:xfrm>
        </p:grpSpPr>
        <p:sp>
          <p:nvSpPr>
            <p:cNvPr id="6" name="Rectangle 5"/>
            <p:cNvSpPr/>
            <p:nvPr/>
          </p:nvSpPr>
          <p:spPr>
            <a:xfrm>
              <a:off x="1766623" y="3637991"/>
              <a:ext cx="1213000" cy="184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28678" y="5233597"/>
              <a:ext cx="1095051" cy="1796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p>
          </p:txBody>
        </p:sp>
        <p:sp>
          <p:nvSpPr>
            <p:cNvPr id="8" name="Rectangle 7"/>
            <p:cNvSpPr/>
            <p:nvPr/>
          </p:nvSpPr>
          <p:spPr>
            <a:xfrm>
              <a:off x="2403721" y="4812396"/>
              <a:ext cx="512988" cy="1668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dirty="0"/>
            </a:p>
          </p:txBody>
        </p:sp>
        <p:sp>
          <p:nvSpPr>
            <p:cNvPr id="9" name="Rectangle 8"/>
            <p:cNvSpPr/>
            <p:nvPr/>
          </p:nvSpPr>
          <p:spPr>
            <a:xfrm>
              <a:off x="1828678" y="4812396"/>
              <a:ext cx="512988" cy="1668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p>
          </p:txBody>
        </p:sp>
        <p:sp>
          <p:nvSpPr>
            <p:cNvPr id="10" name="Rectangle 9"/>
            <p:cNvSpPr/>
            <p:nvPr/>
          </p:nvSpPr>
          <p:spPr>
            <a:xfrm>
              <a:off x="2403721" y="5022212"/>
              <a:ext cx="512988" cy="1668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dirty="0"/>
            </a:p>
          </p:txBody>
        </p:sp>
        <p:sp>
          <p:nvSpPr>
            <p:cNvPr id="11" name="Rectangle 10"/>
            <p:cNvSpPr/>
            <p:nvPr/>
          </p:nvSpPr>
          <p:spPr>
            <a:xfrm>
              <a:off x="1828678" y="5020624"/>
              <a:ext cx="512988" cy="1668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p:txBody>
        </p:sp>
        <p:sp>
          <p:nvSpPr>
            <p:cNvPr id="12" name="Bevel 11"/>
            <p:cNvSpPr/>
            <p:nvPr/>
          </p:nvSpPr>
          <p:spPr>
            <a:xfrm>
              <a:off x="1834983" y="3690179"/>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Word</a:t>
              </a:r>
              <a:endParaRPr lang="en-US" sz="1200" dirty="0"/>
            </a:p>
          </p:txBody>
        </p:sp>
        <p:sp>
          <p:nvSpPr>
            <p:cNvPr id="13" name="Bevel 12"/>
            <p:cNvSpPr/>
            <p:nvPr/>
          </p:nvSpPr>
          <p:spPr>
            <a:xfrm>
              <a:off x="1828678" y="4046486"/>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Excel</a:t>
              </a:r>
              <a:endParaRPr lang="en-US" sz="1200" dirty="0"/>
            </a:p>
          </p:txBody>
        </p:sp>
        <p:sp>
          <p:nvSpPr>
            <p:cNvPr id="14" name="Bevel 13"/>
            <p:cNvSpPr/>
            <p:nvPr/>
          </p:nvSpPr>
          <p:spPr>
            <a:xfrm>
              <a:off x="1828678" y="4406580"/>
              <a:ext cx="1081726" cy="30412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DB Explorer</a:t>
              </a:r>
              <a:endParaRPr lang="en-US" sz="1200" dirty="0"/>
            </a:p>
          </p:txBody>
        </p:sp>
      </p:grpSp>
      <p:grpSp>
        <p:nvGrpSpPr>
          <p:cNvPr id="22" name="Group 21"/>
          <p:cNvGrpSpPr/>
          <p:nvPr/>
        </p:nvGrpSpPr>
        <p:grpSpPr>
          <a:xfrm>
            <a:off x="2085011" y="5372854"/>
            <a:ext cx="2185539" cy="709301"/>
            <a:chOff x="2071686" y="4287538"/>
            <a:chExt cx="2185539" cy="709301"/>
          </a:xfrm>
        </p:grpSpPr>
        <p:sp>
          <p:nvSpPr>
            <p:cNvPr id="15" name="Smiley Face 14"/>
            <p:cNvSpPr/>
            <p:nvPr/>
          </p:nvSpPr>
          <p:spPr>
            <a:xfrm>
              <a:off x="3547924" y="4287538"/>
              <a:ext cx="709301" cy="709301"/>
            </a:xfrm>
            <a:prstGeom prst="smileyF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2071686" y="4319024"/>
              <a:ext cx="1476238" cy="646331"/>
            </a:xfrm>
            <a:prstGeom prst="rect">
              <a:avLst/>
            </a:prstGeom>
            <a:noFill/>
          </p:spPr>
          <p:txBody>
            <a:bodyPr wrap="none" rtlCol="0">
              <a:spAutoFit/>
            </a:bodyPr>
            <a:lstStyle/>
            <a:p>
              <a:pPr algn="r"/>
              <a:r>
                <a:rPr lang="en-US" dirty="0" smtClean="0"/>
                <a:t>Local Site</a:t>
              </a:r>
              <a:br>
                <a:rPr lang="en-US" dirty="0" smtClean="0"/>
              </a:br>
              <a:r>
                <a:rPr lang="en-US" dirty="0" smtClean="0"/>
                <a:t>Administrator</a:t>
              </a:r>
              <a:endParaRPr lang="en-US" dirty="0"/>
            </a:p>
          </p:txBody>
        </p:sp>
      </p:grpSp>
      <p:grpSp>
        <p:nvGrpSpPr>
          <p:cNvPr id="21" name="Group 20"/>
          <p:cNvGrpSpPr/>
          <p:nvPr/>
        </p:nvGrpSpPr>
        <p:grpSpPr>
          <a:xfrm>
            <a:off x="7559979" y="5404340"/>
            <a:ext cx="1682114" cy="700755"/>
            <a:chOff x="5703550" y="4287538"/>
            <a:chExt cx="1682114" cy="700755"/>
          </a:xfrm>
        </p:grpSpPr>
        <p:sp>
          <p:nvSpPr>
            <p:cNvPr id="18" name="Smiley Face 17"/>
            <p:cNvSpPr/>
            <p:nvPr/>
          </p:nvSpPr>
          <p:spPr>
            <a:xfrm>
              <a:off x="5703550" y="4287538"/>
              <a:ext cx="700755" cy="700755"/>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TextBox 19"/>
            <p:cNvSpPr txBox="1"/>
            <p:nvPr/>
          </p:nvSpPr>
          <p:spPr>
            <a:xfrm>
              <a:off x="6404305" y="4453249"/>
              <a:ext cx="981359" cy="369332"/>
            </a:xfrm>
            <a:prstGeom prst="rect">
              <a:avLst/>
            </a:prstGeom>
            <a:noFill/>
          </p:spPr>
          <p:txBody>
            <a:bodyPr wrap="none" rtlCol="0">
              <a:spAutoFit/>
            </a:bodyPr>
            <a:lstStyle/>
            <a:p>
              <a:r>
                <a:rPr lang="en-US" dirty="0" smtClean="0"/>
                <a:t>Joe User</a:t>
              </a:r>
              <a:endParaRPr lang="en-US" dirty="0"/>
            </a:p>
          </p:txBody>
        </p:sp>
      </p:grpSp>
      <p:sp>
        <p:nvSpPr>
          <p:cNvPr id="23" name="Rectangle 22"/>
          <p:cNvSpPr/>
          <p:nvPr/>
        </p:nvSpPr>
        <p:spPr>
          <a:xfrm>
            <a:off x="4161802" y="4076343"/>
            <a:ext cx="2110811" cy="6522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Excalibur</a:t>
            </a:r>
            <a:endParaRPr lang="en-US" dirty="0"/>
          </a:p>
        </p:txBody>
      </p:sp>
      <p:sp>
        <p:nvSpPr>
          <p:cNvPr id="25" name="Rectangle 24"/>
          <p:cNvSpPr/>
          <p:nvPr/>
        </p:nvSpPr>
        <p:spPr>
          <a:xfrm>
            <a:off x="4529271" y="1943040"/>
            <a:ext cx="1162228"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Valor</a:t>
            </a:r>
            <a:endParaRPr lang="en-US" sz="1400" dirty="0"/>
          </a:p>
        </p:txBody>
      </p:sp>
      <p:sp>
        <p:nvSpPr>
          <p:cNvPr id="26" name="Rectangle 25"/>
          <p:cNvSpPr/>
          <p:nvPr/>
        </p:nvSpPr>
        <p:spPr>
          <a:xfrm>
            <a:off x="6272613" y="3468264"/>
            <a:ext cx="1162228"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Valor</a:t>
            </a:r>
            <a:endParaRPr lang="en-US" sz="1400" dirty="0"/>
          </a:p>
        </p:txBody>
      </p:sp>
      <p:sp>
        <p:nvSpPr>
          <p:cNvPr id="27" name="Rectangle 26"/>
          <p:cNvSpPr/>
          <p:nvPr/>
        </p:nvSpPr>
        <p:spPr>
          <a:xfrm>
            <a:off x="7161376" y="1294294"/>
            <a:ext cx="1162228"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Valor</a:t>
            </a:r>
            <a:endParaRPr lang="en-US" sz="1400" dirty="0"/>
          </a:p>
        </p:txBody>
      </p:sp>
      <p:sp>
        <p:nvSpPr>
          <p:cNvPr id="28" name="Rectangle 27"/>
          <p:cNvSpPr/>
          <p:nvPr/>
        </p:nvSpPr>
        <p:spPr>
          <a:xfrm>
            <a:off x="8079865" y="2215667"/>
            <a:ext cx="1162228" cy="270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Valor</a:t>
            </a:r>
            <a:endParaRPr lang="en-US" sz="1400" dirty="0"/>
          </a:p>
        </p:txBody>
      </p:sp>
      <p:sp>
        <p:nvSpPr>
          <p:cNvPr id="30" name="Can 29"/>
          <p:cNvSpPr/>
          <p:nvPr/>
        </p:nvSpPr>
        <p:spPr>
          <a:xfrm>
            <a:off x="354773" y="3939611"/>
            <a:ext cx="2468357" cy="1433243"/>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Virtue Image Store</a:t>
            </a:r>
            <a:endParaRPr lang="en-US" dirty="0"/>
          </a:p>
        </p:txBody>
      </p:sp>
      <p:sp>
        <p:nvSpPr>
          <p:cNvPr id="31" name="TextBox 30"/>
          <p:cNvSpPr txBox="1"/>
          <p:nvPr/>
        </p:nvSpPr>
        <p:spPr>
          <a:xfrm>
            <a:off x="4478029" y="5181388"/>
            <a:ext cx="986552" cy="523220"/>
          </a:xfrm>
          <a:prstGeom prst="rect">
            <a:avLst/>
          </a:prstGeom>
          <a:noFill/>
        </p:spPr>
        <p:txBody>
          <a:bodyPr wrap="none" rtlCol="0">
            <a:spAutoFit/>
          </a:bodyPr>
          <a:lstStyle/>
          <a:p>
            <a:r>
              <a:rPr lang="en-US" sz="1400" dirty="0" smtClean="0"/>
              <a:t>“Joe is a </a:t>
            </a:r>
            <a:br>
              <a:rPr lang="en-US" sz="1400" dirty="0" smtClean="0"/>
            </a:br>
            <a:r>
              <a:rPr lang="en-US" sz="1400" dirty="0" smtClean="0"/>
              <a:t>DocEditor”</a:t>
            </a:r>
            <a:endParaRPr lang="en-US" sz="1400" dirty="0"/>
          </a:p>
        </p:txBody>
      </p:sp>
      <p:pic>
        <p:nvPicPr>
          <p:cNvPr id="32" name="Picture 31"/>
          <p:cNvPicPr>
            <a:picLocks noChangeAspect="1"/>
          </p:cNvPicPr>
          <p:nvPr/>
        </p:nvPicPr>
        <p:blipFill>
          <a:blip r:embed="rId3"/>
          <a:stretch>
            <a:fillRect/>
          </a:stretch>
        </p:blipFill>
        <p:spPr>
          <a:xfrm>
            <a:off x="6494677" y="2334549"/>
            <a:ext cx="718099" cy="1089653"/>
          </a:xfrm>
          <a:prstGeom prst="rect">
            <a:avLst/>
          </a:prstGeom>
        </p:spPr>
      </p:pic>
      <p:sp>
        <p:nvSpPr>
          <p:cNvPr id="33" name="Oval 32"/>
          <p:cNvSpPr/>
          <p:nvPr/>
        </p:nvSpPr>
        <p:spPr>
          <a:xfrm>
            <a:off x="5217207" y="5189371"/>
            <a:ext cx="226405"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1</a:t>
            </a:r>
            <a:endParaRPr lang="en-US" sz="1400" b="1" dirty="0"/>
          </a:p>
        </p:txBody>
      </p:sp>
      <p:sp>
        <p:nvSpPr>
          <p:cNvPr id="35" name="Flowchart: Magnetic Disk 34"/>
          <p:cNvSpPr/>
          <p:nvPr/>
        </p:nvSpPr>
        <p:spPr>
          <a:xfrm>
            <a:off x="6494677" y="4076343"/>
            <a:ext cx="940164" cy="67159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LDAP</a:t>
            </a:r>
            <a:endParaRPr lang="en-US" dirty="0"/>
          </a:p>
        </p:txBody>
      </p:sp>
      <p:sp>
        <p:nvSpPr>
          <p:cNvPr id="36" name="TextBox 35"/>
          <p:cNvSpPr txBox="1"/>
          <p:nvPr/>
        </p:nvSpPr>
        <p:spPr>
          <a:xfrm>
            <a:off x="4825084" y="2980206"/>
            <a:ext cx="1625060" cy="523220"/>
          </a:xfrm>
          <a:prstGeom prst="rect">
            <a:avLst/>
          </a:prstGeom>
          <a:noFill/>
        </p:spPr>
        <p:txBody>
          <a:bodyPr wrap="none" rtlCol="0">
            <a:spAutoFit/>
          </a:bodyPr>
          <a:lstStyle/>
          <a:p>
            <a:r>
              <a:rPr lang="en-US" sz="1400" dirty="0" smtClean="0"/>
              <a:t>“Create a DocEditor</a:t>
            </a:r>
            <a:br>
              <a:rPr lang="en-US" sz="1400" dirty="0" smtClean="0"/>
            </a:br>
            <a:r>
              <a:rPr lang="en-US" sz="1400" dirty="0" smtClean="0"/>
              <a:t>for Joe with keys ...”</a:t>
            </a:r>
            <a:endParaRPr lang="en-US" sz="1400" dirty="0"/>
          </a:p>
        </p:txBody>
      </p:sp>
      <p:sp>
        <p:nvSpPr>
          <p:cNvPr id="37" name="Oval 36"/>
          <p:cNvSpPr/>
          <p:nvPr/>
        </p:nvSpPr>
        <p:spPr>
          <a:xfrm>
            <a:off x="4708856" y="2895020"/>
            <a:ext cx="226405"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cxnSp>
        <p:nvCxnSpPr>
          <p:cNvPr id="38" name="Curved Connector 37"/>
          <p:cNvCxnSpPr/>
          <p:nvPr/>
        </p:nvCxnSpPr>
        <p:spPr>
          <a:xfrm flipV="1">
            <a:off x="2298819" y="2602727"/>
            <a:ext cx="4151325" cy="1473616"/>
          </a:xfrm>
          <a:prstGeom prst="curvedConnector3">
            <a:avLst>
              <a:gd name="adj1" fmla="val -23"/>
            </a:avLst>
          </a:prstGeom>
          <a:ln>
            <a:tailEnd type="triangle"/>
          </a:ln>
        </p:spPr>
        <p:style>
          <a:lnRef idx="3">
            <a:schemeClr val="dk1"/>
          </a:lnRef>
          <a:fillRef idx="0">
            <a:schemeClr val="dk1"/>
          </a:fillRef>
          <a:effectRef idx="2">
            <a:schemeClr val="dk1"/>
          </a:effectRef>
          <a:fontRef idx="minor">
            <a:schemeClr val="tx1"/>
          </a:fontRef>
        </p:style>
      </p:cxnSp>
      <p:sp>
        <p:nvSpPr>
          <p:cNvPr id="41" name="Oval 40"/>
          <p:cNvSpPr/>
          <p:nvPr/>
        </p:nvSpPr>
        <p:spPr>
          <a:xfrm>
            <a:off x="8468698" y="4869060"/>
            <a:ext cx="226405"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a:t>
            </a:r>
          </a:p>
        </p:txBody>
      </p:sp>
      <p:sp>
        <p:nvSpPr>
          <p:cNvPr id="42" name="TextBox 41"/>
          <p:cNvSpPr txBox="1"/>
          <p:nvPr/>
        </p:nvSpPr>
        <p:spPr>
          <a:xfrm>
            <a:off x="8686776" y="4851813"/>
            <a:ext cx="1714765" cy="307777"/>
          </a:xfrm>
          <a:prstGeom prst="rect">
            <a:avLst/>
          </a:prstGeom>
          <a:noFill/>
        </p:spPr>
        <p:txBody>
          <a:bodyPr wrap="none" rtlCol="0">
            <a:spAutoFit/>
          </a:bodyPr>
          <a:lstStyle/>
          <a:p>
            <a:r>
              <a:rPr lang="en-US" sz="1400" dirty="0" smtClean="0"/>
              <a:t>Canvas does its thing</a:t>
            </a:r>
            <a:endParaRPr lang="en-US" sz="1400" dirty="0"/>
          </a:p>
        </p:txBody>
      </p:sp>
      <p:sp>
        <p:nvSpPr>
          <p:cNvPr id="43" name="TextBox 42"/>
          <p:cNvSpPr txBox="1"/>
          <p:nvPr/>
        </p:nvSpPr>
        <p:spPr>
          <a:xfrm>
            <a:off x="6414054" y="5404340"/>
            <a:ext cx="1172116" cy="738664"/>
          </a:xfrm>
          <a:prstGeom prst="rect">
            <a:avLst/>
          </a:prstGeom>
          <a:noFill/>
        </p:spPr>
        <p:txBody>
          <a:bodyPr wrap="none" rtlCol="0">
            <a:spAutoFit/>
          </a:bodyPr>
          <a:lstStyle/>
          <a:p>
            <a:pPr algn="r"/>
            <a:r>
              <a:rPr lang="en-US" sz="1400" dirty="0" smtClean="0"/>
              <a:t>“I am Joe and</a:t>
            </a:r>
            <a:br>
              <a:rPr lang="en-US" sz="1400" dirty="0" smtClean="0"/>
            </a:br>
            <a:r>
              <a:rPr lang="en-US" sz="1400" dirty="0" smtClean="0"/>
              <a:t>I want to edit</a:t>
            </a:r>
            <a:r>
              <a:rPr lang="en-US" sz="1400" dirty="0"/>
              <a:t/>
            </a:r>
            <a:br>
              <a:rPr lang="en-US" sz="1400" dirty="0"/>
            </a:br>
            <a:r>
              <a:rPr lang="en-US" sz="1400" dirty="0" smtClean="0"/>
              <a:t>documents”</a:t>
            </a:r>
          </a:p>
        </p:txBody>
      </p:sp>
      <p:sp>
        <p:nvSpPr>
          <p:cNvPr id="44" name="Oval 43"/>
          <p:cNvSpPr/>
          <p:nvPr/>
        </p:nvSpPr>
        <p:spPr>
          <a:xfrm>
            <a:off x="6300851" y="5312833"/>
            <a:ext cx="226405"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2</a:t>
            </a:r>
            <a:endParaRPr lang="en-US" sz="1400" b="1" dirty="0"/>
          </a:p>
        </p:txBody>
      </p:sp>
      <p:cxnSp>
        <p:nvCxnSpPr>
          <p:cNvPr id="46" name="Straight Arrow Connector 45"/>
          <p:cNvCxnSpPr/>
          <p:nvPr/>
        </p:nvCxnSpPr>
        <p:spPr>
          <a:xfrm flipH="1" flipV="1">
            <a:off x="5964964" y="4546363"/>
            <a:ext cx="1469877" cy="7562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V="1">
            <a:off x="5802594" y="3603424"/>
            <a:ext cx="384561" cy="584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a:stCxn id="35" idx="4"/>
            <a:endCxn id="26" idx="3"/>
          </p:cNvCxnSpPr>
          <p:nvPr/>
        </p:nvCxnSpPr>
        <p:spPr>
          <a:xfrm flipV="1">
            <a:off x="7434841" y="3603425"/>
            <a:ext cx="12700" cy="808713"/>
          </a:xfrm>
          <a:prstGeom prst="bent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a:stCxn id="35" idx="4"/>
            <a:endCxn id="32" idx="3"/>
          </p:cNvCxnSpPr>
          <p:nvPr/>
        </p:nvCxnSpPr>
        <p:spPr>
          <a:xfrm flipH="1" flipV="1">
            <a:off x="7212776" y="2879376"/>
            <a:ext cx="222065" cy="1532762"/>
          </a:xfrm>
          <a:prstGeom prst="bentConnector3">
            <a:avLst>
              <a:gd name="adj1" fmla="val -102943"/>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7727695" y="3280272"/>
            <a:ext cx="1061509" cy="646331"/>
          </a:xfrm>
          <a:prstGeom prst="rect">
            <a:avLst/>
          </a:prstGeom>
          <a:noFill/>
        </p:spPr>
        <p:txBody>
          <a:bodyPr wrap="none" rtlCol="0">
            <a:spAutoFit/>
          </a:bodyPr>
          <a:lstStyle/>
          <a:p>
            <a:r>
              <a:rPr lang="en-US" sz="1200" dirty="0" smtClean="0"/>
              <a:t>Load Dynamic</a:t>
            </a:r>
            <a:br>
              <a:rPr lang="en-US" sz="1200" dirty="0" smtClean="0"/>
            </a:br>
            <a:r>
              <a:rPr lang="en-US" sz="1200" dirty="0" smtClean="0"/>
              <a:t>Configuration</a:t>
            </a:r>
            <a:br>
              <a:rPr lang="en-US" sz="1200" dirty="0" smtClean="0"/>
            </a:br>
            <a:r>
              <a:rPr lang="en-US" sz="1200" dirty="0" smtClean="0"/>
              <a:t>Data</a:t>
            </a:r>
            <a:endParaRPr lang="en-US" sz="1200" dirty="0"/>
          </a:p>
        </p:txBody>
      </p:sp>
      <p:sp>
        <p:nvSpPr>
          <p:cNvPr id="47" name="Oval 46"/>
          <p:cNvSpPr/>
          <p:nvPr/>
        </p:nvSpPr>
        <p:spPr>
          <a:xfrm>
            <a:off x="7797153" y="3108225"/>
            <a:ext cx="526451" cy="226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3a</a:t>
            </a:r>
            <a:endParaRPr lang="en-US" sz="1400" b="1" dirty="0"/>
          </a:p>
        </p:txBody>
      </p:sp>
      <p:cxnSp>
        <p:nvCxnSpPr>
          <p:cNvPr id="45" name="Straight Arrow Connector 44"/>
          <p:cNvCxnSpPr/>
          <p:nvPr/>
        </p:nvCxnSpPr>
        <p:spPr>
          <a:xfrm flipV="1">
            <a:off x="4270550" y="4546363"/>
            <a:ext cx="258721" cy="7562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703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Build Components</a:t>
            </a:r>
          </a:p>
          <a:p>
            <a:pPr lvl="1"/>
            <a:r>
              <a:rPr lang="en-US" dirty="0" smtClean="0"/>
              <a:t>[Done by Continuous Integration or a formal release process]</a:t>
            </a:r>
          </a:p>
          <a:p>
            <a:pPr lvl="1"/>
            <a:r>
              <a:rPr lang="en-US" dirty="0" smtClean="0"/>
              <a:t>Base Unity Image</a:t>
            </a:r>
          </a:p>
          <a:p>
            <a:pPr lvl="1"/>
            <a:r>
              <a:rPr lang="en-US" dirty="0" smtClean="0"/>
              <a:t>Per-application Docker containers</a:t>
            </a:r>
          </a:p>
          <a:p>
            <a:pPr lvl="1"/>
            <a:r>
              <a:rPr lang="en-US" dirty="0" smtClean="0"/>
              <a:t>Valor hypervisor base image w/ dom0</a:t>
            </a:r>
          </a:p>
          <a:p>
            <a:r>
              <a:rPr lang="en-US" dirty="0" smtClean="0"/>
              <a:t>Create a Role</a:t>
            </a:r>
          </a:p>
          <a:p>
            <a:pPr lvl="1"/>
            <a:r>
              <a:rPr lang="en-US" dirty="0" smtClean="0"/>
              <a:t>Administrator selects applications to include in the role, submits to Excalibur</a:t>
            </a:r>
          </a:p>
          <a:p>
            <a:pPr lvl="1"/>
            <a:r>
              <a:rPr lang="en-US" dirty="0" smtClean="0"/>
              <a:t>Excalibur triggers Role Creation process</a:t>
            </a:r>
          </a:p>
          <a:p>
            <a:r>
              <a:rPr lang="en-US" dirty="0" smtClean="0"/>
              <a:t>Provision a Virtue Instance</a:t>
            </a:r>
          </a:p>
          <a:p>
            <a:pPr lvl="1"/>
            <a:r>
              <a:rPr lang="en-US" dirty="0" smtClean="0"/>
              <a:t>Excalibur decides which Valor to use (somehow)</a:t>
            </a:r>
          </a:p>
          <a:p>
            <a:pPr lvl="1"/>
            <a:r>
              <a:rPr lang="en-US" dirty="0" smtClean="0"/>
              <a:t>Spins up appropriate virtue</a:t>
            </a:r>
          </a:p>
          <a:p>
            <a:pPr lvl="1"/>
            <a:r>
              <a:rPr lang="en-US" dirty="0" smtClean="0"/>
              <a:t>Inject credentials into containers</a:t>
            </a:r>
          </a:p>
        </p:txBody>
      </p:sp>
    </p:spTree>
    <p:extLst>
      <p:ext uri="{BB962C8B-B14F-4D97-AF65-F5344CB8AC3E}">
        <p14:creationId xmlns:p14="http://schemas.microsoft.com/office/powerpoint/2010/main" val="200664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Modifications Proposed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Assembler needs to be overhauled</a:t>
            </a:r>
          </a:p>
          <a:p>
            <a:pPr lvl="1"/>
            <a:r>
              <a:rPr lang="en-US" dirty="0" smtClean="0"/>
              <a:t>Split into two parts:</a:t>
            </a:r>
          </a:p>
          <a:p>
            <a:pPr lvl="2"/>
            <a:r>
              <a:rPr lang="en-US" dirty="0" smtClean="0"/>
              <a:t>Construction</a:t>
            </a:r>
          </a:p>
          <a:p>
            <a:pPr lvl="3"/>
            <a:r>
              <a:rPr lang="en-US" dirty="0" smtClean="0"/>
              <a:t>Build base Unity image and push to EFS (?)</a:t>
            </a:r>
          </a:p>
          <a:p>
            <a:pPr lvl="3"/>
            <a:r>
              <a:rPr lang="en-US" dirty="0" smtClean="0"/>
              <a:t>Build Docker containers and push to CI or stable registry</a:t>
            </a:r>
          </a:p>
          <a:p>
            <a:pPr lvl="2"/>
            <a:r>
              <a:rPr lang="en-US" dirty="0" smtClean="0"/>
              <a:t>Assembly</a:t>
            </a:r>
          </a:p>
          <a:p>
            <a:pPr lvl="3"/>
            <a:r>
              <a:rPr lang="en-US" dirty="0" smtClean="0"/>
              <a:t>Build Virtue VM from base Unity image + Docker containers</a:t>
            </a:r>
          </a:p>
          <a:p>
            <a:pPr lvl="3"/>
            <a:r>
              <a:rPr lang="en-US" dirty="0" smtClean="0"/>
              <a:t>Store Virtue VM somewhere convenient (EFS?)</a:t>
            </a:r>
          </a:p>
          <a:p>
            <a:r>
              <a:rPr lang="en-US" dirty="0" smtClean="0"/>
              <a:t>Need two different set of artifacts (Unity, Docker containers, Virtues)</a:t>
            </a:r>
          </a:p>
          <a:p>
            <a:pPr lvl="1"/>
            <a:r>
              <a:rPr lang="en-US" dirty="0" smtClean="0"/>
              <a:t>“stable” – this is the last tagged release that we expect to work</a:t>
            </a:r>
          </a:p>
          <a:p>
            <a:pPr lvl="1"/>
            <a:r>
              <a:rPr lang="en-US" dirty="0" smtClean="0"/>
              <a:t>“dev” – this is the bleeding edge, built by CI</a:t>
            </a:r>
          </a:p>
          <a:p>
            <a:r>
              <a:rPr lang="en-US" dirty="0" smtClean="0"/>
              <a:t>Need to be able to mix stable and dev components during development</a:t>
            </a:r>
          </a:p>
          <a:p>
            <a:r>
              <a:rPr lang="en-US" dirty="0" smtClean="0"/>
              <a:t>Need two different EFS stores – one for construction/assembly, and one for provisioning to </a:t>
            </a:r>
            <a:r>
              <a:rPr lang="en-US" dirty="0" err="1" smtClean="0"/>
              <a:t>Valors</a:t>
            </a:r>
            <a:endParaRPr lang="en-US" dirty="0" smtClean="0"/>
          </a:p>
          <a:p>
            <a:r>
              <a:rPr lang="en-US" dirty="0" smtClean="0"/>
              <a:t>Excalibur team is responsible for the provisioning workflow</a:t>
            </a:r>
          </a:p>
          <a:p>
            <a:pPr lvl="1"/>
            <a:endParaRPr lang="en-US" dirty="0"/>
          </a:p>
        </p:txBody>
      </p:sp>
    </p:spTree>
    <p:extLst>
      <p:ext uri="{BB962C8B-B14F-4D97-AF65-F5344CB8AC3E}">
        <p14:creationId xmlns:p14="http://schemas.microsoft.com/office/powerpoint/2010/main" val="3407547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840</Words>
  <Application>Microsoft Office PowerPoint</Application>
  <PresentationFormat>Widescreen</PresentationFormat>
  <Paragraphs>177</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Assembly, Provisioning, and Administrative Workflows</vt:lpstr>
      <vt:lpstr>Definition of Terms</vt:lpstr>
      <vt:lpstr>Construct the Galahad Components</vt:lpstr>
      <vt:lpstr>Construct the Galahad Components, Continued</vt:lpstr>
      <vt:lpstr>Assembling a new Role</vt:lpstr>
      <vt:lpstr>Provisioning the Galahad System</vt:lpstr>
      <vt:lpstr>Provisioning a new Virtue instance within Galahad</vt:lpstr>
      <vt:lpstr>Process</vt:lpstr>
      <vt:lpstr>Modifications Proposed</vt:lpstr>
      <vt:lpstr>EXISTING Unity Image Assembly Workflow</vt:lpstr>
    </vt:vector>
  </TitlesOfParts>
  <Company>Raytheon BBN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EXISTING Unity Image Assembly Workflow</dc:title>
  <dc:creator>Alex B. Jordan</dc:creator>
  <cp:lastModifiedBy>Alex B. Jordan</cp:lastModifiedBy>
  <cp:revision>62</cp:revision>
  <dcterms:created xsi:type="dcterms:W3CDTF">2018-06-26T15:40:47Z</dcterms:created>
  <dcterms:modified xsi:type="dcterms:W3CDTF">2018-07-24T16:08:30Z</dcterms:modified>
</cp:coreProperties>
</file>