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5" r:id="rId4"/>
    <p:sldId id="266" r:id="rId5"/>
    <p:sldId id="268" r:id="rId6"/>
    <p:sldId id="263" r:id="rId7"/>
    <p:sldId id="269" r:id="rId8"/>
    <p:sldId id="264" r:id="rId9"/>
    <p:sldId id="265" r:id="rId10"/>
    <p:sldId id="267" r:id="rId11"/>
    <p:sldId id="258" r:id="rId12"/>
    <p:sldId id="271" r:id="rId13"/>
    <p:sldId id="270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6958FC79-712B-4AA7-B800-17493F803A2B}">
          <p14:sldIdLst>
            <p14:sldId id="256"/>
            <p14:sldId id="262"/>
            <p14:sldId id="275"/>
          </p14:sldIdLst>
        </p14:section>
        <p14:section name="Virtue/Unity" id="{0D0E284A-AE87-4BE3-8157-4E8B4CDEDCE8}">
          <p14:sldIdLst>
            <p14:sldId id="266"/>
            <p14:sldId id="268"/>
          </p14:sldIdLst>
        </p14:section>
        <p14:section name="Sensing and Logging" id="{9E666A14-49CE-4955-B236-16C9826AF148}">
          <p14:sldIdLst>
            <p14:sldId id="263"/>
            <p14:sldId id="269"/>
            <p14:sldId id="264"/>
            <p14:sldId id="265"/>
            <p14:sldId id="267"/>
          </p14:sldIdLst>
        </p14:section>
        <p14:section name="Admin Services" id="{482CAA11-5956-40D4-A7D2-C0C8138CA44A}">
          <p14:sldIdLst>
            <p14:sldId id="258"/>
            <p14:sldId id="271"/>
            <p14:sldId id="270"/>
            <p14:sldId id="273"/>
            <p14:sldId id="274"/>
          </p14:sldIdLst>
        </p14:section>
        <p14:section name="Excalibur" id="{2B301586-64A0-47F0-BB44-2583C7273CB2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47CA-A540-497B-9B0F-ADA561AF46F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E55E-5EBF-4C55-B8F8-2ED74019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Compatibility and Run environment for Windows/Legacy Apps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 within WCL (File operations, network socket,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SecurityControls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dynamic security functionality including, and docker lockdown.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SecureBase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options, and other static security mechanisms that are in place: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SElinux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policies, seccomp,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OrchestrationAgent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AutoConfiguration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of dynamic elements: connection of ports between docker containers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Credential syncing and bootstrapping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keys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Sensing&amp;Logging-EventAggregator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Local collection and shipping facility on each Unity, including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searchguard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configuration, filtering, and parsing.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Sensing&amp;Logging-EventStorage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Construction and configuration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based event storage infrastructure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Sensing&amp;Logging-EventAnalysis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implementation of the event analysis capabilities of Galahad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Sensing&amp;Logging-SensorDataAPI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Sensor Data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Level of control of sensors as they relate to the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-Authentication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Prove Root of Authority for Authentication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VirtueService-AWSControls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API tooling that is used by Excalibur to talk to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VirtueService-SensingControls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manipulate sensor instrumentation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DataControls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-Database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Galahad’s general-purpose metadata repository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VirtueService-DataControls-AdministratorAPI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admin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VirtueService-DataControls-UserAPI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user interface based on APL API document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XenBlanket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Tasks to test and integrate Xen Blanket into Galahad on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Valor-S&amp;L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and controls for general logging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Valor-Orchestration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Controls for all the dynamic tasking (e.g. migration, network bridges, etc.)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FrontendGUI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UI for Galahad end users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from end user devices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connections from end user devices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AdminService-PolicyManagement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Tools for manipulating and constructing policies for Galahad artifacts (e.g. Virtues, apps, resources, etc.)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 control tasks initiated by a user and passed to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AdminService-AdminServiceInterface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Perform auxiliary tasks on virtues and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AdminService-VirtueAssembler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 Virtues from basic artifacts (Base File systems, Docker Containers, and other resources)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AdminService-EngineeringUserInterface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Basic dashboard for administration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T&amp;E-LinkUpT&amp;EInfrastructure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Auxilliary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 and efforts required integrate the remaining T&amp;E infrastructure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Account sharing permissions, IAM policy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DesignDocument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MidTermSoftware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in order to perform T&amp;E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FinalSoftware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at end of program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SetupVirtueIsolation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configure a reproducible Virtue Isolation mechanism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DockerImageRepository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an S3 backed docker image repository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Engineeringconfiguration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static Galahad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infrastructure (Admin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Virtue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VPC,Loggin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VPC and all accompanying policies, assets,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6133"/>
            <a:ext cx="10515600" cy="494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9800000">
            <a:off x="3147916" y="2233350"/>
            <a:ext cx="58961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1">
                    <a:alpha val="8000"/>
                  </a:schemeClr>
                </a:solidFill>
              </a:rPr>
              <a:t>DRAFT</a:t>
            </a:r>
            <a:endParaRPr lang="en-US" sz="16600" dirty="0">
              <a:solidFill>
                <a:schemeClr val="tx1">
                  <a:alpha val="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slide" Target="slide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kernsec.org/wiki/index.php/Kernel_Self_Protection_Project/Recommended_Sett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Galahad Design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/>
          <p:cNvSpPr/>
          <p:nvPr/>
        </p:nvSpPr>
        <p:spPr>
          <a:xfrm flipV="1">
            <a:off x="8736980" y="1316442"/>
            <a:ext cx="1274673" cy="2027183"/>
          </a:xfrm>
          <a:prstGeom prst="bentArrow">
            <a:avLst>
              <a:gd name="adj1" fmla="val 13582"/>
              <a:gd name="adj2" fmla="val 14327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8" y="1767750"/>
            <a:ext cx="400570" cy="400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6653" y="1552297"/>
            <a:ext cx="1097215" cy="33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Excalibur API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16023" r="36941" b="46856"/>
          <a:stretch/>
        </p:blipFill>
        <p:spPr>
          <a:xfrm>
            <a:off x="522009" y="1303545"/>
            <a:ext cx="427716" cy="383566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949738" y="1721100"/>
            <a:ext cx="1586915" cy="246935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5" idx="1"/>
          </p:cNvCxnSpPr>
          <p:nvPr/>
        </p:nvCxnSpPr>
        <p:spPr>
          <a:xfrm>
            <a:off x="949725" y="1495328"/>
            <a:ext cx="1586928" cy="225772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074018" y="2195350"/>
            <a:ext cx="2020367" cy="1283876"/>
          </a:xfrm>
          <a:prstGeom prst="can">
            <a:avLst>
              <a:gd name="adj" fmla="val 15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State: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Running virtue instances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Default sensor </a:t>
            </a:r>
            <a:r>
              <a:rPr lang="en-US" sz="900" dirty="0" err="1"/>
              <a:t>config</a:t>
            </a:r>
            <a:endParaRPr lang="en-US" sz="9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Role to virtues to instances map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Desired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  <a:endParaRPr lang="en-US" sz="14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Last reported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>
            <a:off x="3085260" y="1889901"/>
            <a:ext cx="0" cy="385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64289" y="1434402"/>
            <a:ext cx="2230570" cy="21703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7341607" y="1066800"/>
            <a:ext cx="2283512" cy="21308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050" i="1" dirty="0"/>
              <a:t>Unity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1027" y="1212730"/>
            <a:ext cx="1222562" cy="270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56900" y="1476474"/>
            <a:ext cx="1222562" cy="283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LSM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9289" y="1863382"/>
            <a:ext cx="1222562" cy="2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syslog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59289" y="2208023"/>
            <a:ext cx="1222562" cy="78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syslog-ng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26149" y="2463798"/>
            <a:ext cx="1098395" cy="364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Filter logic</a:t>
            </a:r>
          </a:p>
        </p:txBody>
      </p:sp>
      <p:sp>
        <p:nvSpPr>
          <p:cNvPr id="24" name="Cloud 23"/>
          <p:cNvSpPr/>
          <p:nvPr/>
        </p:nvSpPr>
        <p:spPr>
          <a:xfrm>
            <a:off x="10117583" y="2889602"/>
            <a:ext cx="1624841" cy="53009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ElasticSearch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215" y="2483739"/>
            <a:ext cx="324745" cy="32474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428328" y="2395391"/>
            <a:ext cx="654263" cy="501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Comms Endpoint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34835" y="2568508"/>
            <a:ext cx="329519" cy="1552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TextBox 45"/>
          <p:cNvSpPr txBox="1"/>
          <p:nvPr/>
        </p:nvSpPr>
        <p:spPr>
          <a:xfrm>
            <a:off x="10231626" y="2438363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Secured via</a:t>
            </a:r>
          </a:p>
          <a:p>
            <a:r>
              <a:rPr lang="en-US" sz="1050" dirty="0" err="1"/>
              <a:t>SearchGuard</a:t>
            </a:r>
            <a:r>
              <a:rPr lang="en-US" sz="1050" dirty="0"/>
              <a:t> with TLS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97971" y="1021284"/>
            <a:ext cx="2251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Secured via TLS</a:t>
            </a:r>
          </a:p>
          <a:p>
            <a:pPr algn="ctr"/>
            <a:r>
              <a:rPr lang="en-US" sz="900" dirty="0"/>
              <a:t>Static certs for T&amp;E</a:t>
            </a:r>
          </a:p>
          <a:p>
            <a:pPr algn="ctr"/>
            <a:r>
              <a:rPr lang="en-US" sz="900" dirty="0"/>
              <a:t>Per-instance certs later</a:t>
            </a:r>
          </a:p>
        </p:txBody>
      </p:sp>
      <p:sp>
        <p:nvSpPr>
          <p:cNvPr id="37" name="Can 36"/>
          <p:cNvSpPr/>
          <p:nvPr/>
        </p:nvSpPr>
        <p:spPr>
          <a:xfrm>
            <a:off x="5200494" y="1810375"/>
            <a:ext cx="1135481" cy="79843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RethinkDB</a:t>
            </a: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 Control Architecture – Midterm T&amp;E</a:t>
            </a:r>
            <a:endParaRPr lang="en-US" dirty="0"/>
          </a:p>
        </p:txBody>
      </p:sp>
      <p:cxnSp>
        <p:nvCxnSpPr>
          <p:cNvPr id="36" name="Elbow Connector 35"/>
          <p:cNvCxnSpPr>
            <a:stCxn id="5" idx="3"/>
            <a:endCxn id="37" idx="2"/>
          </p:cNvCxnSpPr>
          <p:nvPr/>
        </p:nvCxnSpPr>
        <p:spPr>
          <a:xfrm>
            <a:off x="3633867" y="1721100"/>
            <a:ext cx="1566626" cy="488495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4"/>
            <a:endCxn id="26" idx="1"/>
          </p:cNvCxnSpPr>
          <p:nvPr/>
        </p:nvCxnSpPr>
        <p:spPr>
          <a:xfrm>
            <a:off x="6335974" y="2209596"/>
            <a:ext cx="1092353" cy="43651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41341" y="1654765"/>
            <a:ext cx="441155" cy="4280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41122" y="2453923"/>
            <a:ext cx="541028" cy="59140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Callout 1 (No Border) 60"/>
          <p:cNvSpPr/>
          <p:nvPr/>
        </p:nvSpPr>
        <p:spPr>
          <a:xfrm>
            <a:off x="7428328" y="1552298"/>
            <a:ext cx="654263" cy="516437"/>
          </a:xfrm>
          <a:prstGeom prst="callout1">
            <a:avLst>
              <a:gd name="adj1" fmla="val 97029"/>
              <a:gd name="adj2" fmla="val 84350"/>
              <a:gd name="adj3" fmla="val 200564"/>
              <a:gd name="adj4" fmla="val 112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UNIX Domain Socket</a:t>
            </a:r>
          </a:p>
        </p:txBody>
      </p:sp>
      <p:sp>
        <p:nvSpPr>
          <p:cNvPr id="32" name="Action Button: Home 31">
            <a:hlinkClick r:id="rId5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846"/>
              </p:ext>
            </p:extLst>
          </p:nvPr>
        </p:nvGraphicFramePr>
        <p:xfrm>
          <a:off x="3305321" y="4079363"/>
          <a:ext cx="53814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5"/>
                <a:gridCol w="1118775"/>
                <a:gridCol w="1118775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1521486930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88524" y="3839804"/>
            <a:ext cx="9781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Commands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6737"/>
              </p:ext>
            </p:extLst>
          </p:nvPr>
        </p:nvGraphicFramePr>
        <p:xfrm>
          <a:off x="3305321" y="5416844"/>
          <a:ext cx="5381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6"/>
                <a:gridCol w="1118776"/>
                <a:gridCol w="1118776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1521486930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511735" y="5177284"/>
            <a:ext cx="5312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ACKs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342509" y="4366058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04457" y="4222934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Excalibur’s key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42510" y="5727919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04458" y="5584795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the Virtue’s key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71947" y="4366058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71948" y="5688670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</p:txBody>
      </p:sp>
      <p:cxnSp>
        <p:nvCxnSpPr>
          <p:cNvPr id="13" name="Straight Arrow Connector 12"/>
          <p:cNvCxnSpPr>
            <a:stCxn id="39" idx="0"/>
          </p:cNvCxnSpPr>
          <p:nvPr/>
        </p:nvCxnSpPr>
        <p:spPr>
          <a:xfrm flipV="1">
            <a:off x="5777601" y="2453923"/>
            <a:ext cx="1917" cy="13858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17" y="1585648"/>
            <a:ext cx="364400" cy="3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364" y="5599872"/>
            <a:ext cx="1038307" cy="92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VM Image (QCOW)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3838" y="3133511"/>
            <a:ext cx="1063139" cy="630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Modified Kernel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14159" y="5692300"/>
            <a:ext cx="5043941" cy="7374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Assembler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652995" y="4535683"/>
            <a:ext cx="1063982" cy="306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Docker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52995" y="4174889"/>
            <a:ext cx="1063983" cy="306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652995" y="4875602"/>
            <a:ext cx="1063982" cy="290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Python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652994" y="3841934"/>
            <a:ext cx="1063983" cy="29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Syslog-ng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70363" y="3706925"/>
            <a:ext cx="1038307" cy="630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Upstream Kernel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70362" y="3056352"/>
            <a:ext cx="1038307" cy="315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LSM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18" idx="3"/>
            <a:endCxn id="5" idx="1"/>
          </p:cNvCxnSpPr>
          <p:nvPr/>
        </p:nvCxnSpPr>
        <p:spPr>
          <a:xfrm>
            <a:off x="1808669" y="3213888"/>
            <a:ext cx="845169" cy="23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</p:cNvCxnSpPr>
          <p:nvPr/>
        </p:nvCxnSpPr>
        <p:spPr>
          <a:xfrm flipV="1">
            <a:off x="1808670" y="3626548"/>
            <a:ext cx="844324" cy="3954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795371" y="5300750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1973787" y="5723077"/>
            <a:ext cx="492988" cy="6679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8152205" y="5374353"/>
            <a:ext cx="492988" cy="13572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4290" y="3109667"/>
            <a:ext cx="4238090" cy="42904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docker-virtue</a:t>
            </a:r>
            <a:endParaRPr lang="en-US" i="1" dirty="0"/>
          </a:p>
        </p:txBody>
      </p:sp>
      <p:sp>
        <p:nvSpPr>
          <p:cNvPr id="25" name="Can 24"/>
          <p:cNvSpPr/>
          <p:nvPr/>
        </p:nvSpPr>
        <p:spPr>
          <a:xfrm>
            <a:off x="4654969" y="4001883"/>
            <a:ext cx="2857169" cy="1177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AWS-based Docker Registry</a:t>
            </a:r>
            <a:endParaRPr lang="en-US" sz="1600" dirty="0"/>
          </a:p>
        </p:txBody>
      </p:sp>
      <p:sp>
        <p:nvSpPr>
          <p:cNvPr id="26" name="Down Arrow 25"/>
          <p:cNvSpPr/>
          <p:nvPr/>
        </p:nvSpPr>
        <p:spPr>
          <a:xfrm>
            <a:off x="5693940" y="5279876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4290" y="1856233"/>
            <a:ext cx="1086799" cy="78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</a:t>
            </a:r>
            <a:br>
              <a:rPr lang="en-US" sz="1600" dirty="0" smtClean="0"/>
            </a:br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204743" y="1853975"/>
            <a:ext cx="779721" cy="240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30" name="Flowchart: Document 29"/>
          <p:cNvSpPr/>
          <p:nvPr/>
        </p:nvSpPr>
        <p:spPr>
          <a:xfrm>
            <a:off x="7414707" y="2231449"/>
            <a:ext cx="830506" cy="46368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Startup Script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04741" y="2398437"/>
            <a:ext cx="779721" cy="24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4742" y="2127223"/>
            <a:ext cx="779721" cy="240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34" name="Flowchart: Document 33"/>
          <p:cNvSpPr/>
          <p:nvPr/>
        </p:nvSpPr>
        <p:spPr>
          <a:xfrm>
            <a:off x="7414707" y="1853975"/>
            <a:ext cx="830506" cy="31469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SSH Keys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93940" y="2722304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8117" y="1851121"/>
            <a:ext cx="1050068" cy="4453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Application</a:t>
            </a:r>
            <a:endParaRPr lang="en-US" sz="1400" i="1" dirty="0"/>
          </a:p>
        </p:txBody>
      </p:sp>
      <p:sp>
        <p:nvSpPr>
          <p:cNvPr id="37" name="Rectangle 36"/>
          <p:cNvSpPr/>
          <p:nvPr/>
        </p:nvSpPr>
        <p:spPr>
          <a:xfrm>
            <a:off x="6128117" y="2388862"/>
            <a:ext cx="1050068" cy="2524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Crossover</a:t>
            </a:r>
            <a:endParaRPr lang="en-US" sz="1400" i="1" dirty="0"/>
          </a:p>
        </p:txBody>
      </p:sp>
      <p:sp>
        <p:nvSpPr>
          <p:cNvPr id="39" name="Down Arrow 38"/>
          <p:cNvSpPr/>
          <p:nvPr/>
        </p:nvSpPr>
        <p:spPr>
          <a:xfrm>
            <a:off x="5693940" y="3626548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vel 39"/>
          <p:cNvSpPr/>
          <p:nvPr/>
        </p:nvSpPr>
        <p:spPr>
          <a:xfrm>
            <a:off x="4869792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1</a:t>
            </a:r>
            <a:endParaRPr lang="en-US" sz="1200" dirty="0"/>
          </a:p>
        </p:txBody>
      </p:sp>
      <p:sp>
        <p:nvSpPr>
          <p:cNvPr id="41" name="Bevel 40"/>
          <p:cNvSpPr/>
          <p:nvPr/>
        </p:nvSpPr>
        <p:spPr>
          <a:xfrm>
            <a:off x="5706699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2" name="Bevel 41"/>
          <p:cNvSpPr/>
          <p:nvPr/>
        </p:nvSpPr>
        <p:spPr>
          <a:xfrm>
            <a:off x="6487004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N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39298" y="5500974"/>
            <a:ext cx="1213000" cy="1120147"/>
            <a:chOff x="9797585" y="4376198"/>
            <a:chExt cx="1213000" cy="1120147"/>
          </a:xfrm>
        </p:grpSpPr>
        <p:sp>
          <p:nvSpPr>
            <p:cNvPr id="11" name="Rectangle 10"/>
            <p:cNvSpPr/>
            <p:nvPr/>
          </p:nvSpPr>
          <p:spPr>
            <a:xfrm>
              <a:off x="9797585" y="4376198"/>
              <a:ext cx="1213000" cy="1120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59640" y="5253955"/>
              <a:ext cx="1095051" cy="17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4683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59640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34683" y="5042570"/>
              <a:ext cx="512988" cy="166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59640" y="5040982"/>
              <a:ext cx="512988" cy="1668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Bevel 42"/>
            <p:cNvSpPr/>
            <p:nvPr/>
          </p:nvSpPr>
          <p:spPr>
            <a:xfrm>
              <a:off x="9865945" y="4428386"/>
              <a:ext cx="1081726" cy="304120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 1</a:t>
              </a:r>
              <a:endParaRPr lang="en-US" sz="12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70362" y="2404646"/>
            <a:ext cx="1038307" cy="520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Virtue Patches</a:t>
            </a:r>
            <a:endParaRPr lang="en-US" sz="1600" dirty="0"/>
          </a:p>
        </p:txBody>
      </p:sp>
      <p:cxnSp>
        <p:nvCxnSpPr>
          <p:cNvPr id="56" name="Elbow Connector 55"/>
          <p:cNvCxnSpPr>
            <a:stCxn id="55" idx="3"/>
            <a:endCxn id="5" idx="0"/>
          </p:cNvCxnSpPr>
          <p:nvPr/>
        </p:nvCxnSpPr>
        <p:spPr>
          <a:xfrm>
            <a:off x="1808669" y="2664893"/>
            <a:ext cx="1376739" cy="4686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 rot="10800000">
            <a:off x="9549519" y="4046252"/>
            <a:ext cx="392558" cy="13631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/>
          <p:cNvSpPr/>
          <p:nvPr/>
        </p:nvSpPr>
        <p:spPr>
          <a:xfrm>
            <a:off x="8743950" y="2760641"/>
            <a:ext cx="2038350" cy="108129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27392" y="5533138"/>
            <a:ext cx="1316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Virtuized</a:t>
            </a:r>
            <a:endParaRPr lang="en-US" dirty="0" smtClean="0"/>
          </a:p>
          <a:p>
            <a:r>
              <a:rPr lang="en-US" dirty="0" smtClean="0"/>
              <a:t>Unity Image</a:t>
            </a:r>
          </a:p>
          <a:p>
            <a:r>
              <a:rPr lang="en-US" sz="1100" dirty="0" smtClean="0"/>
              <a:t>(may have </a:t>
            </a:r>
            <a:br>
              <a:rPr lang="en-US" sz="1100" dirty="0" smtClean="0"/>
            </a:br>
            <a:r>
              <a:rPr lang="en-US" sz="1100" dirty="0" smtClean="0"/>
              <a:t>multiple apps)</a:t>
            </a:r>
            <a:endParaRPr lang="en-US" sz="1100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Image Assembly Workflow</a:t>
            </a:r>
            <a:endParaRPr lang="en-US" dirty="0"/>
          </a:p>
        </p:txBody>
      </p:sp>
      <p:sp>
        <p:nvSpPr>
          <p:cNvPr id="46" name="Action Button: Home 45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94587" y="314739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build.py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9011" y="5899093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assemble.py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81937" y="589909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run.py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Container-Maker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build.py</a:t>
            </a:r>
            <a:r>
              <a:rPr lang="en-US" dirty="0" smtClean="0"/>
              <a:t>: builds all of the containers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run.py</a:t>
            </a:r>
            <a:r>
              <a:rPr lang="en-US" dirty="0" smtClean="0"/>
              <a:t>: runs an image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Gets copied to the Unity VM </a:t>
            </a:r>
          </a:p>
          <a:p>
            <a:pPr lvl="1"/>
            <a:r>
              <a:rPr lang="en-US" dirty="0" smtClean="0"/>
              <a:t>Used to start the container once we’re in The Cloud</a:t>
            </a:r>
          </a:p>
          <a:p>
            <a:r>
              <a:rPr lang="en-US" dirty="0" smtClean="0"/>
              <a:t>AppArmor and seccomp policies are specified per-container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967" y="4371976"/>
            <a:ext cx="1552575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virtue-base</a:t>
            </a:r>
            <a:br>
              <a:rPr lang="en-US" dirty="0" smtClean="0"/>
            </a:b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7016" y="437197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 Dockerfile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7015" y="5322188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build.py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33441" y="530612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Files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648066" y="5030788"/>
            <a:ext cx="1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495542" y="5635532"/>
            <a:ext cx="371473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5542" y="5030788"/>
            <a:ext cx="371473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evel 15"/>
          <p:cNvSpPr/>
          <p:nvPr/>
        </p:nvSpPr>
        <p:spPr>
          <a:xfrm>
            <a:off x="5019668" y="5168457"/>
            <a:ext cx="1504950" cy="934150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Image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4"/>
          </p:cNvCxnSpPr>
          <p:nvPr/>
        </p:nvCxnSpPr>
        <p:spPr>
          <a:xfrm flipV="1">
            <a:off x="4429117" y="5635532"/>
            <a:ext cx="590551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2345" y="5312663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run.py</a:t>
            </a:r>
            <a:endParaRPr lang="en-US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6896095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AppArmor Policy</a:t>
            </a:r>
            <a:endParaRPr lang="en-US" sz="1600" dirty="0"/>
          </a:p>
        </p:txBody>
      </p:sp>
      <p:sp>
        <p:nvSpPr>
          <p:cNvPr id="24" name="Flowchart: Document 23"/>
          <p:cNvSpPr/>
          <p:nvPr/>
        </p:nvSpPr>
        <p:spPr>
          <a:xfrm>
            <a:off x="8220071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SecComp</a:t>
            </a:r>
            <a:r>
              <a:rPr lang="en-US" sz="1600" dirty="0" smtClean="0"/>
              <a:t> Policy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6" idx="0"/>
            <a:endCxn id="22" idx="1"/>
          </p:cNvCxnSpPr>
          <p:nvPr/>
        </p:nvCxnSpPr>
        <p:spPr>
          <a:xfrm flipV="1">
            <a:off x="6524618" y="5634038"/>
            <a:ext cx="847727" cy="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7439021" y="4886172"/>
            <a:ext cx="323846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 flipH="1">
            <a:off x="8458192" y="4886172"/>
            <a:ext cx="304805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Bevel 34"/>
          <p:cNvSpPr/>
          <p:nvPr/>
        </p:nvSpPr>
        <p:spPr>
          <a:xfrm>
            <a:off x="9848850" y="5161248"/>
            <a:ext cx="1504950" cy="934150"/>
          </a:xfrm>
          <a:prstGeom prst="beve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Container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2" idx="3"/>
            <a:endCxn id="35" idx="4"/>
          </p:cNvCxnSpPr>
          <p:nvPr/>
        </p:nvCxnSpPr>
        <p:spPr>
          <a:xfrm flipV="1">
            <a:off x="8934447" y="5628323"/>
            <a:ext cx="914403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ction Button: Home 20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5137608" y="1066800"/>
            <a:ext cx="603316" cy="5579097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7695" y="1200955"/>
            <a:ext cx="2736126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“RSA Key”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public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5433" y="2022900"/>
            <a:ext cx="2728388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“Kernel”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custom 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91393" y="2841869"/>
            <a:ext cx="2735159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“APT”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docker, python, git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91393" y="3659018"/>
            <a:ext cx="2735159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“</a:t>
            </a:r>
            <a:r>
              <a:rPr lang="en-US" sz="1200" kern="100" dirty="0" err="1">
                <a:effectLst/>
                <a:ea typeface="Liberation Sans"/>
                <a:cs typeface="Liberation Sans"/>
              </a:rPr>
              <a:t>docker</a:t>
            </a:r>
            <a:r>
              <a:rPr lang="en-US" sz="1200" kern="100" dirty="0">
                <a:effectLst/>
                <a:ea typeface="Liberation Sans"/>
                <a:cs typeface="Liberation Sans"/>
              </a:rPr>
              <a:t>-virtue”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Cloud-</a:t>
            </a:r>
            <a:r>
              <a:rPr lang="en-US" sz="1200" kern="100" dirty="0" err="1">
                <a:effectLst/>
                <a:ea typeface="Liberation Sans"/>
                <a:cs typeface="Liberation Sans"/>
              </a:rPr>
              <a:t>init</a:t>
            </a:r>
            <a:endParaRPr lang="en-US" sz="1200" kern="100" dirty="0">
              <a:effectLst/>
              <a:ea typeface="Liberation Sans"/>
              <a:cs typeface="Liberation Sans"/>
            </a:endParaRP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Checks out required virtues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91393" y="4476167"/>
            <a:ext cx="2735159" cy="8203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“syslog”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SSH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Depends on RSA Key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custom syslog-ng</a:t>
            </a:r>
          </a:p>
        </p:txBody>
      </p:sp>
      <p:sp>
        <p:nvSpPr>
          <p:cNvPr id="13" name="Freeform 12"/>
          <p:cNvSpPr/>
          <p:nvPr/>
        </p:nvSpPr>
        <p:spPr>
          <a:xfrm>
            <a:off x="8344070" y="3317110"/>
            <a:ext cx="1264316" cy="12643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VM Image</a:t>
            </a:r>
          </a:p>
        </p:txBody>
      </p:sp>
      <p:sp>
        <p:nvSpPr>
          <p:cNvPr id="21" name="Text Box 17"/>
          <p:cNvSpPr txBox="1"/>
          <p:nvPr/>
        </p:nvSpPr>
        <p:spPr>
          <a:xfrm>
            <a:off x="8887928" y="3037236"/>
            <a:ext cx="176600" cy="246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kern="100" dirty="0">
                <a:effectLst/>
                <a:ea typeface="Liberation Sans"/>
                <a:cs typeface="Liberation Sans"/>
              </a:rPr>
              <a:t>+</a:t>
            </a:r>
            <a:endParaRPr lang="en-US" sz="1200" kern="100" dirty="0">
              <a:effectLst/>
              <a:ea typeface="Liberation Sans"/>
              <a:cs typeface="Liberation Sans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8855552" y="4703279"/>
            <a:ext cx="241352" cy="526242"/>
          </a:xfrm>
          <a:custGeom>
            <a:avLst/>
            <a:gdLst/>
            <a:ahLst/>
            <a:cxnLst/>
            <a:rect l="0" t="0" r="r" b="b"/>
            <a:pathLst>
              <a:path w="285" h="619">
                <a:moveTo>
                  <a:pt x="71" y="0"/>
                </a:moveTo>
                <a:lnTo>
                  <a:pt x="71" y="463"/>
                </a:lnTo>
                <a:lnTo>
                  <a:pt x="0" y="463"/>
                </a:lnTo>
                <a:lnTo>
                  <a:pt x="142" y="618"/>
                </a:lnTo>
                <a:lnTo>
                  <a:pt x="284" y="463"/>
                </a:lnTo>
                <a:lnTo>
                  <a:pt x="213" y="463"/>
                </a:lnTo>
                <a:lnTo>
                  <a:pt x="213" y="0"/>
                </a:lnTo>
                <a:lnTo>
                  <a:pt x="71" y="0"/>
                </a:lnTo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0" name="Text Box 26"/>
          <p:cNvSpPr txBox="1"/>
          <p:nvPr/>
        </p:nvSpPr>
        <p:spPr>
          <a:xfrm>
            <a:off x="8553070" y="4824472"/>
            <a:ext cx="846317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Boot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Internal Processing</a:t>
            </a:r>
            <a:endParaRPr lang="en-US" dirty="0"/>
          </a:p>
        </p:txBody>
      </p:sp>
      <p:sp>
        <p:nvSpPr>
          <p:cNvPr id="35" name="Action Button: Home 34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91393" y="5425872"/>
            <a:ext cx="2735159" cy="8203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 smtClean="0">
                <a:effectLst/>
                <a:ea typeface="Liberation Sans"/>
                <a:cs typeface="Liberation Sans"/>
              </a:rPr>
              <a:t>“Cleanup” </a:t>
            </a:r>
            <a:r>
              <a:rPr lang="en-US" sz="1200" kern="100" dirty="0">
                <a:effectLst/>
                <a:ea typeface="Liberation Sans"/>
                <a:cs typeface="Liberation Sans"/>
              </a:rPr>
              <a:t>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</a:t>
            </a:r>
            <a:r>
              <a:rPr lang="en-US" sz="1200" kern="100" dirty="0" smtClean="0">
                <a:effectLst/>
                <a:ea typeface="Liberation Sans"/>
                <a:cs typeface="Liberation Sans"/>
              </a:rPr>
              <a:t>SSH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a typeface="Liberation Sans"/>
                <a:cs typeface="Liberation Sans"/>
              </a:rPr>
              <a:t> </a:t>
            </a:r>
            <a:r>
              <a:rPr lang="en-US" sz="1200" kern="100" dirty="0" smtClean="0">
                <a:ea typeface="Liberation Sans"/>
                <a:cs typeface="Liberation Sans"/>
              </a:rPr>
              <a:t>   - Remove unneeded packages, etc.</a:t>
            </a:r>
            <a:endParaRPr lang="en-US" sz="1200" kern="100" dirty="0">
              <a:effectLst/>
              <a:ea typeface="Liberation Sans"/>
              <a:cs typeface="Liberation San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34911" y="1279207"/>
            <a:ext cx="1923068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>
                <a:solidFill>
                  <a:schemeClr val="dk1"/>
                </a:solidFill>
                <a:ea typeface="Liberation Sans"/>
                <a:cs typeface="Liberation Sans"/>
              </a:rPr>
              <a:t>assemble.py</a:t>
            </a:r>
          </a:p>
        </p:txBody>
      </p:sp>
      <p:cxnSp>
        <p:nvCxnSpPr>
          <p:cNvPr id="39" name="Straight Arrow Connector 38"/>
          <p:cNvCxnSpPr>
            <a:stCxn id="37" idx="3"/>
            <a:endCxn id="8" idx="1"/>
          </p:cNvCxnSpPr>
          <p:nvPr/>
        </p:nvCxnSpPr>
        <p:spPr>
          <a:xfrm>
            <a:off x="3157979" y="1544850"/>
            <a:ext cx="9097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6" idx="3"/>
            <a:endCxn id="46" idx="1"/>
          </p:cNvCxnSpPr>
          <p:nvPr/>
        </p:nvCxnSpPr>
        <p:spPr>
          <a:xfrm flipV="1">
            <a:off x="6826552" y="5616357"/>
            <a:ext cx="937840" cy="2196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764392" y="2321451"/>
            <a:ext cx="2423673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cloud-</a:t>
            </a:r>
            <a:r>
              <a:rPr lang="en-US" sz="1200" b="1" kern="100" dirty="0" err="1" smtClean="0">
                <a:solidFill>
                  <a:schemeClr val="dk1"/>
                </a:solidFill>
                <a:ea typeface="Liberation Sans"/>
                <a:cs typeface="Liberation Sans"/>
              </a:rPr>
              <a:t>init</a:t>
            </a:r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 User Data</a:t>
            </a:r>
            <a:endParaRPr lang="en-US" sz="1200" b="1" kern="100" dirty="0">
              <a:solidFill>
                <a:schemeClr val="dk1"/>
              </a:solidFill>
              <a:ea typeface="Liberation Sans"/>
              <a:cs typeface="Liberation San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764392" y="5350714"/>
            <a:ext cx="2423673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Virtue Instance</a:t>
            </a:r>
            <a:endParaRPr lang="en-US" sz="1200" b="1" kern="100" dirty="0">
              <a:solidFill>
                <a:schemeClr val="dk1"/>
              </a:solidFill>
              <a:ea typeface="Liberation Sans"/>
              <a:cs typeface="Liberation Sans"/>
            </a:endParaRPr>
          </a:p>
        </p:txBody>
      </p:sp>
      <p:cxnSp>
        <p:nvCxnSpPr>
          <p:cNvPr id="49" name="Elbow Connector 48"/>
          <p:cNvCxnSpPr>
            <a:stCxn id="8" idx="3"/>
            <a:endCxn id="44" idx="1"/>
          </p:cNvCxnSpPr>
          <p:nvPr/>
        </p:nvCxnSpPr>
        <p:spPr>
          <a:xfrm>
            <a:off x="6803821" y="1544850"/>
            <a:ext cx="960571" cy="10422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" idx="3"/>
            <a:endCxn id="44" idx="1"/>
          </p:cNvCxnSpPr>
          <p:nvPr/>
        </p:nvCxnSpPr>
        <p:spPr>
          <a:xfrm>
            <a:off x="6803821" y="2366795"/>
            <a:ext cx="960571" cy="22029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44" idx="1"/>
          </p:cNvCxnSpPr>
          <p:nvPr/>
        </p:nvCxnSpPr>
        <p:spPr>
          <a:xfrm flipV="1">
            <a:off x="6826552" y="2587094"/>
            <a:ext cx="937840" cy="5986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1" idx="3"/>
            <a:endCxn id="44" idx="1"/>
          </p:cNvCxnSpPr>
          <p:nvPr/>
        </p:nvCxnSpPr>
        <p:spPr>
          <a:xfrm flipV="1">
            <a:off x="6826552" y="2587094"/>
            <a:ext cx="937840" cy="14158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3"/>
            <a:endCxn id="44" idx="1"/>
          </p:cNvCxnSpPr>
          <p:nvPr/>
        </p:nvCxnSpPr>
        <p:spPr>
          <a:xfrm flipV="1">
            <a:off x="6826552" y="2587094"/>
            <a:ext cx="937840" cy="229924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6" idx="3"/>
            <a:endCxn id="44" idx="1"/>
          </p:cNvCxnSpPr>
          <p:nvPr/>
        </p:nvCxnSpPr>
        <p:spPr>
          <a:xfrm flipV="1">
            <a:off x="6826552" y="2587094"/>
            <a:ext cx="937840" cy="324895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 Import/Export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5181600" cy="5110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Role is a set of Applications</a:t>
            </a:r>
          </a:p>
          <a:p>
            <a:r>
              <a:rPr lang="en-US" dirty="0" smtClean="0"/>
              <a:t>Containers are incorporated by reference to a central registry</a:t>
            </a:r>
          </a:p>
          <a:p>
            <a:r>
              <a:rPr lang="en-US" dirty="0" smtClean="0"/>
              <a:t>Roles can be distributed in a variety of ways, stored centrally, etc.</a:t>
            </a:r>
          </a:p>
          <a:p>
            <a:r>
              <a:rPr lang="en-US" dirty="0" smtClean="0"/>
              <a:t>Importing registers the applications, role, and policies with the Galahad OpenLDAP DB</a:t>
            </a:r>
          </a:p>
          <a:p>
            <a:endParaRPr lang="en-US" dirty="0" smtClean="0"/>
          </a:p>
          <a:p>
            <a:r>
              <a:rPr lang="en-US" i="1" dirty="0" smtClean="0"/>
              <a:t>Currently do not have an implementation of the import or export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66800"/>
            <a:ext cx="5181600" cy="54426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Notional</a:t>
            </a:r>
            <a:r>
              <a:rPr lang="en-US" sz="2400" dirty="0" smtClean="0"/>
              <a:t> File format (JSON):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“Role”           : “Router Admin”,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“Version”        : “1.93”,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“Created-by”     : “Vi R. Tue”,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“role-signature”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“Applications”: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“application”    : “PowerShell”,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“description”    : “PowerShell Core v6.0”,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“container-ref”  : “virtue-ecr.aws.com/pwsh:1.2”,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“apparmor-policy”: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“seccomp-policy”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  “dockerfile”    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“container-signature”  : “...”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“application</a:t>
            </a:r>
            <a:r>
              <a:rPr lang="en-US" sz="1200" dirty="0">
                <a:latin typeface="Consolas" panose="020B0609020204030204" pitchFamily="49" charset="0"/>
              </a:rPr>
              <a:t>”    : </a:t>
            </a:r>
            <a:r>
              <a:rPr lang="en-US" sz="1200" dirty="0" smtClean="0">
                <a:latin typeface="Consolas" panose="020B0609020204030204" pitchFamily="49" charset="0"/>
              </a:rPr>
              <a:t>“bash-with-network-tools”,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“description”    : “Includes </a:t>
            </a:r>
            <a:r>
              <a:rPr lang="en-US" sz="1200" dirty="0" err="1" smtClean="0">
                <a:latin typeface="Consolas" panose="020B0609020204030204" pitchFamily="49" charset="0"/>
              </a:rPr>
              <a:t>nc</a:t>
            </a:r>
            <a:r>
              <a:rPr lang="en-US" sz="1200" dirty="0" smtClean="0"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</a:rPr>
              <a:t>ssh</a:t>
            </a:r>
            <a:r>
              <a:rPr lang="en-US" sz="1200" dirty="0" smtClean="0">
                <a:latin typeface="Consolas" panose="020B0609020204030204" pitchFamily="49" charset="0"/>
              </a:rPr>
              <a:t>, telnet, etc.”,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“container-ref”  : “</a:t>
            </a:r>
            <a:r>
              <a:rPr lang="en-US" sz="1200" dirty="0" smtClean="0">
                <a:latin typeface="Consolas" panose="020B0609020204030204" pitchFamily="49" charset="0"/>
              </a:rPr>
              <a:t>virtue-ecr.aws.com/bash:2.13”,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“apparmor-policy”: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“seccomp-policy”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“dockerfile”     : </a:t>
            </a:r>
            <a:r>
              <a:rPr lang="en-US" sz="1200" dirty="0" smtClean="0">
                <a:latin typeface="Consolas" panose="020B0609020204030204" pitchFamily="49" charset="0"/>
              </a:rPr>
              <a:t>“...”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“container-signature”  </a:t>
            </a:r>
            <a:r>
              <a:rPr lang="en-US" sz="1200" dirty="0">
                <a:latin typeface="Consolas" panose="020B0609020204030204" pitchFamily="49" charset="0"/>
              </a:rPr>
              <a:t>: “...”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]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 Import Storyboard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28" y="1439929"/>
            <a:ext cx="1197935" cy="1156184"/>
          </a:xfrm>
        </p:spPr>
      </p:pic>
      <p:grpSp>
        <p:nvGrpSpPr>
          <p:cNvPr id="14" name="Group 13"/>
          <p:cNvGrpSpPr/>
          <p:nvPr/>
        </p:nvGrpSpPr>
        <p:grpSpPr>
          <a:xfrm>
            <a:off x="572871" y="1271236"/>
            <a:ext cx="3855650" cy="2570433"/>
            <a:chOff x="838200" y="1341691"/>
            <a:chExt cx="3855650" cy="25704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341691"/>
              <a:ext cx="3855650" cy="25704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33253" y="1833851"/>
              <a:ext cx="2526461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Virtue Role Explorer</a:t>
              </a:r>
            </a:p>
            <a:p>
              <a:r>
                <a:rPr lang="en-US" sz="1400" dirty="0" smtClean="0"/>
                <a:t>       </a:t>
              </a:r>
              <a:r>
                <a:rPr lang="en-US" sz="1400" u="sng" dirty="0" smtClean="0"/>
                <a:t>Android Developer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MS Office Document Author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Router Administration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Security Engineer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Financial Analyst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endParaRPr lang="en-US" sz="1400" dirty="0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6523348" y="1209316"/>
            <a:ext cx="1583704" cy="612648"/>
          </a:xfrm>
          <a:prstGeom prst="wedgeEllipseCallout">
            <a:avLst>
              <a:gd name="adj1" fmla="val -64132"/>
              <a:gd name="adj2" fmla="val 44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a router admin role…</a:t>
            </a:r>
            <a:endParaRPr lang="en-US" sz="1200" dirty="0"/>
          </a:p>
        </p:txBody>
      </p:sp>
      <p:sp>
        <p:nvSpPr>
          <p:cNvPr id="13" name="Vertical Scroll 12"/>
          <p:cNvSpPr/>
          <p:nvPr/>
        </p:nvSpPr>
        <p:spPr>
          <a:xfrm>
            <a:off x="5009997" y="2895954"/>
            <a:ext cx="2413262" cy="158370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Router Admin: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PowerShell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bash-with-net-tools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firefox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7924" y="4046105"/>
            <a:ext cx="3469064" cy="2570433"/>
            <a:chOff x="8173039" y="2410282"/>
            <a:chExt cx="3469064" cy="2570433"/>
          </a:xfrm>
        </p:grpSpPr>
        <p:grpSp>
          <p:nvGrpSpPr>
            <p:cNvPr id="17" name="Group 16"/>
            <p:cNvGrpSpPr/>
            <p:nvPr/>
          </p:nvGrpSpPr>
          <p:grpSpPr>
            <a:xfrm>
              <a:off x="8173039" y="2410282"/>
              <a:ext cx="3469064" cy="2570433"/>
              <a:chOff x="8267307" y="2241404"/>
              <a:chExt cx="3469064" cy="2570433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8267307" y="2241404"/>
                <a:ext cx="3469064" cy="2570433"/>
              </a:xfrm>
              <a:prstGeom prst="flowChartMagneticDisk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733286" y="2548898"/>
                <a:ext cx="2537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Virtue Container Registry</a:t>
                </a:r>
                <a:endParaRPr lang="en-US" dirty="0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8361575" y="3381181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PowerShell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902073" y="3381180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bash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361574" y="3841670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Firefox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02073" y="3841669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Office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02073" y="4295836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IMINT Tools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61574" y="4295835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chrome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733773" y="2691518"/>
            <a:ext cx="2276224" cy="39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Action Button: Home 34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18056" y="5377337"/>
            <a:ext cx="2197144" cy="989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 Importer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6008593" y="4595213"/>
            <a:ext cx="416070" cy="617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4419487" y="5560444"/>
            <a:ext cx="416070" cy="617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107052" y="4265646"/>
            <a:ext cx="1479328" cy="93517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OpenLDAP</a:t>
            </a:r>
            <a:endParaRPr lang="en-US" dirty="0"/>
          </a:p>
        </p:txBody>
      </p:sp>
      <p:cxnSp>
        <p:nvCxnSpPr>
          <p:cNvPr id="43" name="Elbow Connector 42"/>
          <p:cNvCxnSpPr>
            <a:stCxn id="36" idx="3"/>
            <a:endCxn id="41" idx="3"/>
          </p:cNvCxnSpPr>
          <p:nvPr/>
        </p:nvCxnSpPr>
        <p:spPr>
          <a:xfrm flipV="1">
            <a:off x="7315200" y="5200825"/>
            <a:ext cx="1531516" cy="671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9789441" y="4265646"/>
            <a:ext cx="1479328" cy="93517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Container Store</a:t>
            </a:r>
            <a:endParaRPr lang="en-US" dirty="0"/>
          </a:p>
        </p:txBody>
      </p:sp>
      <p:cxnSp>
        <p:nvCxnSpPr>
          <p:cNvPr id="48" name="Elbow Connector 47"/>
          <p:cNvCxnSpPr>
            <a:stCxn id="36" idx="3"/>
            <a:endCxn id="46" idx="3"/>
          </p:cNvCxnSpPr>
          <p:nvPr/>
        </p:nvCxnSpPr>
        <p:spPr>
          <a:xfrm flipV="1">
            <a:off x="7315200" y="5200825"/>
            <a:ext cx="3213905" cy="671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CFEA0F0-E058-244A-822C-4A659AFE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Architecture Overview (Current)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5B33B8F-93A0-F54E-80B8-7CA51E4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4204" y="1224644"/>
            <a:ext cx="4266350" cy="147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Virtue/Unity</a:t>
            </a:r>
            <a:endParaRPr lang="en-US" sz="1400" b="1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754108" y="2757142"/>
            <a:ext cx="2075508" cy="1803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Sensing and Logging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3902044" y="2757143"/>
            <a:ext cx="2118510" cy="180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Admin Services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754108" y="4609076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Test and Evaluation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754108" y="5408889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Program Management</a:t>
            </a:r>
            <a:endParaRPr lang="en-US" sz="1400" b="1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1874067" y="1493823"/>
            <a:ext cx="1955549" cy="7695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i="1" dirty="0" smtClean="0"/>
              <a:t>Windows Compatibility  Layer</a:t>
            </a:r>
            <a:endParaRPr lang="en-US" sz="1100" i="1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1946494" y="1794878"/>
            <a:ext cx="1810693" cy="405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Windows Sensing </a:t>
            </a:r>
            <a:br>
              <a:rPr lang="en-US" sz="1100" dirty="0" smtClean="0"/>
            </a:br>
            <a:r>
              <a:rPr lang="en-US" sz="1100" dirty="0" smtClean="0"/>
              <a:t>and Logging</a:t>
            </a:r>
            <a:endParaRPr lang="en-US" sz="1100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1874068" y="2322074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Sensing and Logging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947311" y="1551457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Security Controls</a:t>
            </a:r>
            <a:endParaRPr lang="en-US" sz="1100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3947311" y="1905080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Secure Kernel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947311" y="22587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Orchestration</a:t>
            </a:r>
            <a:endParaRPr lang="en-US" sz="11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1832194" y="3055085"/>
            <a:ext cx="1955548" cy="228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Aggregator</a:t>
            </a:r>
            <a:endParaRPr lang="en-US" sz="1100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1832194" y="3354747"/>
            <a:ext cx="1955548" cy="223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Storage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832194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Analysis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832194" y="3947786"/>
            <a:ext cx="1955548" cy="223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Data API</a:t>
            </a:r>
            <a:endParaRPr lang="en-US" sz="1100" dirty="0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832194" y="4242766"/>
            <a:ext cx="1955548" cy="261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Management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3983525" y="3055085"/>
            <a:ext cx="1955548" cy="228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Policy Management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983525" y="3354747"/>
            <a:ext cx="1955548" cy="22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Management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983525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Admin Service Interface</a:t>
            </a:r>
            <a:endParaRPr lang="en-US" sz="1100" dirty="0"/>
          </a:p>
        </p:txBody>
      </p:sp>
      <p:sp>
        <p:nvSpPr>
          <p:cNvPr id="30" name="Rectangle 29">
            <a:hlinkClick r:id="rId9" action="ppaction://hlinksldjump"/>
          </p:cNvPr>
          <p:cNvSpPr/>
          <p:nvPr/>
        </p:nvSpPr>
        <p:spPr>
          <a:xfrm>
            <a:off x="3983525" y="3947786"/>
            <a:ext cx="1955548" cy="22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Assembler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3983525" y="4242766"/>
            <a:ext cx="1955548" cy="26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Engineering Interface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837853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File Store </a:t>
            </a:r>
            <a:br>
              <a:rPr lang="en-US" sz="1100" dirty="0" smtClean="0"/>
            </a:br>
            <a:r>
              <a:rPr lang="en-US" sz="1100" dirty="0" smtClean="0"/>
              <a:t>Linkage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289802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Active Directory Linkage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4741751" y="4872084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T&amp;E Infrastructure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1837853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Design Documentation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3289802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Midterm Software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741751" y="5678266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Final Software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092982" y="1224642"/>
            <a:ext cx="4194018" cy="1763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 Service “Excalibur”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6197852" y="1570180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Authentication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197852" y="19238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AWS Controls</a:t>
            </a:r>
            <a:endParaRPr lang="en-US" sz="1100" dirty="0"/>
          </a:p>
        </p:txBody>
      </p:sp>
      <p:sp>
        <p:nvSpPr>
          <p:cNvPr id="40" name="Rectangle 39">
            <a:hlinkClick r:id="rId8" action="ppaction://hlinksldjump"/>
          </p:cNvPr>
          <p:cNvSpPr/>
          <p:nvPr/>
        </p:nvSpPr>
        <p:spPr>
          <a:xfrm>
            <a:off x="6197852" y="2277426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Controls</a:t>
            </a:r>
            <a:endParaRPr lang="en-US" sz="11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8242425" y="1557021"/>
            <a:ext cx="1955549" cy="1340087"/>
            <a:chOff x="8242425" y="1557021"/>
            <a:chExt cx="1955549" cy="1340087"/>
          </a:xfrm>
        </p:grpSpPr>
        <p:sp>
          <p:nvSpPr>
            <p:cNvPr id="41" name="Rectangle 40"/>
            <p:cNvSpPr/>
            <p:nvPr/>
          </p:nvSpPr>
          <p:spPr>
            <a:xfrm>
              <a:off x="8242425" y="1557021"/>
              <a:ext cx="1955549" cy="13400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i="1" dirty="0" smtClean="0"/>
                <a:t>Data Controls</a:t>
              </a:r>
              <a:endParaRPr lang="en-US" sz="1100" i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27962" y="1819851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Object Schema</a:t>
              </a:r>
              <a:endParaRPr lang="en-US" sz="1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27962" y="2173474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Admin API</a:t>
              </a:r>
              <a:endParaRPr lang="en-US" sz="1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27962" y="2527097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User API</a:t>
              </a:r>
              <a:endParaRPr lang="en-US" sz="11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92982" y="3055085"/>
            <a:ext cx="2075412" cy="1251623"/>
            <a:chOff x="6092982" y="3055085"/>
            <a:chExt cx="2075412" cy="1251623"/>
          </a:xfrm>
        </p:grpSpPr>
        <p:sp>
          <p:nvSpPr>
            <p:cNvPr id="12" name="Rectangle 11"/>
            <p:cNvSpPr/>
            <p:nvPr/>
          </p:nvSpPr>
          <p:spPr>
            <a:xfrm>
              <a:off x="6092982" y="3055085"/>
              <a:ext cx="2075412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Valor</a:t>
              </a:r>
              <a:endParaRPr lang="en-US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97852" y="3305085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XenBlanket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97852" y="363154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Sensing and Logging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97852" y="397611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 Orchestration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08003" y="3055085"/>
            <a:ext cx="2078901" cy="1251623"/>
            <a:chOff x="8208003" y="3055085"/>
            <a:chExt cx="2078901" cy="1251623"/>
          </a:xfrm>
        </p:grpSpPr>
        <p:sp>
          <p:nvSpPr>
            <p:cNvPr id="13" name="Rectangle 12"/>
            <p:cNvSpPr/>
            <p:nvPr/>
          </p:nvSpPr>
          <p:spPr>
            <a:xfrm>
              <a:off x="8208003" y="3055085"/>
              <a:ext cx="2078901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Canvas</a:t>
              </a:r>
              <a:endParaRPr lang="en-US" sz="14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11081" y="3320497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Frontend GUI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11081" y="364696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Service Control</a:t>
              </a:r>
              <a:endParaRPr lang="en-US" sz="1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1081" y="399153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XPRA Controls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92981" y="4364678"/>
            <a:ext cx="4190529" cy="751438"/>
            <a:chOff x="6092981" y="4364678"/>
            <a:chExt cx="4190529" cy="751438"/>
          </a:xfrm>
        </p:grpSpPr>
        <p:sp>
          <p:nvSpPr>
            <p:cNvPr id="14" name="Rectangle 13"/>
            <p:cNvSpPr/>
            <p:nvPr/>
          </p:nvSpPr>
          <p:spPr>
            <a:xfrm>
              <a:off x="6092981" y="4364678"/>
              <a:ext cx="4190529" cy="751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AWS</a:t>
              </a:r>
              <a:endParaRPr lang="en-US" sz="14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84554" y="4651337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Setup Virtue Isolation</a:t>
              </a:r>
              <a:endParaRPr lang="en-US" sz="11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81663" y="4633684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Engineering Configuration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02916" y="4635511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Docker Image Repository</a:t>
              </a:r>
              <a:endParaRPr lang="en-US" sz="1100" dirty="0"/>
            </a:p>
          </p:txBody>
        </p:sp>
      </p:grpSp>
      <p:sp>
        <p:nvSpPr>
          <p:cNvPr id="55" name="Action Button: Home 54">
            <a:hlinkClick r:id="rId10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549567" y="5268401"/>
            <a:ext cx="3277355" cy="751438"/>
            <a:chOff x="6636190" y="5515050"/>
            <a:chExt cx="3277355" cy="751438"/>
          </a:xfrm>
        </p:grpSpPr>
        <p:sp>
          <p:nvSpPr>
            <p:cNvPr id="62" name="Rectangle 61"/>
            <p:cNvSpPr/>
            <p:nvPr/>
          </p:nvSpPr>
          <p:spPr>
            <a:xfrm>
              <a:off x="6636190" y="5515050"/>
              <a:ext cx="3277355" cy="751438"/>
            </a:xfrm>
            <a:prstGeom prst="rect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53884" y="5787459"/>
              <a:ext cx="931564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Not Started</a:t>
              </a:r>
              <a:endParaRPr lang="en-US" sz="1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03142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 Progress</a:t>
              </a:r>
              <a:endParaRPr lang="en-US" sz="11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55043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Complete</a:t>
              </a:r>
              <a:endParaRPr lang="en-US" sz="1100" dirty="0"/>
            </a:p>
          </p:txBody>
        </p:sp>
      </p:grpSp>
      <p:sp>
        <p:nvSpPr>
          <p:cNvPr id="67" name="Rectangle 66">
            <a:hlinkClick r:id="rId11" action="ppaction://hlinksldjump"/>
          </p:cNvPr>
          <p:cNvSpPr/>
          <p:nvPr/>
        </p:nvSpPr>
        <p:spPr>
          <a:xfrm>
            <a:off x="6197852" y="2630984"/>
            <a:ext cx="1955548" cy="271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Import / Export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5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Actually See an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9144" y="1766733"/>
            <a:ext cx="2652667" cy="3748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CanvasInstance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82657" y="2735455"/>
            <a:ext cx="3578765" cy="2888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virtue-&lt;app</a:t>
            </a:r>
            <a:r>
              <a:rPr lang="en-US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2847" y="2291835"/>
            <a:ext cx="224525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XFCE Environment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7318" y="2744509"/>
            <a:ext cx="1910281" cy="1493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Canvas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719045" y="3115700"/>
            <a:ext cx="2318443" cy="232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55188" y="3930512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955188" y="4396766"/>
            <a:ext cx="1910281" cy="909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9254703" y="4731744"/>
            <a:ext cx="1311250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59225" y="4002940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2023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955188" y="3464258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8955187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12801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6768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719045" y="3654381"/>
            <a:ext cx="29876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42929" y="3206233"/>
            <a:ext cx="996530" cy="91440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5602" y="3541213"/>
            <a:ext cx="511998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87599" y="3663434"/>
            <a:ext cx="137877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1"/>
            <a:endCxn id="29" idx="3"/>
          </p:cNvCxnSpPr>
          <p:nvPr/>
        </p:nvCxnSpPr>
        <p:spPr>
          <a:xfrm flipH="1">
            <a:off x="6139459" y="3658908"/>
            <a:ext cx="236143" cy="452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5" idx="3"/>
          </p:cNvCxnSpPr>
          <p:nvPr/>
        </p:nvCxnSpPr>
        <p:spPr>
          <a:xfrm>
            <a:off x="10865469" y="3654382"/>
            <a:ext cx="12700" cy="466253"/>
          </a:xfrm>
          <a:prstGeom prst="bentConnector3">
            <a:avLst>
              <a:gd name="adj1" fmla="val 4009898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217085" y="3450678"/>
            <a:ext cx="848218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76692" y="2210351"/>
            <a:ext cx="2529099" cy="330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VNC Client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09829" y="4731744"/>
            <a:ext cx="2245259" cy="58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VNC Server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405792" y="4917339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4082" y="2918787"/>
            <a:ext cx="2123659" cy="24036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XFCE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44339" y="3593270"/>
            <a:ext cx="1782332" cy="1584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Canvas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51729" y="3996148"/>
            <a:ext cx="1354628" cy="10320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621411" y="4299440"/>
            <a:ext cx="999242" cy="420986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30439" y="4485035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Compatibility Layer and Sensing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195057"/>
            <a:ext cx="5181600" cy="4981906"/>
          </a:xfrm>
        </p:spPr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CodeWeavers</a:t>
            </a:r>
            <a:r>
              <a:rPr lang="en-US" dirty="0" smtClean="0"/>
              <a:t> Crossover product</a:t>
            </a:r>
          </a:p>
          <a:p>
            <a:pPr lvl="1"/>
            <a:r>
              <a:rPr lang="en-US" dirty="0" smtClean="0"/>
              <a:t>Commercial fork of WINE project</a:t>
            </a:r>
          </a:p>
          <a:p>
            <a:r>
              <a:rPr lang="en-US" dirty="0" smtClean="0"/>
              <a:t>Windows apps use fake DLLs that call out to WINE .so files</a:t>
            </a:r>
          </a:p>
          <a:p>
            <a:r>
              <a:rPr lang="en-US" dirty="0" smtClean="0"/>
              <a:t>WINE .so files call back to the WINE server, which translates to Linux system calls</a:t>
            </a:r>
          </a:p>
          <a:p>
            <a:r>
              <a:rPr lang="en-US" dirty="0" smtClean="0"/>
              <a:t>Sensing points added in fake DLLs and in the WINE server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90938" y="1440746"/>
            <a:ext cx="2544024" cy="968720"/>
            <a:chOff x="2851842" y="1421395"/>
            <a:chExt cx="2544024" cy="968720"/>
          </a:xfrm>
        </p:grpSpPr>
        <p:sp>
          <p:nvSpPr>
            <p:cNvPr id="7" name="Rectangle 6"/>
            <p:cNvSpPr/>
            <p:nvPr/>
          </p:nvSpPr>
          <p:spPr>
            <a:xfrm>
              <a:off x="2851842" y="1421395"/>
              <a:ext cx="2544024" cy="96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Unmodified </a:t>
              </a:r>
              <a:br>
                <a:rPr lang="en-US" dirty="0" smtClean="0"/>
              </a:br>
              <a:r>
                <a:rPr lang="en-US" dirty="0" smtClean="0"/>
                <a:t>Windows</a:t>
              </a:r>
              <a:br>
                <a:rPr lang="en-US" dirty="0" smtClean="0"/>
              </a:br>
              <a:r>
                <a:rPr lang="en-US" dirty="0" smtClean="0"/>
                <a:t>Application</a:t>
              </a:r>
              <a:endParaRPr lang="en-US" dirty="0"/>
            </a:p>
          </p:txBody>
        </p:sp>
        <p:pic>
          <p:nvPicPr>
            <p:cNvPr id="8" name="Picture 2" descr="Image result for window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979" y="1554927"/>
              <a:ext cx="797064" cy="7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 rot="5400000">
            <a:off x="1815220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225499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2694764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3134536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3574308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401408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190938" y="3613582"/>
            <a:ext cx="2542895" cy="84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WINE 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444347" y="3151855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3593942" y="3164030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plosion 1 19"/>
          <p:cNvSpPr/>
          <p:nvPr/>
        </p:nvSpPr>
        <p:spPr>
          <a:xfrm>
            <a:off x="3779538" y="359734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14628" y="5781366"/>
            <a:ext cx="2546287" cy="371192"/>
            <a:chOff x="1620570" y="4533757"/>
            <a:chExt cx="2546287" cy="371192"/>
          </a:xfrm>
        </p:grpSpPr>
        <p:sp>
          <p:nvSpPr>
            <p:cNvPr id="21" name="Explosion 1 20"/>
            <p:cNvSpPr/>
            <p:nvPr/>
          </p:nvSpPr>
          <p:spPr>
            <a:xfrm>
              <a:off x="1620570" y="4533757"/>
              <a:ext cx="371192" cy="371192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94364" y="4533757"/>
              <a:ext cx="217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Sensing Points</a:t>
              </a:r>
              <a:endParaRPr lang="en-US" dirty="0"/>
            </a:p>
          </p:txBody>
        </p:sp>
      </p:grpSp>
      <p:sp>
        <p:nvSpPr>
          <p:cNvPr id="24" name="Explosion 1 23"/>
          <p:cNvSpPr/>
          <p:nvPr/>
        </p:nvSpPr>
        <p:spPr>
          <a:xfrm>
            <a:off x="3965134" y="398024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3450613" y="382883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90938" y="4515907"/>
            <a:ext cx="2542895" cy="656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syslog-ng</a:t>
            </a:r>
            <a:endParaRPr lang="en-US" dirty="0"/>
          </a:p>
        </p:txBody>
      </p:sp>
      <p:cxnSp>
        <p:nvCxnSpPr>
          <p:cNvPr id="28" name="Elbow Connector 27"/>
          <p:cNvCxnSpPr>
            <a:stCxn id="17" idx="3"/>
            <a:endCxn id="26" idx="3"/>
          </p:cNvCxnSpPr>
          <p:nvPr/>
        </p:nvCxnSpPr>
        <p:spPr>
          <a:xfrm flipH="1">
            <a:off x="4733833" y="3380241"/>
            <a:ext cx="81706" cy="1464041"/>
          </a:xfrm>
          <a:prstGeom prst="bentConnector3">
            <a:avLst>
              <a:gd name="adj1" fmla="val -104434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6" idx="3"/>
          </p:cNvCxnSpPr>
          <p:nvPr/>
        </p:nvCxnSpPr>
        <p:spPr>
          <a:xfrm>
            <a:off x="4665251" y="3932502"/>
            <a:ext cx="68582" cy="911780"/>
          </a:xfrm>
          <a:prstGeom prst="bentConnector3">
            <a:avLst>
              <a:gd name="adj1" fmla="val 1172576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  <a:endCxn id="26" idx="3"/>
          </p:cNvCxnSpPr>
          <p:nvPr/>
        </p:nvCxnSpPr>
        <p:spPr>
          <a:xfrm>
            <a:off x="4336326" y="4208632"/>
            <a:ext cx="397507" cy="635650"/>
          </a:xfrm>
          <a:prstGeom prst="bentConnector3">
            <a:avLst>
              <a:gd name="adj1" fmla="val 24405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3"/>
            <a:endCxn id="26" idx="3"/>
          </p:cNvCxnSpPr>
          <p:nvPr/>
        </p:nvCxnSpPr>
        <p:spPr>
          <a:xfrm>
            <a:off x="4150730" y="3825735"/>
            <a:ext cx="583103" cy="1018547"/>
          </a:xfrm>
          <a:prstGeom prst="bentConnector3">
            <a:avLst>
              <a:gd name="adj1" fmla="val 24323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6" idx="3"/>
          </p:cNvCxnSpPr>
          <p:nvPr/>
        </p:nvCxnSpPr>
        <p:spPr>
          <a:xfrm>
            <a:off x="3821805" y="4057225"/>
            <a:ext cx="912028" cy="787057"/>
          </a:xfrm>
          <a:prstGeom prst="bentConnector3">
            <a:avLst>
              <a:gd name="adj1" fmla="val 17172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4294059" y="370411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1740738" y="2463790"/>
            <a:ext cx="239959" cy="1989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71755" y="2696680"/>
            <a:ext cx="1469377" cy="1524209"/>
            <a:chOff x="441198" y="3019846"/>
            <a:chExt cx="1469377" cy="1524209"/>
          </a:xfrm>
        </p:grpSpPr>
        <p:pic>
          <p:nvPicPr>
            <p:cNvPr id="1026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50" y="3019846"/>
              <a:ext cx="877878" cy="8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41198" y="3897724"/>
              <a:ext cx="1469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CodeWeavers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Crossover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3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set of security-related configuration options</a:t>
            </a:r>
          </a:p>
          <a:p>
            <a:pPr lvl="1"/>
            <a:r>
              <a:rPr lang="en-US" sz="2000" dirty="0" smtClean="0">
                <a:hlinkClick r:id="rId2"/>
              </a:rPr>
              <a:t>https://kernsec.org/wiki/index.php/Kernel_Self_Protection_Project/Recommended_Settings</a:t>
            </a:r>
            <a:endParaRPr lang="en-US" sz="2000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CONFIG_DEBUG_WX=y       # report memory pages marked write + exec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CONFIG_PROC_KCORE=n     # disable virtual kernel core dumps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CONFIG_STRICT_DEVMEM=y  # enforce strict access to /dev/mem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CONFIG_KGDB=n           # disable kernel debugger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CONFIG_HIBERNATION=n    # disable hibernation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CONFIG_BPF_JIT=n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# disable BPF JIT, used in </a:t>
            </a:r>
            <a:r>
              <a:rPr lang="en-US" sz="1800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Spectre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attacks</a:t>
            </a: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/>
              <a:t>Future:</a:t>
            </a:r>
          </a:p>
          <a:p>
            <a:endParaRPr lang="en-US" sz="22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Monitor </a:t>
            </a:r>
            <a:r>
              <a:rPr lang="en-US" dirty="0"/>
              <a:t>execution at three layers:</a:t>
            </a:r>
          </a:p>
          <a:p>
            <a:pPr lvl="1"/>
            <a:r>
              <a:rPr lang="en-US" dirty="0" err="1" smtClean="0"/>
              <a:t>CrossOver</a:t>
            </a:r>
            <a:r>
              <a:rPr lang="en-US" dirty="0" smtClean="0"/>
              <a:t> </a:t>
            </a:r>
            <a:r>
              <a:rPr lang="en-US" dirty="0" err="1"/>
              <a:t>WinAPI</a:t>
            </a:r>
            <a:r>
              <a:rPr lang="en-US" dirty="0"/>
              <a:t> emulation layer (CX</a:t>
            </a:r>
            <a:r>
              <a:rPr lang="en-US" dirty="0" smtClean="0"/>
              <a:t>): monitor by hooking </a:t>
            </a:r>
            <a:r>
              <a:rPr lang="en-US" dirty="0" err="1" smtClean="0"/>
              <a:t>WineServer</a:t>
            </a:r>
            <a:r>
              <a:rPr lang="en-US" dirty="0" smtClean="0"/>
              <a:t> component</a:t>
            </a:r>
            <a:endParaRPr lang="en-US" dirty="0"/>
          </a:p>
          <a:p>
            <a:pPr lvl="1"/>
            <a:r>
              <a:rPr lang="en-US" dirty="0" smtClean="0"/>
              <a:t>Linux </a:t>
            </a:r>
            <a:r>
              <a:rPr lang="en-US" dirty="0"/>
              <a:t>Security Module (LSM</a:t>
            </a:r>
            <a:r>
              <a:rPr lang="en-US" dirty="0" smtClean="0"/>
              <a:t>): monitor at LSM sensor/audit points </a:t>
            </a:r>
            <a:endParaRPr lang="en-US" dirty="0"/>
          </a:p>
          <a:p>
            <a:pPr lvl="1"/>
            <a:r>
              <a:rPr lang="en-US" dirty="0" smtClean="0"/>
              <a:t>Nested Hypervisor: monitor fundamental activities (storage, network, Unity starts/stops)</a:t>
            </a:r>
            <a:endParaRPr lang="en-US" dirty="0"/>
          </a:p>
          <a:p>
            <a:r>
              <a:rPr lang="en-US" dirty="0" smtClean="0"/>
              <a:t>Currently </a:t>
            </a:r>
            <a:r>
              <a:rPr lang="en-US" dirty="0"/>
              <a:t>logging to syslog and relaying them via syslog-ng to ElasticSearch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mutual authentication via certificates created at provisioning time</a:t>
            </a:r>
          </a:p>
          <a:p>
            <a:pPr lvl="1"/>
            <a:r>
              <a:rPr lang="en-US" dirty="0" smtClean="0"/>
              <a:t>Easy-mode </a:t>
            </a:r>
            <a:r>
              <a:rPr lang="en-US" dirty="0"/>
              <a:t>visualization of results via </a:t>
            </a:r>
            <a:r>
              <a:rPr lang="en-US" dirty="0" err="1" smtClean="0"/>
              <a:t>Kibana</a:t>
            </a:r>
            <a:endParaRPr lang="en-US" dirty="0" smtClean="0"/>
          </a:p>
          <a:p>
            <a:pPr lvl="1"/>
            <a:r>
              <a:rPr lang="en-US" dirty="0" smtClean="0"/>
              <a:t>Multiple co-located Unity instances send to a local aggregation point, running as a separate </a:t>
            </a:r>
            <a:r>
              <a:rPr lang="en-US" dirty="0" err="1" smtClean="0"/>
              <a:t>domU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into other systems is straight forward</a:t>
            </a:r>
          </a:p>
          <a:p>
            <a:r>
              <a:rPr lang="en-US" dirty="0" smtClean="0"/>
              <a:t>Backend </a:t>
            </a:r>
            <a:r>
              <a:rPr lang="en-US" dirty="0"/>
              <a:t>design is still to be finalized, but trying to stick to well-known </a:t>
            </a:r>
            <a:r>
              <a:rPr lang="en-US" dirty="0" smtClean="0"/>
              <a:t>tooling to </a:t>
            </a:r>
            <a:r>
              <a:rPr lang="en-US" dirty="0"/>
              <a:t>aid in adoption. Easy to replace current stuff with more performant versions </a:t>
            </a:r>
            <a:r>
              <a:rPr lang="en-US" dirty="0" smtClean="0"/>
              <a:t>if </a:t>
            </a:r>
            <a:r>
              <a:rPr lang="en-US" dirty="0"/>
              <a:t>necessary.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developing CX and LSM monitoring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intercept file operations at both CX and LSM layer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networking next</a:t>
            </a:r>
          </a:p>
          <a:p>
            <a:pPr lvl="1"/>
            <a:r>
              <a:rPr lang="en-US" dirty="0" smtClean="0"/>
              <a:t>Wide </a:t>
            </a:r>
            <a:r>
              <a:rPr lang="en-US" dirty="0"/>
              <a:t>variety of "badge-check" kinds of events that we can implement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Sensing Points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43393"/>
              </p:ext>
            </p:extLst>
          </p:nvPr>
        </p:nvGraphicFramePr>
        <p:xfrm>
          <a:off x="2152650" y="1238016"/>
          <a:ext cx="8186738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78"/>
                <a:gridCol w="1351642"/>
                <a:gridCol w="4503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Monitored Events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ws2_32.dll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WS_accept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WS_listen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WS2_ConnectEx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kernel32.dll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CreateProcessA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CreateProcessW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WINE Server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open_fd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process_died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create_process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 SSH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Host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SSH authentication events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LSM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Kernel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task_create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path_mkdir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inode_create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bprm_set_creds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152650" y="4055152"/>
            <a:ext cx="8186738" cy="2341405"/>
          </a:xfrm>
        </p:spPr>
        <p:txBody>
          <a:bodyPr/>
          <a:lstStyle/>
          <a:p>
            <a:r>
              <a:rPr lang="en-US" dirty="0" smtClean="0"/>
              <a:t>Initial focus for T&amp;E is to build the infrastructure and critical sensing points</a:t>
            </a:r>
          </a:p>
          <a:p>
            <a:r>
              <a:rPr lang="en-US" dirty="0" smtClean="0"/>
              <a:t>As program matures and threat picture clarifies, we will expand the number of things we sense</a:t>
            </a:r>
            <a:endParaRPr lang="en-US" dirty="0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64746" y="1297506"/>
            <a:ext cx="9062507" cy="5223029"/>
            <a:chOff x="1759141" y="1401556"/>
            <a:chExt cx="9062507" cy="5223029"/>
          </a:xfrm>
        </p:grpSpPr>
        <p:sp>
          <p:nvSpPr>
            <p:cNvPr id="50" name="Rectangle 49"/>
            <p:cNvSpPr/>
            <p:nvPr/>
          </p:nvSpPr>
          <p:spPr>
            <a:xfrm>
              <a:off x="9049041" y="2810514"/>
              <a:ext cx="1772607" cy="3036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9141" y="1401556"/>
              <a:ext cx="7036375" cy="52230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20006" y="1604757"/>
              <a:ext cx="4363551" cy="364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93018" y="4293127"/>
              <a:ext cx="4147623" cy="7568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cap="small" dirty="0" smtClean="0"/>
                <a:t>Linux Kerne</a:t>
              </a:r>
              <a:r>
                <a:rPr lang="en-US" cap="small" dirty="0"/>
                <a:t>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46138" y="4101213"/>
              <a:ext cx="1138768" cy="3433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small" dirty="0" smtClean="0">
                  <a:solidFill>
                    <a:schemeClr val="tx1"/>
                  </a:solidFill>
                </a:rPr>
                <a:t>Syslog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2825" y="4682647"/>
              <a:ext cx="2393170" cy="3042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LSM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5841" y="2299804"/>
              <a:ext cx="836434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Wine</a:t>
              </a:r>
              <a:br>
                <a:rPr lang="en-US" dirty="0" smtClean="0"/>
              </a:br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7604" y="2299803"/>
              <a:ext cx="1138768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syslog-ng</a:t>
              </a:r>
            </a:p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cxnSp>
          <p:nvCxnSpPr>
            <p:cNvPr id="30" name="Elbow Connector 29"/>
            <p:cNvCxnSpPr>
              <a:stCxn id="117" idx="3"/>
              <a:endCxn id="6" idx="0"/>
            </p:cNvCxnSpPr>
            <p:nvPr/>
          </p:nvCxnSpPr>
          <p:spPr>
            <a:xfrm>
              <a:off x="4141487" y="3659986"/>
              <a:ext cx="374035" cy="44122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524400" y="4430809"/>
              <a:ext cx="0" cy="251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6" idx="3"/>
              <a:endCxn id="10" idx="2"/>
            </p:cNvCxnSpPr>
            <p:nvPr/>
          </p:nvCxnSpPr>
          <p:spPr>
            <a:xfrm flipV="1">
              <a:off x="5084906" y="3952405"/>
              <a:ext cx="312082" cy="320480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0005" y="5363957"/>
              <a:ext cx="6689641" cy="601579"/>
            </a:xfrm>
            <a:prstGeom prst="rect">
              <a:avLst/>
            </a:prstGeom>
            <a:gradFill flip="none" rotWithShape="1">
              <a:gsLst>
                <a:gs pos="7300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Valor</a:t>
              </a:r>
              <a:endParaRPr lang="en-US" sz="2800" cap="small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96093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41934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34341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84985" y="2116788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83290" y="2116787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1" name="Elbow Connector 90"/>
            <p:cNvCxnSpPr>
              <a:stCxn id="84" idx="2"/>
            </p:cNvCxnSpPr>
            <p:nvPr/>
          </p:nvCxnSpPr>
          <p:spPr>
            <a:xfrm rot="16200000" flipH="1">
              <a:off x="8610308" y="2452396"/>
              <a:ext cx="309336" cy="119420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449554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41961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87970" y="3877946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786275" y="3877945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8" name="Elbow Connector 97"/>
            <p:cNvCxnSpPr>
              <a:stCxn id="96" idx="0"/>
            </p:cNvCxnSpPr>
            <p:nvPr/>
          </p:nvCxnSpPr>
          <p:spPr>
            <a:xfrm rot="5400000" flipH="1" flipV="1">
              <a:off x="8606465" y="3122334"/>
              <a:ext cx="320006" cy="119121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5" idx="0"/>
            </p:cNvCxnSpPr>
            <p:nvPr/>
          </p:nvCxnSpPr>
          <p:spPr>
            <a:xfrm rot="5400000" flipH="1" flipV="1">
              <a:off x="7955384" y="2471255"/>
              <a:ext cx="423862" cy="23895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83" idx="2"/>
            </p:cNvCxnSpPr>
            <p:nvPr/>
          </p:nvCxnSpPr>
          <p:spPr>
            <a:xfrm rot="16200000" flipH="1">
              <a:off x="7970675" y="1893726"/>
              <a:ext cx="390298" cy="239250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" idx="3"/>
            </p:cNvCxnSpPr>
            <p:nvPr/>
          </p:nvCxnSpPr>
          <p:spPr>
            <a:xfrm>
              <a:off x="5966372" y="3126104"/>
              <a:ext cx="3395704" cy="243341"/>
            </a:xfrm>
            <a:prstGeom prst="bentConnector3">
              <a:avLst>
                <a:gd name="adj1" fmla="val 503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47" idx="3"/>
            </p:cNvCxnSpPr>
            <p:nvPr/>
          </p:nvCxnSpPr>
          <p:spPr>
            <a:xfrm flipV="1">
              <a:off x="5296922" y="3662573"/>
              <a:ext cx="4065154" cy="1995711"/>
            </a:xfrm>
            <a:prstGeom prst="bentConnector3">
              <a:avLst>
                <a:gd name="adj1" fmla="val 8761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95832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6771" y="5476922"/>
              <a:ext cx="1712920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VirtUE Control</a:t>
              </a:r>
              <a:endParaRPr lang="en-US" dirty="0"/>
            </a:p>
          </p:txBody>
        </p:sp>
        <p:sp>
          <p:nvSpPr>
            <p:cNvPr id="129" name="Can 128"/>
            <p:cNvSpPr/>
            <p:nvPr/>
          </p:nvSpPr>
          <p:spPr>
            <a:xfrm>
              <a:off x="4972792" y="3028550"/>
              <a:ext cx="848392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79083" y="3028550"/>
              <a:ext cx="1488800" cy="7490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ElasticSearch</a:t>
              </a:r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2019652" y="2299803"/>
              <a:ext cx="1202918" cy="1652603"/>
              <a:chOff x="804333" y="1507846"/>
              <a:chExt cx="1089661" cy="165260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4333" y="1507846"/>
                <a:ext cx="1089661" cy="165260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Windows</a:t>
                </a:r>
                <a:br>
                  <a:rPr lang="en-US" dirty="0" smtClean="0"/>
                </a:br>
                <a:r>
                  <a:rPr lang="en-US" dirty="0" smtClean="0"/>
                  <a:t>App(s)</a:t>
                </a:r>
                <a:endParaRPr lang="en-US" dirty="0"/>
              </a:p>
            </p:txBody>
          </p:sp>
          <p:pic>
            <p:nvPicPr>
              <p:cNvPr id="1026" name="Picture 2" descr="Image result for window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54" y="2296189"/>
                <a:ext cx="722019" cy="722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0" name="Rectangle 159"/>
            <p:cNvSpPr/>
            <p:nvPr/>
          </p:nvSpPr>
          <p:spPr>
            <a:xfrm>
              <a:off x="3144608" y="2299803"/>
              <a:ext cx="308954" cy="16526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Wine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31659" y="3442164"/>
              <a:ext cx="909828" cy="4356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Wine Instr.</a:t>
              </a:r>
              <a:endParaRPr lang="en-US" sz="140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9359499" y="4126572"/>
              <a:ext cx="1127968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cxnSp>
          <p:nvCxnSpPr>
            <p:cNvPr id="17" name="Straight Arrow Connector 16"/>
            <p:cNvCxnSpPr>
              <a:stCxn id="37" idx="2"/>
              <a:endCxn id="44" idx="1"/>
            </p:cNvCxnSpPr>
            <p:nvPr/>
          </p:nvCxnSpPr>
          <p:spPr>
            <a:xfrm>
              <a:off x="9923483" y="3777644"/>
              <a:ext cx="0" cy="348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8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Sensing and Logging Architecture</a:t>
            </a:r>
            <a:endParaRPr lang="en-US" sz="3600" dirty="0"/>
          </a:p>
        </p:txBody>
      </p:sp>
      <p:sp>
        <p:nvSpPr>
          <p:cNvPr id="45" name="Action Button: Home 44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41653" y="1908703"/>
            <a:ext cx="2290439" cy="182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Excalibur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2022449"/>
            <a:ext cx="2034038" cy="153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3556626"/>
            <a:ext cx="2034038" cy="15341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5" y="5234506"/>
            <a:ext cx="2034038" cy="15341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80" y="5234506"/>
            <a:ext cx="2034038" cy="15341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59" y="2133081"/>
            <a:ext cx="774344" cy="13129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683794"/>
            <a:ext cx="774344" cy="131291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81300"/>
            <a:ext cx="774344" cy="13129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26" y="381300"/>
            <a:ext cx="774344" cy="131291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9" idx="3"/>
            <a:endCxn id="41" idx="1"/>
          </p:cNvCxnSpPr>
          <p:nvPr/>
        </p:nvCxnSpPr>
        <p:spPr>
          <a:xfrm flipV="1">
            <a:off x="2773931" y="2789537"/>
            <a:ext cx="737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3"/>
            <a:endCxn id="41" idx="2"/>
          </p:cNvCxnSpPr>
          <p:nvPr/>
        </p:nvCxnSpPr>
        <p:spPr>
          <a:xfrm flipV="1">
            <a:off x="2773931" y="3445992"/>
            <a:ext cx="1125000" cy="877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0"/>
            <a:endCxn id="42" idx="1"/>
          </p:cNvCxnSpPr>
          <p:nvPr/>
        </p:nvCxnSpPr>
        <p:spPr>
          <a:xfrm rot="5400000" flipH="1" flipV="1">
            <a:off x="4033763" y="4380471"/>
            <a:ext cx="894256" cy="81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0" idx="0"/>
            <a:endCxn id="42" idx="3"/>
          </p:cNvCxnSpPr>
          <p:nvPr/>
        </p:nvCxnSpPr>
        <p:spPr>
          <a:xfrm rot="16200000" flipV="1">
            <a:off x="5650493" y="4351899"/>
            <a:ext cx="894256" cy="870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887798" y="2202271"/>
            <a:ext cx="2004187" cy="11687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 Cluster</a:t>
            </a:r>
            <a:endParaRPr lang="en-US" b="1" dirty="0"/>
          </a:p>
        </p:txBody>
      </p:sp>
      <p:cxnSp>
        <p:nvCxnSpPr>
          <p:cNvPr id="57" name="Elbow Connector 56"/>
          <p:cNvCxnSpPr>
            <a:stCxn id="43" idx="2"/>
            <a:endCxn id="55" idx="3"/>
          </p:cNvCxnSpPr>
          <p:nvPr/>
        </p:nvCxnSpPr>
        <p:spPr>
          <a:xfrm rot="16200000" flipH="1">
            <a:off x="5294988" y="1674193"/>
            <a:ext cx="574886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55" idx="3"/>
          </p:cNvCxnSpPr>
          <p:nvPr/>
        </p:nvCxnSpPr>
        <p:spPr>
          <a:xfrm rot="5400000">
            <a:off x="5965252" y="1618851"/>
            <a:ext cx="574886" cy="725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1" idx="3"/>
            <a:endCxn id="55" idx="2"/>
          </p:cNvCxnSpPr>
          <p:nvPr/>
        </p:nvCxnSpPr>
        <p:spPr>
          <a:xfrm flipV="1">
            <a:off x="4286103" y="2786660"/>
            <a:ext cx="607912" cy="2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0"/>
            <a:endCxn id="55" idx="1"/>
          </p:cNvCxnSpPr>
          <p:nvPr/>
        </p:nvCxnSpPr>
        <p:spPr>
          <a:xfrm rot="5400000" flipH="1" flipV="1">
            <a:off x="5425436" y="3219338"/>
            <a:ext cx="313990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5400000">
            <a:off x="7161380" y="2543860"/>
            <a:ext cx="1821662" cy="5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API</a:t>
            </a:r>
            <a:endParaRPr lang="en-US" dirty="0"/>
          </a:p>
        </p:txBody>
      </p:sp>
      <p:sp>
        <p:nvSpPr>
          <p:cNvPr id="65" name="Left-Right Arrow 64"/>
          <p:cNvSpPr/>
          <p:nvPr/>
        </p:nvSpPr>
        <p:spPr>
          <a:xfrm>
            <a:off x="8347885" y="2622887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6891985" y="2622886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821" y="294283"/>
            <a:ext cx="10515600" cy="7070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 Aggregation</a:t>
            </a:r>
            <a:endParaRPr lang="en-US" sz="3600" dirty="0"/>
          </a:p>
        </p:txBody>
      </p:sp>
      <p:sp>
        <p:nvSpPr>
          <p:cNvPr id="29" name="Action Button: Home 28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1660</Words>
  <Application>Microsoft Office PowerPoint</Application>
  <PresentationFormat>Widescreen</PresentationFormat>
  <Paragraphs>457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Hack</vt:lpstr>
      <vt:lpstr>Liberation Sans</vt:lpstr>
      <vt:lpstr>Tahoma</vt:lpstr>
      <vt:lpstr>Office Theme</vt:lpstr>
      <vt:lpstr>Galahad Design Diagrams</vt:lpstr>
      <vt:lpstr>Architecture Overview (Current)</vt:lpstr>
      <vt:lpstr>How You Actually See an Application</vt:lpstr>
      <vt:lpstr>Windows Compatibility Layer and Sensing</vt:lpstr>
      <vt:lpstr>Secure Kernel</vt:lpstr>
      <vt:lpstr>Sensing Concept</vt:lpstr>
      <vt:lpstr>Current Sensing Points</vt:lpstr>
      <vt:lpstr>Sensing and Logging Architecture</vt:lpstr>
      <vt:lpstr>Log Aggregation</vt:lpstr>
      <vt:lpstr>Transducer Control Architecture – Midterm T&amp;E</vt:lpstr>
      <vt:lpstr>Unity Image Assembly Workflow</vt:lpstr>
      <vt:lpstr>Docker Container-Maker Internals</vt:lpstr>
      <vt:lpstr>Assembler Internal Processing</vt:lpstr>
      <vt:lpstr>Virtue Import/Export Workflow</vt:lpstr>
      <vt:lpstr>Virtue Import Storyboard</vt:lpstr>
      <vt:lpstr>PowerPoint Presentation</vt:lpstr>
    </vt:vector>
  </TitlesOfParts>
  <Company>Raytheon 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Galahad Design Diagrams</dc:title>
  <dc:creator>Alex B. Jordan</dc:creator>
  <cp:lastModifiedBy>Alex B. Jordan</cp:lastModifiedBy>
  <cp:revision>88</cp:revision>
  <dcterms:created xsi:type="dcterms:W3CDTF">2018-05-23T13:41:31Z</dcterms:created>
  <dcterms:modified xsi:type="dcterms:W3CDTF">2018-05-24T18:37:57Z</dcterms:modified>
</cp:coreProperties>
</file>