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7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B7A3-411F-4843-84A0-9302C7F11E20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5A37-5078-9141-8655-5FCB2751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3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B7A3-411F-4843-84A0-9302C7F11E20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5A37-5078-9141-8655-5FCB2751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B7A3-411F-4843-84A0-9302C7F11E20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5A37-5078-9141-8655-5FCB2751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1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B7A3-411F-4843-84A0-9302C7F11E20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5A37-5078-9141-8655-5FCB2751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4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B7A3-411F-4843-84A0-9302C7F11E20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5A37-5078-9141-8655-5FCB2751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6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B7A3-411F-4843-84A0-9302C7F11E20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5A37-5078-9141-8655-5FCB2751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B7A3-411F-4843-84A0-9302C7F11E20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5A37-5078-9141-8655-5FCB2751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B7A3-411F-4843-84A0-9302C7F11E20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5A37-5078-9141-8655-5FCB2751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5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B7A3-411F-4843-84A0-9302C7F11E20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5A37-5078-9141-8655-5FCB2751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B7A3-411F-4843-84A0-9302C7F11E20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5A37-5078-9141-8655-5FCB2751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8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B7A3-411F-4843-84A0-9302C7F11E20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5A37-5078-9141-8655-5FCB2751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5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1B7A3-411F-4843-84A0-9302C7F11E20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25A37-5078-9141-8655-5FCB2751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7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Virtue Security Test Targets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Date: 10/24/2017</a:t>
            </a:r>
          </a:p>
          <a:p>
            <a:r>
              <a:rPr lang="en-US" dirty="0" smtClean="0"/>
              <a:t>Performer: Star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8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407" y="791376"/>
            <a:ext cx="8855122" cy="6247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User Compute Environment</a:t>
            </a:r>
            <a:r>
              <a:rPr lang="en-US" sz="1600" dirty="0" smtClean="0"/>
              <a:t> – An environment for computation that a user interacts with to launch needed applications and access required informational resources.  Comprised of one or more Virtues and a presentation interface.</a:t>
            </a:r>
          </a:p>
          <a:p>
            <a:endParaRPr lang="en-US" sz="1600" dirty="0"/>
          </a:p>
          <a:p>
            <a:r>
              <a:rPr lang="en-US" sz="1600" b="1" dirty="0" smtClean="0"/>
              <a:t>Virtue</a:t>
            </a:r>
            <a:r>
              <a:rPr lang="en-US" sz="1600" dirty="0" smtClean="0"/>
              <a:t> – A virtualized construct capable of running (mostly*) independently on an AWS hypervisor that incorporates all the functionality and protections required to securely accomplish a defined user role</a:t>
            </a:r>
          </a:p>
          <a:p>
            <a:endParaRPr lang="en-US" sz="1600" dirty="0" smtClean="0"/>
          </a:p>
          <a:p>
            <a:r>
              <a:rPr lang="en-US" sz="1600" b="1" dirty="0" smtClean="0"/>
              <a:t>Virtue Infrastructure</a:t>
            </a:r>
            <a:r>
              <a:rPr lang="en-US" sz="1600" dirty="0" smtClean="0"/>
              <a:t> – Virtue supporting services that run on AWS and </a:t>
            </a:r>
            <a:r>
              <a:rPr lang="en-US" sz="1600" u="sng" dirty="0" smtClean="0"/>
              <a:t>directly</a:t>
            </a:r>
            <a:r>
              <a:rPr lang="en-US" sz="1600" dirty="0" smtClean="0"/>
              <a:t> support the operation of Virtues </a:t>
            </a:r>
            <a:r>
              <a:rPr lang="en-US" sz="1600" dirty="0"/>
              <a:t>(e.g., hosting, controlling, accessing, securing, sharing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b="1" dirty="0"/>
              <a:t>Virtue Eco-System Services </a:t>
            </a:r>
            <a:r>
              <a:rPr lang="en-US" sz="1600" dirty="0"/>
              <a:t>– Management and administration services needed to control the Virtue environment operating within AWS (example services: Virtue lifecycle (start, suspend, shutdown, etc.), user authentication)</a:t>
            </a:r>
          </a:p>
          <a:p>
            <a:endParaRPr lang="en-US" sz="1600" b="1" dirty="0"/>
          </a:p>
          <a:p>
            <a:r>
              <a:rPr lang="en-US" sz="1600" b="1" dirty="0" smtClean="0"/>
              <a:t>Virtue Admin Services</a:t>
            </a:r>
            <a:r>
              <a:rPr lang="en-US" sz="1600" dirty="0" smtClean="0"/>
              <a:t> – Services that support the creation of users, the definition of roles, and the creation and management of Virtue images</a:t>
            </a:r>
          </a:p>
          <a:p>
            <a:endParaRPr lang="en-US" sz="1600" b="1" dirty="0"/>
          </a:p>
          <a:p>
            <a:r>
              <a:rPr lang="en-US" sz="1600" b="1" dirty="0" smtClean="0"/>
              <a:t>Virtue Endpoint</a:t>
            </a:r>
            <a:r>
              <a:rPr lang="en-US" sz="1600" dirty="0" smtClean="0"/>
              <a:t> – User device that hosts the Virtue presentation interface used to interact with Virtue system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Attack Surface</a:t>
            </a:r>
            <a:r>
              <a:rPr lang="en-US" sz="1600" dirty="0" smtClean="0"/>
              <a:t> - </a:t>
            </a:r>
            <a:r>
              <a:rPr lang="en-US" sz="1600" dirty="0"/>
              <a:t>An attack surface can be defined as the set of ways an adversary can enter a system and potentially cause damage using channels (e.g., sockets) to connect to a system, invoking methods (e.g., API) to carry out particular functions, and sending data (e.g., input strings) or receiving data from the system.  </a:t>
            </a:r>
            <a:r>
              <a:rPr lang="en-US" sz="1600" dirty="0" smtClean="0"/>
              <a:t>(http</a:t>
            </a:r>
            <a:r>
              <a:rPr lang="en-US" sz="1600" dirty="0"/>
              <a:t>://</a:t>
            </a:r>
            <a:r>
              <a:rPr lang="en-US" sz="1600" dirty="0" err="1"/>
              <a:t>www.cs.cmu.edu</a:t>
            </a:r>
            <a:r>
              <a:rPr lang="en-US" sz="1600" dirty="0"/>
              <a:t>/~wing/publications/CMU-CS-07-146.</a:t>
            </a:r>
            <a:r>
              <a:rPr lang="en-US" sz="1600" dirty="0" smtClean="0"/>
              <a:t>pdf)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825861" y="70770"/>
            <a:ext cx="3649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Definitions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28875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946" y="1153823"/>
            <a:ext cx="4318000" cy="4076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3585" y="26422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7140" y="2129862"/>
            <a:ext cx="1656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Linux Virtue Instance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10800000">
            <a:off x="2265626" y="1517330"/>
            <a:ext cx="294640" cy="18345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392500" y="1517331"/>
            <a:ext cx="294640" cy="18847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0285" y="2083474"/>
            <a:ext cx="1656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Windows Virtue Instance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6403840" y="3832995"/>
            <a:ext cx="294640" cy="11226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6753" y="4085690"/>
            <a:ext cx="164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Virtue Infrastructure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6753" y="5369215"/>
            <a:ext cx="164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AWS Infrastructure 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6400594" y="5108077"/>
            <a:ext cx="294640" cy="11226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41572" y="30832"/>
            <a:ext cx="3649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Virtue Architecture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63521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98" y="25739"/>
            <a:ext cx="6971195" cy="60856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70106" y="3218287"/>
            <a:ext cx="1365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tx2"/>
                </a:solidFill>
              </a:rPr>
              <a:t>Virtue</a:t>
            </a:r>
            <a:r>
              <a:rPr lang="en-US" sz="2000" u="sng" dirty="0" smtClean="0"/>
              <a:t> </a:t>
            </a:r>
          </a:p>
          <a:p>
            <a:pPr algn="ctr"/>
            <a:r>
              <a:rPr lang="en-US" sz="2000" b="1" u="sng" dirty="0" smtClean="0">
                <a:solidFill>
                  <a:schemeClr val="tx2"/>
                </a:solidFill>
              </a:rPr>
              <a:t>Endpoint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8755" y="493626"/>
            <a:ext cx="22488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Virtue</a:t>
            </a:r>
            <a:r>
              <a:rPr lang="en-US" sz="2000" u="sng" dirty="0" smtClean="0"/>
              <a:t> </a:t>
            </a:r>
            <a:r>
              <a:rPr lang="en-US" sz="2000" b="1" u="sng" dirty="0" smtClean="0">
                <a:solidFill>
                  <a:schemeClr val="tx2"/>
                </a:solidFill>
              </a:rPr>
              <a:t>Eco-System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3298" y="847132"/>
            <a:ext cx="31693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tx2"/>
                </a:solidFill>
              </a:rPr>
              <a:t>Virtue</a:t>
            </a:r>
            <a:r>
              <a:rPr lang="en-US" sz="2000" u="sng" dirty="0" smtClean="0"/>
              <a:t> </a:t>
            </a:r>
            <a:r>
              <a:rPr lang="en-US" sz="2000" b="1" u="sng" dirty="0" smtClean="0">
                <a:solidFill>
                  <a:schemeClr val="tx2"/>
                </a:solidFill>
              </a:rPr>
              <a:t>Admin Services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2924" y="3099789"/>
            <a:ext cx="223077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tx2"/>
                </a:solidFill>
              </a:rPr>
              <a:t>Virtue Construct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15" y="4837516"/>
            <a:ext cx="476248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Virtue – Linux/Win OS and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Virtue Infrastructure (Valor)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Virtue to Virtue data transfers (may include Virtue endpoint depending on implementation)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Virtue API (tests to verify that authentication and authorization is supported)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Attack Surface = Virtue + Virtue Infrastructure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13315" y="4444887"/>
            <a:ext cx="384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Security Test Targets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62166" y="108925"/>
            <a:ext cx="329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Virtue Systems View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70685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98" y="25739"/>
            <a:ext cx="6971195" cy="60856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70106" y="3218287"/>
            <a:ext cx="1365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tx2"/>
                </a:solidFill>
              </a:rPr>
              <a:t>Virtue</a:t>
            </a:r>
            <a:r>
              <a:rPr lang="en-US" sz="2000" u="sng" dirty="0" smtClean="0"/>
              <a:t> </a:t>
            </a:r>
          </a:p>
          <a:p>
            <a:pPr algn="ctr"/>
            <a:r>
              <a:rPr lang="en-US" sz="2000" b="1" u="sng" dirty="0" smtClean="0">
                <a:solidFill>
                  <a:schemeClr val="tx2"/>
                </a:solidFill>
              </a:rPr>
              <a:t>Endpoint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8755" y="493626"/>
            <a:ext cx="22488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Virtue</a:t>
            </a:r>
            <a:r>
              <a:rPr lang="en-US" sz="2000" u="sng" dirty="0" smtClean="0"/>
              <a:t> </a:t>
            </a:r>
            <a:r>
              <a:rPr lang="en-US" sz="2000" b="1" u="sng" dirty="0" smtClean="0">
                <a:solidFill>
                  <a:schemeClr val="tx2"/>
                </a:solidFill>
              </a:rPr>
              <a:t>Eco-System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3298" y="847132"/>
            <a:ext cx="31693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tx2"/>
                </a:solidFill>
              </a:rPr>
              <a:t>Virtue</a:t>
            </a:r>
            <a:r>
              <a:rPr lang="en-US" sz="2000" u="sng" dirty="0" smtClean="0"/>
              <a:t> </a:t>
            </a:r>
            <a:r>
              <a:rPr lang="en-US" sz="2000" b="1" u="sng" dirty="0" smtClean="0">
                <a:solidFill>
                  <a:schemeClr val="tx2"/>
                </a:solidFill>
              </a:rPr>
              <a:t>Admin Services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2924" y="3099789"/>
            <a:ext cx="223077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tx2"/>
                </a:solidFill>
              </a:rPr>
              <a:t>Virtue Construct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15" y="4837516"/>
            <a:ext cx="476248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Virtue – Linux/Win OS and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Virtue Infrastructure (Valor)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Virtue to Virtue data transfers (may include Virtue endpoint depending on implementation)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Virtue API (tests to verify that authentication and authorization is supported)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Attack Surface = Virtue + Virtue Infrastructure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13315" y="4444887"/>
            <a:ext cx="384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Security Test Targets</a:t>
            </a:r>
            <a:endParaRPr lang="en-US" b="1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595" y="368187"/>
            <a:ext cx="4318000" cy="40767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2800891" y="711743"/>
            <a:ext cx="2766871" cy="1998570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92" y="-32195"/>
            <a:ext cx="2558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Virtue Systems View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401309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98" y="25739"/>
            <a:ext cx="6971195" cy="60856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70106" y="3218287"/>
            <a:ext cx="1365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tx2"/>
                </a:solidFill>
              </a:rPr>
              <a:t>Virtue</a:t>
            </a:r>
            <a:r>
              <a:rPr lang="en-US" sz="2000" u="sng" dirty="0" smtClean="0"/>
              <a:t> </a:t>
            </a:r>
          </a:p>
          <a:p>
            <a:pPr algn="ctr"/>
            <a:r>
              <a:rPr lang="en-US" sz="2000" b="1" u="sng" dirty="0" smtClean="0">
                <a:solidFill>
                  <a:schemeClr val="tx2"/>
                </a:solidFill>
              </a:rPr>
              <a:t>Endpoint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8755" y="493626"/>
            <a:ext cx="22488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Virtue</a:t>
            </a:r>
            <a:r>
              <a:rPr lang="en-US" sz="2000" u="sng" dirty="0" smtClean="0"/>
              <a:t> </a:t>
            </a:r>
            <a:r>
              <a:rPr lang="en-US" sz="2000" b="1" u="sng" dirty="0" smtClean="0">
                <a:solidFill>
                  <a:schemeClr val="tx2"/>
                </a:solidFill>
              </a:rPr>
              <a:t>Eco-System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3298" y="847132"/>
            <a:ext cx="31693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tx2"/>
                </a:solidFill>
              </a:rPr>
              <a:t>Virtue</a:t>
            </a:r>
            <a:r>
              <a:rPr lang="en-US" sz="2000" u="sng" dirty="0" smtClean="0"/>
              <a:t> </a:t>
            </a:r>
            <a:r>
              <a:rPr lang="en-US" sz="2000" b="1" u="sng" dirty="0" smtClean="0">
                <a:solidFill>
                  <a:schemeClr val="tx2"/>
                </a:solidFill>
              </a:rPr>
              <a:t>Admin Services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2924" y="3099789"/>
            <a:ext cx="223077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tx2"/>
                </a:solidFill>
              </a:rPr>
              <a:t>Virtue Construct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15" y="4837516"/>
            <a:ext cx="476248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Virtue – Linux/Win OS and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Virtue Infrastructure (Valor)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Virtue to Virtue data transfers (may include Virtue endpoint depending on implementation)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Virtue API (tests to verify that authentication and authorization is supported)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Attack Surface = Virtue + Virtue Infrastructure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13315" y="4444887"/>
            <a:ext cx="384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Security Test Targets</a:t>
            </a:r>
            <a:endParaRPr lang="en-US" b="1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595" y="368187"/>
            <a:ext cx="4318000" cy="40767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2506060" y="2971138"/>
            <a:ext cx="3367872" cy="1223753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92" y="-32195"/>
            <a:ext cx="2558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Virtue Systems View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20990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98" y="25739"/>
            <a:ext cx="6971195" cy="60856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70106" y="3218287"/>
            <a:ext cx="1365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tx2"/>
                </a:solidFill>
              </a:rPr>
              <a:t>Virtue</a:t>
            </a:r>
            <a:r>
              <a:rPr lang="en-US" sz="2000" u="sng" dirty="0" smtClean="0"/>
              <a:t> </a:t>
            </a:r>
          </a:p>
          <a:p>
            <a:pPr algn="ctr"/>
            <a:r>
              <a:rPr lang="en-US" sz="2000" b="1" u="sng" dirty="0" smtClean="0">
                <a:solidFill>
                  <a:schemeClr val="tx2"/>
                </a:solidFill>
              </a:rPr>
              <a:t>Endpoint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8755" y="493626"/>
            <a:ext cx="22488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Virtue</a:t>
            </a:r>
            <a:r>
              <a:rPr lang="en-US" sz="2000" u="sng" dirty="0" smtClean="0"/>
              <a:t> </a:t>
            </a:r>
            <a:r>
              <a:rPr lang="en-US" sz="2000" b="1" u="sng" dirty="0" smtClean="0">
                <a:solidFill>
                  <a:schemeClr val="tx2"/>
                </a:solidFill>
              </a:rPr>
              <a:t>Eco-System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3298" y="847132"/>
            <a:ext cx="31693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tx2"/>
                </a:solidFill>
              </a:rPr>
              <a:t>Virtue</a:t>
            </a:r>
            <a:r>
              <a:rPr lang="en-US" sz="2000" u="sng" dirty="0" smtClean="0"/>
              <a:t> </a:t>
            </a:r>
            <a:r>
              <a:rPr lang="en-US" sz="2000" b="1" u="sng" dirty="0" smtClean="0">
                <a:solidFill>
                  <a:schemeClr val="tx2"/>
                </a:solidFill>
              </a:rPr>
              <a:t>Admin Services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2924" y="3099789"/>
            <a:ext cx="223077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tx2"/>
                </a:solidFill>
              </a:rPr>
              <a:t>Virtue Construct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15" y="4837516"/>
            <a:ext cx="476248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Virtue – Linux/Win OS and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Virtue Infrastructure (Valor)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Virtue to Virtue data transfers (may include Virtue endpoint depending on implementation)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Virtue API (tests to verify that authentication and authorization is supported)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Attack Surface = Virtue + Virtue Infrastructure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13315" y="4444887"/>
            <a:ext cx="384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Security Test Targets</a:t>
            </a:r>
            <a:endParaRPr lang="en-US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1132795" y="3277607"/>
            <a:ext cx="428590" cy="520580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94333" y="4171014"/>
            <a:ext cx="1191195" cy="745657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166" y="108925"/>
            <a:ext cx="329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Virtue Systems View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19461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98" y="25739"/>
            <a:ext cx="6971195" cy="60856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70106" y="3218287"/>
            <a:ext cx="1365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tx2"/>
                </a:solidFill>
              </a:rPr>
              <a:t>Virtue</a:t>
            </a:r>
            <a:r>
              <a:rPr lang="en-US" sz="2000" u="sng" dirty="0" smtClean="0"/>
              <a:t> </a:t>
            </a:r>
          </a:p>
          <a:p>
            <a:pPr algn="ctr"/>
            <a:r>
              <a:rPr lang="en-US" sz="2000" b="1" u="sng" dirty="0" smtClean="0">
                <a:solidFill>
                  <a:schemeClr val="tx2"/>
                </a:solidFill>
              </a:rPr>
              <a:t>Endpoint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8755" y="493626"/>
            <a:ext cx="22488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Virtue</a:t>
            </a:r>
            <a:r>
              <a:rPr lang="en-US" sz="2000" u="sng" dirty="0" smtClean="0"/>
              <a:t> </a:t>
            </a:r>
            <a:r>
              <a:rPr lang="en-US" sz="2000" b="1" u="sng" dirty="0" smtClean="0">
                <a:solidFill>
                  <a:schemeClr val="tx2"/>
                </a:solidFill>
              </a:rPr>
              <a:t>Eco-System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3298" y="847132"/>
            <a:ext cx="31693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tx2"/>
                </a:solidFill>
              </a:rPr>
              <a:t>Virtue</a:t>
            </a:r>
            <a:r>
              <a:rPr lang="en-US" sz="2000" u="sng" dirty="0" smtClean="0"/>
              <a:t> </a:t>
            </a:r>
            <a:r>
              <a:rPr lang="en-US" sz="2000" b="1" u="sng" dirty="0" smtClean="0">
                <a:solidFill>
                  <a:schemeClr val="tx2"/>
                </a:solidFill>
              </a:rPr>
              <a:t>Admin Services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2924" y="3099789"/>
            <a:ext cx="223077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tx2"/>
                </a:solidFill>
              </a:rPr>
              <a:t>Virtue Construct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15" y="4837516"/>
            <a:ext cx="476248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Virtue – Linux/Win OS and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Virtue Infrastructure (Valor)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Virtue to Virtue data transfers (may include Virtue endpoint depending on implementation)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Virtue API (tests to verify that authentication and authorization is supported)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Attack Surface = Virtue + Virtue Infrastructure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13315" y="4444887"/>
            <a:ext cx="384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Security Test Targets</a:t>
            </a:r>
            <a:endParaRPr lang="en-US" b="1" u="sng" dirty="0"/>
          </a:p>
        </p:txBody>
      </p:sp>
      <p:sp>
        <p:nvSpPr>
          <p:cNvPr id="12" name="Rectangle 11"/>
          <p:cNvSpPr/>
          <p:nvPr/>
        </p:nvSpPr>
        <p:spPr>
          <a:xfrm>
            <a:off x="7084005" y="1840839"/>
            <a:ext cx="464372" cy="407782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06569" y="2401020"/>
            <a:ext cx="464372" cy="535001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166" y="108925"/>
            <a:ext cx="329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Virtue Systems View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402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98" y="25739"/>
            <a:ext cx="6971195" cy="60856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70106" y="3218287"/>
            <a:ext cx="1365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tx2"/>
                </a:solidFill>
              </a:rPr>
              <a:t>Virtue</a:t>
            </a:r>
            <a:r>
              <a:rPr lang="en-US" sz="2000" u="sng" dirty="0" smtClean="0"/>
              <a:t> </a:t>
            </a:r>
          </a:p>
          <a:p>
            <a:pPr algn="ctr"/>
            <a:r>
              <a:rPr lang="en-US" sz="2000" b="1" u="sng" dirty="0" smtClean="0">
                <a:solidFill>
                  <a:schemeClr val="tx2"/>
                </a:solidFill>
              </a:rPr>
              <a:t>Endpoint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8755" y="493626"/>
            <a:ext cx="22488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Virtue</a:t>
            </a:r>
            <a:r>
              <a:rPr lang="en-US" sz="2000" u="sng" dirty="0" smtClean="0"/>
              <a:t> </a:t>
            </a:r>
            <a:r>
              <a:rPr lang="en-US" sz="2000" b="1" u="sng" dirty="0" smtClean="0">
                <a:solidFill>
                  <a:schemeClr val="tx2"/>
                </a:solidFill>
              </a:rPr>
              <a:t>Eco-System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3298" y="847132"/>
            <a:ext cx="31693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tx2"/>
                </a:solidFill>
              </a:rPr>
              <a:t>Virtue</a:t>
            </a:r>
            <a:r>
              <a:rPr lang="en-US" sz="2000" u="sng" dirty="0" smtClean="0"/>
              <a:t> </a:t>
            </a:r>
            <a:r>
              <a:rPr lang="en-US" sz="2000" b="1" u="sng" dirty="0" smtClean="0">
                <a:solidFill>
                  <a:schemeClr val="tx2"/>
                </a:solidFill>
              </a:rPr>
              <a:t>Admin Services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2924" y="3099789"/>
            <a:ext cx="223077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tx2"/>
                </a:solidFill>
              </a:rPr>
              <a:t>Virtue Construct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15" y="4837516"/>
            <a:ext cx="476248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Virtue – Linux/Win OS and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Virtue Infrastructure (Valor)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Virtue to Virtue data transfers (may include Virtue endpoint depending on implementation)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Virtue API (tests to verify that authentication and authorization is supported)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Attack Surface = Virtue + Virtue Infrastructure 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3315" y="4444887"/>
            <a:ext cx="384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Security Test Targets</a:t>
            </a:r>
            <a:endParaRPr lang="en-US" b="1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595" y="368187"/>
            <a:ext cx="4318000" cy="40767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2800891" y="711743"/>
            <a:ext cx="2766871" cy="1998570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06060" y="2971138"/>
            <a:ext cx="3367872" cy="1223753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92" y="-32195"/>
            <a:ext cx="2558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Virtue Systems View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75152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629</Words>
  <Application>Microsoft Macintosh PowerPoint</Application>
  <PresentationFormat>On-screen Show (4:3)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Virtue Security Test Targets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JHU APL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J. James</dc:creator>
  <cp:lastModifiedBy>Kelli Little</cp:lastModifiedBy>
  <cp:revision>17</cp:revision>
  <dcterms:created xsi:type="dcterms:W3CDTF">2017-10-09T19:13:30Z</dcterms:created>
  <dcterms:modified xsi:type="dcterms:W3CDTF">2017-11-14T21:00:37Z</dcterms:modified>
</cp:coreProperties>
</file>