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72" r:id="rId4"/>
    <p:sldId id="266" r:id="rId5"/>
    <p:sldId id="268" r:id="rId6"/>
    <p:sldId id="263" r:id="rId7"/>
    <p:sldId id="269" r:id="rId8"/>
    <p:sldId id="264" r:id="rId9"/>
    <p:sldId id="265" r:id="rId10"/>
    <p:sldId id="267" r:id="rId11"/>
    <p:sldId id="258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matter" id="{6958FC79-712B-4AA7-B800-17493F803A2B}">
          <p14:sldIdLst>
            <p14:sldId id="256"/>
            <p14:sldId id="262"/>
            <p14:sldId id="272"/>
          </p14:sldIdLst>
        </p14:section>
        <p14:section name="Virtue/Unity" id="{0D0E284A-AE87-4BE3-8157-4E8B4CDEDCE8}">
          <p14:sldIdLst>
            <p14:sldId id="266"/>
            <p14:sldId id="268"/>
          </p14:sldIdLst>
        </p14:section>
        <p14:section name="Sensing and Logging" id="{9E666A14-49CE-4955-B236-16C9826AF148}">
          <p14:sldIdLst>
            <p14:sldId id="263"/>
            <p14:sldId id="269"/>
            <p14:sldId id="264"/>
            <p14:sldId id="265"/>
            <p14:sldId id="267"/>
          </p14:sldIdLst>
        </p14:section>
        <p14:section name="Admin Services" id="{482CAA11-5956-40D4-A7D2-C0C8138CA44A}">
          <p14:sldIdLst>
            <p14:sldId id="258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A47CA-A540-497B-9B0F-ADA561AF46FF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FE55E-5EBF-4C55-B8F8-2ED740194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3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Virtue-WCL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Compatibility and Run environment for Windows/Legacy Apps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Virtue-WCL-Sensing&amp;Logging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Instrumentation for events of interest within WCL (File operations, network socket,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etc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Virtue-Sensing&amp;Logging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Instrumentation for events of interest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SecurityControls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All dynamic security functionality including, and docker lockdown.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SecureBase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The kernel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kconfig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options, and other static security mechanisms that are in place: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SElinux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policies,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seccomp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OrchestrationAgent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AutoConfiguration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of dynamic elements: connection of ports between docker containers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etc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, Credential syncing and bootstrapping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ssh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keys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etc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Sensing&amp;Logging-EventAggregator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The Local collection and shipping facility on each Unity, including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searchguard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configuration, filtering, and parsing.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Sensing&amp;Logging-EventStorage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Construction and configuration of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aws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based event storage infrastructure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Sensing&amp;Logging-EventAnalysis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Design and implementation of the event analysis capabilities of Galahad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Sensing&amp;Logging-SensorDataAPI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Galahad Sensor Data interface based on APL API document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Sensing&amp;Logging-SensorManagement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Level of control of sensors as they relate to the APL API document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VirtueService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-Authentication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Prove Root of Authority for Authentication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VirtueService-AWSControls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All API tooling that is used by Excalibur to talk to AWS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VirtueService-SensingControls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Tooling to manipulate sensor instrumentation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VirtueService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DataControls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-Database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Galahad’s general-purpose metadata repository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VirtueService-DataControls-AdministratorAPI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Galahad admin interface based on APL API document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VirtueService-DataControls-UserAPI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Galahad user interface based on APL API document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Valor-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XenBlanket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Tasks to test and integrate Xen Blanket into Galahad on AWS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Valor-S&amp;L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Instrumentation and controls for general logging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Valor-Orchestration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Controls for all the dynamic tasking (e.g. migration, network bridges, etc.)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Canvas-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FrontendGUI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UI for Galahad end users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Canvas-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VirtueServiceControls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Tooling to interact with and control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from end user devices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Canvas-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XpraControls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Tooling to interact with and control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Xpra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connections from end user devices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AdminService-PolicyManagement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Tools for manipulating and constructing policies for Galahad artifacts (e.g. Virtues, apps, resources, etc.)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AdminService-VirtueManagement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 control tasks initiated by a user and passed to the Galahad system.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AdminService-AdminServiceInterface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Perform auxiliary tasks on virtues and the Galahad system.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AdminService-VirtueAssembler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Construct Virtues from basic artifacts (Base File systems, Docker Containers, and other resources)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AdminService-EngineeringUserInterface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Basic dashboard for administration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T&amp;E-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FileStoreLinkage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The configuration and setup to integrate T&amp;E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filestores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T&amp;E-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ActiveDirectoryLinkage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The configuration and setup to integrate T&amp;E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ActiveDirectory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T&amp;E-LinkUpT&amp;EInfrastructure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Auxilliary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configuration and efforts required integrate the remaining T&amp;E infrastructure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Account sharing permissions, IAM policy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etc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PM-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DesignDocument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PM-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MidTermSoftware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Software Deliverables in order to perform T&amp;E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PM-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FinalSoftware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Software Deliverables at end of program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AWS-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SetupVirtueIsolation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Design and configure a reproducible Virtue Isolation mechanism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AWS-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DockerImageRepository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Setup and configuration of an S3 backed docker image repository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AWS-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Engineeringconfiguration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Setup and configuration of static Galahad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aws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infrastructure (Admin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VPC,User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Virtue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VPC,Loggin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VPC and all accompanying policies, assets,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etc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B577F-6036-4BCD-9021-A736CBC2873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522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25-9800-4320-B6D5-0C2C5F31124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E0F-351F-45FA-A5A2-BB65F4463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8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25-9800-4320-B6D5-0C2C5F31124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E0F-351F-45FA-A5A2-BB65F4463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3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25-9800-4320-B6D5-0C2C5F31124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E0F-351F-45FA-A5A2-BB65F4463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97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25-9800-4320-B6D5-0C2C5F31124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E0F-351F-45FA-A5A2-BB65F4463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87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25-9800-4320-B6D5-0C2C5F31124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E0F-351F-45FA-A5A2-BB65F4463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39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25-9800-4320-B6D5-0C2C5F31124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E0F-351F-45FA-A5A2-BB65F4463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57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25-9800-4320-B6D5-0C2C5F31124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E0F-351F-45FA-A5A2-BB65F4463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79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25-9800-4320-B6D5-0C2C5F31124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E0F-351F-45FA-A5A2-BB65F4463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14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25-9800-4320-B6D5-0C2C5F31124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E0F-351F-45FA-A5A2-BB65F4463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6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25-9800-4320-B6D5-0C2C5F31124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E0F-351F-45FA-A5A2-BB65F4463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31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25-9800-4320-B6D5-0C2C5F31124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E0F-351F-45FA-A5A2-BB65F4463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16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36133"/>
            <a:ext cx="10515600" cy="4940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4D025-9800-4320-B6D5-0C2C5F31124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68E0F-351F-45FA-A5A2-BB65F4463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5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slide" Target="slide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6.xml"/><Relationship Id="rId7" Type="http://schemas.openxmlformats.org/officeDocument/2006/relationships/slide" Target="slide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8.xml"/><Relationship Id="rId10" Type="http://schemas.openxmlformats.org/officeDocument/2006/relationships/slide" Target="slide2.xml"/><Relationship Id="rId4" Type="http://schemas.openxmlformats.org/officeDocument/2006/relationships/slide" Target="slide4.xml"/><Relationship Id="rId9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https://kernsec.org/wiki/index.php/Kernel_Self_Protection_Project/Recommended_Setting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Galahad Design 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88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ent Arrow 15"/>
          <p:cNvSpPr/>
          <p:nvPr/>
        </p:nvSpPr>
        <p:spPr>
          <a:xfrm flipV="1">
            <a:off x="8736980" y="1316442"/>
            <a:ext cx="1274673" cy="2027183"/>
          </a:xfrm>
          <a:prstGeom prst="bentArrow">
            <a:avLst>
              <a:gd name="adj1" fmla="val 13582"/>
              <a:gd name="adj2" fmla="val 14327"/>
              <a:gd name="adj3" fmla="val 25000"/>
              <a:gd name="adj4" fmla="val 4375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68" y="1767750"/>
            <a:ext cx="400570" cy="4005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36653" y="1552297"/>
            <a:ext cx="1097215" cy="337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Excalibur API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0" t="16023" r="36941" b="46856"/>
          <a:stretch/>
        </p:blipFill>
        <p:spPr>
          <a:xfrm>
            <a:off x="522009" y="1303545"/>
            <a:ext cx="427716" cy="383566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4" idx="3"/>
            <a:endCxn id="5" idx="1"/>
          </p:cNvCxnSpPr>
          <p:nvPr/>
        </p:nvCxnSpPr>
        <p:spPr>
          <a:xfrm flipV="1">
            <a:off x="949738" y="1721100"/>
            <a:ext cx="1586915" cy="246935"/>
          </a:xfrm>
          <a:prstGeom prst="bentConnector3">
            <a:avLst>
              <a:gd name="adj1" fmla="val 50000"/>
            </a:avLst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7" idx="3"/>
            <a:endCxn id="5" idx="1"/>
          </p:cNvCxnSpPr>
          <p:nvPr/>
        </p:nvCxnSpPr>
        <p:spPr>
          <a:xfrm>
            <a:off x="949725" y="1495328"/>
            <a:ext cx="1586928" cy="225772"/>
          </a:xfrm>
          <a:prstGeom prst="bentConnector3">
            <a:avLst>
              <a:gd name="adj1" fmla="val 50000"/>
            </a:avLst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an 14"/>
          <p:cNvSpPr/>
          <p:nvPr/>
        </p:nvSpPr>
        <p:spPr>
          <a:xfrm>
            <a:off x="2074018" y="2195350"/>
            <a:ext cx="2020367" cy="1283876"/>
          </a:xfrm>
          <a:prstGeom prst="can">
            <a:avLst>
              <a:gd name="adj" fmla="val 158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Local State:</a:t>
            </a:r>
          </a:p>
          <a:p>
            <a:pPr marL="214313" indent="-127397">
              <a:buFont typeface="Arial" panose="020B0604020202020204" pitchFamily="34" charset="0"/>
              <a:buChar char="•"/>
            </a:pPr>
            <a:r>
              <a:rPr lang="en-US" sz="900" dirty="0"/>
              <a:t>Running virtue instances</a:t>
            </a:r>
          </a:p>
          <a:p>
            <a:pPr marL="214313" indent="-127397">
              <a:buFont typeface="Arial" panose="020B0604020202020204" pitchFamily="34" charset="0"/>
              <a:buChar char="•"/>
            </a:pPr>
            <a:r>
              <a:rPr lang="en-US" sz="900" dirty="0"/>
              <a:t>Default sensor </a:t>
            </a:r>
            <a:r>
              <a:rPr lang="en-US" sz="900" dirty="0" err="1"/>
              <a:t>config</a:t>
            </a:r>
            <a:endParaRPr lang="en-US" sz="900" dirty="0"/>
          </a:p>
          <a:p>
            <a:pPr marL="214313" indent="-127397">
              <a:buFont typeface="Arial" panose="020B0604020202020204" pitchFamily="34" charset="0"/>
              <a:buChar char="•"/>
            </a:pPr>
            <a:r>
              <a:rPr lang="en-US" sz="900" dirty="0"/>
              <a:t>Role to virtues to instances map</a:t>
            </a:r>
          </a:p>
          <a:p>
            <a:pPr marL="214313" indent="-127397">
              <a:buFont typeface="Arial" panose="020B0604020202020204" pitchFamily="34" charset="0"/>
              <a:buChar char="•"/>
            </a:pPr>
            <a:r>
              <a:rPr lang="en-US" sz="900" dirty="0"/>
              <a:t>Desired </a:t>
            </a:r>
            <a:r>
              <a:rPr lang="en-US" sz="900" dirty="0" err="1"/>
              <a:t>config</a:t>
            </a:r>
            <a:r>
              <a:rPr lang="en-US" sz="900" dirty="0"/>
              <a:t> x instance</a:t>
            </a:r>
            <a:endParaRPr lang="en-US" sz="1400" dirty="0"/>
          </a:p>
          <a:p>
            <a:pPr marL="214313" indent="-127397">
              <a:buFont typeface="Arial" panose="020B0604020202020204" pitchFamily="34" charset="0"/>
              <a:buChar char="•"/>
            </a:pPr>
            <a:r>
              <a:rPr lang="en-US" sz="900" dirty="0"/>
              <a:t>Last reported </a:t>
            </a:r>
            <a:r>
              <a:rPr lang="en-US" sz="900" dirty="0" err="1"/>
              <a:t>config</a:t>
            </a:r>
            <a:r>
              <a:rPr lang="en-US" sz="900" dirty="0"/>
              <a:t> x instance</a:t>
            </a:r>
          </a:p>
        </p:txBody>
      </p:sp>
      <p:cxnSp>
        <p:nvCxnSpPr>
          <p:cNvPr id="17" name="Straight Connector 16"/>
          <p:cNvCxnSpPr>
            <a:stCxn id="5" idx="2"/>
          </p:cNvCxnSpPr>
          <p:nvPr/>
        </p:nvCxnSpPr>
        <p:spPr>
          <a:xfrm>
            <a:off x="3085260" y="1889901"/>
            <a:ext cx="0" cy="38583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964289" y="1434402"/>
            <a:ext cx="2230570" cy="217031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Rectangle 43"/>
          <p:cNvSpPr/>
          <p:nvPr/>
        </p:nvSpPr>
        <p:spPr>
          <a:xfrm>
            <a:off x="7341607" y="1066800"/>
            <a:ext cx="2283512" cy="213089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050" i="1" dirty="0"/>
              <a:t>Unity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261027" y="1212730"/>
            <a:ext cx="1222562" cy="270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WINE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256900" y="1476474"/>
            <a:ext cx="1222562" cy="2837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LSM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259289" y="1863382"/>
            <a:ext cx="1222562" cy="205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syslog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259289" y="2208023"/>
            <a:ext cx="1222562" cy="782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/>
              <a:t>syslog-ng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326149" y="2463798"/>
            <a:ext cx="1098395" cy="364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Filter logic</a:t>
            </a:r>
          </a:p>
        </p:txBody>
      </p:sp>
      <p:sp>
        <p:nvSpPr>
          <p:cNvPr id="24" name="Cloud 23"/>
          <p:cNvSpPr/>
          <p:nvPr/>
        </p:nvSpPr>
        <p:spPr>
          <a:xfrm>
            <a:off x="10117583" y="2889602"/>
            <a:ext cx="1624841" cy="530096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ElasticSearch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215" y="2483739"/>
            <a:ext cx="324745" cy="324745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7428328" y="2395391"/>
            <a:ext cx="654263" cy="5014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Comms Endpoint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034835" y="2568508"/>
            <a:ext cx="329519" cy="155209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TextBox 45"/>
          <p:cNvSpPr txBox="1"/>
          <p:nvPr/>
        </p:nvSpPr>
        <p:spPr>
          <a:xfrm>
            <a:off x="10231626" y="2438363"/>
            <a:ext cx="140775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Secured via</a:t>
            </a:r>
          </a:p>
          <a:p>
            <a:r>
              <a:rPr lang="en-US" sz="1050" dirty="0" err="1"/>
              <a:t>SearchGuard</a:t>
            </a:r>
            <a:r>
              <a:rPr lang="en-US" sz="1050" dirty="0"/>
              <a:t> with TLS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597971" y="1021284"/>
            <a:ext cx="22511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Secured via TLS</a:t>
            </a:r>
          </a:p>
          <a:p>
            <a:pPr algn="ctr"/>
            <a:r>
              <a:rPr lang="en-US" sz="900" dirty="0"/>
              <a:t>Static certs for T&amp;E</a:t>
            </a:r>
          </a:p>
          <a:p>
            <a:pPr algn="ctr"/>
            <a:r>
              <a:rPr lang="en-US" sz="900" dirty="0"/>
              <a:t>Per-instance certs later</a:t>
            </a:r>
          </a:p>
        </p:txBody>
      </p:sp>
      <p:sp>
        <p:nvSpPr>
          <p:cNvPr id="37" name="Can 36"/>
          <p:cNvSpPr/>
          <p:nvPr/>
        </p:nvSpPr>
        <p:spPr>
          <a:xfrm>
            <a:off x="5200494" y="1810375"/>
            <a:ext cx="1135481" cy="798438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RethinkDB</a:t>
            </a:r>
          </a:p>
        </p:txBody>
      </p:sp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Transducer Control Architecture – Midterm T&amp;E</a:t>
            </a:r>
            <a:endParaRPr lang="en-US" dirty="0"/>
          </a:p>
        </p:txBody>
      </p:sp>
      <p:cxnSp>
        <p:nvCxnSpPr>
          <p:cNvPr id="36" name="Elbow Connector 35"/>
          <p:cNvCxnSpPr>
            <a:stCxn id="5" idx="3"/>
            <a:endCxn id="37" idx="2"/>
          </p:cNvCxnSpPr>
          <p:nvPr/>
        </p:nvCxnSpPr>
        <p:spPr>
          <a:xfrm>
            <a:off x="3633867" y="1721100"/>
            <a:ext cx="1566626" cy="488495"/>
          </a:xfrm>
          <a:prstGeom prst="bentConnector3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7" idx="4"/>
            <a:endCxn id="26" idx="1"/>
          </p:cNvCxnSpPr>
          <p:nvPr/>
        </p:nvCxnSpPr>
        <p:spPr>
          <a:xfrm>
            <a:off x="6335974" y="2209596"/>
            <a:ext cx="1092353" cy="436517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341341" y="1654765"/>
            <a:ext cx="441155" cy="428052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341122" y="2453923"/>
            <a:ext cx="541028" cy="591408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Line Callout 1 (No Border) 60"/>
          <p:cNvSpPr/>
          <p:nvPr/>
        </p:nvSpPr>
        <p:spPr>
          <a:xfrm>
            <a:off x="7428328" y="1552298"/>
            <a:ext cx="654263" cy="516437"/>
          </a:xfrm>
          <a:prstGeom prst="callout1">
            <a:avLst>
              <a:gd name="adj1" fmla="val 97029"/>
              <a:gd name="adj2" fmla="val 84350"/>
              <a:gd name="adj3" fmla="val 200564"/>
              <a:gd name="adj4" fmla="val 1128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UNIX Domain Socket</a:t>
            </a:r>
          </a:p>
        </p:txBody>
      </p:sp>
      <p:sp>
        <p:nvSpPr>
          <p:cNvPr id="32" name="Action Button: Home 31">
            <a:hlinkClick r:id="rId5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09846"/>
              </p:ext>
            </p:extLst>
          </p:nvPr>
        </p:nvGraphicFramePr>
        <p:xfrm>
          <a:off x="3305321" y="4079363"/>
          <a:ext cx="538144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156"/>
                <a:gridCol w="1281960"/>
                <a:gridCol w="1118775"/>
                <a:gridCol w="1118775"/>
                <a:gridCol w="1118775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Virtue ID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Transducer ID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Enabled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Timestamp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Signature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msword_openfile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True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1521486930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&lt;binary&gt;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msword_sockets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False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1521487135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&lt;binary&gt;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firefox_sockets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True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1521486953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&lt;binary&gt;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288524" y="3839804"/>
            <a:ext cx="9781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Commands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516737"/>
              </p:ext>
            </p:extLst>
          </p:nvPr>
        </p:nvGraphicFramePr>
        <p:xfrm>
          <a:off x="3305321" y="5416844"/>
          <a:ext cx="538144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156"/>
                <a:gridCol w="1281960"/>
                <a:gridCol w="1118776"/>
                <a:gridCol w="1118776"/>
                <a:gridCol w="1118776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Virtue ID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Transducer ID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Enabled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Timestamp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Signature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msword_openfile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True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1521486930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&lt;binary&gt;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msword_sockets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False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1521487135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&lt;binary&gt;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firefox_sockets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True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1521486953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&lt;binary&gt;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5511735" y="5177284"/>
            <a:ext cx="53129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ACKs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8342509" y="4366058"/>
            <a:ext cx="661946" cy="131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004457" y="4222934"/>
            <a:ext cx="150239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All of the previous </a:t>
            </a:r>
          </a:p>
          <a:p>
            <a:r>
              <a:rPr lang="en-US" sz="1350" dirty="0"/>
              <a:t>fields signed with </a:t>
            </a:r>
          </a:p>
          <a:p>
            <a:r>
              <a:rPr lang="en-US" sz="1350" dirty="0"/>
              <a:t>Excalibur’s key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8342510" y="5727919"/>
            <a:ext cx="661946" cy="131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004458" y="5584795"/>
            <a:ext cx="150239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All of the previous </a:t>
            </a:r>
          </a:p>
          <a:p>
            <a:r>
              <a:rPr lang="en-US" sz="1350" dirty="0"/>
              <a:t>fields signed with </a:t>
            </a:r>
          </a:p>
          <a:p>
            <a:r>
              <a:rPr lang="en-US" sz="1350" dirty="0"/>
              <a:t>the Virtue’s key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71947" y="4366058"/>
            <a:ext cx="109465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Excalibur: </a:t>
            </a:r>
            <a:r>
              <a:rPr lang="en-US" sz="1350" dirty="0">
                <a:latin typeface="Consolas" panose="020B0609020204030204" pitchFamily="49" charset="0"/>
              </a:rPr>
              <a:t>-w</a:t>
            </a:r>
          </a:p>
          <a:p>
            <a:r>
              <a:rPr lang="en-US" sz="1350" dirty="0"/>
              <a:t>Virtues: </a:t>
            </a:r>
            <a:r>
              <a:rPr lang="en-US" sz="1350" dirty="0">
                <a:latin typeface="Consolas" panose="020B0609020204030204" pitchFamily="49" charset="0"/>
              </a:rPr>
              <a:t>r-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171948" y="5688670"/>
            <a:ext cx="109465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Excalibur: </a:t>
            </a:r>
            <a:r>
              <a:rPr lang="en-US" sz="1350" dirty="0">
                <a:latin typeface="Consolas" panose="020B0609020204030204" pitchFamily="49" charset="0"/>
              </a:rPr>
              <a:t>r-</a:t>
            </a:r>
          </a:p>
          <a:p>
            <a:r>
              <a:rPr lang="en-US" sz="1350" dirty="0"/>
              <a:t>Virtues: </a:t>
            </a:r>
            <a:r>
              <a:rPr lang="en-US" sz="1350" dirty="0">
                <a:latin typeface="Consolas" panose="020B0609020204030204" pitchFamily="49" charset="0"/>
              </a:rPr>
              <a:t>-w</a:t>
            </a:r>
          </a:p>
        </p:txBody>
      </p:sp>
      <p:cxnSp>
        <p:nvCxnSpPr>
          <p:cNvPr id="13" name="Straight Arrow Connector 12"/>
          <p:cNvCxnSpPr>
            <a:stCxn id="39" idx="0"/>
          </p:cNvCxnSpPr>
          <p:nvPr/>
        </p:nvCxnSpPr>
        <p:spPr>
          <a:xfrm flipV="1">
            <a:off x="5777601" y="2453923"/>
            <a:ext cx="1917" cy="1385881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717" y="1585648"/>
            <a:ext cx="364400" cy="36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39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0364" y="5599872"/>
            <a:ext cx="1038307" cy="9223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 VM Image (QCOW)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53838" y="3133511"/>
            <a:ext cx="1063139" cy="6301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Modified Kernel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2614159" y="5692300"/>
            <a:ext cx="5043941" cy="73749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Assembler</a:t>
            </a:r>
            <a:endParaRPr lang="en-US" i="1" dirty="0"/>
          </a:p>
        </p:txBody>
      </p:sp>
      <p:sp>
        <p:nvSpPr>
          <p:cNvPr id="7" name="Rectangle 6"/>
          <p:cNvSpPr/>
          <p:nvPr/>
        </p:nvSpPr>
        <p:spPr>
          <a:xfrm>
            <a:off x="2652995" y="4535683"/>
            <a:ext cx="1063982" cy="3061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Docker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2652995" y="4174889"/>
            <a:ext cx="1063983" cy="3061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SSH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2652995" y="4875602"/>
            <a:ext cx="1063982" cy="2902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Python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2652994" y="3841934"/>
            <a:ext cx="1063983" cy="290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Syslog-ng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770363" y="3706925"/>
            <a:ext cx="1038307" cy="6301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Upstream Kernel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770362" y="3056352"/>
            <a:ext cx="1038307" cy="315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LSM</a:t>
            </a:r>
            <a:endParaRPr lang="en-US" sz="1600" dirty="0"/>
          </a:p>
        </p:txBody>
      </p:sp>
      <p:cxnSp>
        <p:nvCxnSpPr>
          <p:cNvPr id="19" name="Elbow Connector 18"/>
          <p:cNvCxnSpPr>
            <a:stCxn id="18" idx="3"/>
            <a:endCxn id="5" idx="1"/>
          </p:cNvCxnSpPr>
          <p:nvPr/>
        </p:nvCxnSpPr>
        <p:spPr>
          <a:xfrm>
            <a:off x="1808669" y="3213888"/>
            <a:ext cx="845169" cy="2346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7" idx="3"/>
          </p:cNvCxnSpPr>
          <p:nvPr/>
        </p:nvCxnSpPr>
        <p:spPr>
          <a:xfrm flipV="1">
            <a:off x="1808670" y="3626548"/>
            <a:ext cx="844324" cy="39544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Down Arrow 20"/>
          <p:cNvSpPr/>
          <p:nvPr/>
        </p:nvSpPr>
        <p:spPr>
          <a:xfrm>
            <a:off x="2795371" y="5300750"/>
            <a:ext cx="779228" cy="29022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16200000">
            <a:off x="1973787" y="5723077"/>
            <a:ext cx="492988" cy="6679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 rot="16200000">
            <a:off x="8152205" y="5374353"/>
            <a:ext cx="492988" cy="135725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974290" y="3109667"/>
            <a:ext cx="4238090" cy="429049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docker-virtue</a:t>
            </a:r>
            <a:endParaRPr lang="en-US" i="1" dirty="0"/>
          </a:p>
        </p:txBody>
      </p:sp>
      <p:sp>
        <p:nvSpPr>
          <p:cNvPr id="25" name="Can 24"/>
          <p:cNvSpPr/>
          <p:nvPr/>
        </p:nvSpPr>
        <p:spPr>
          <a:xfrm>
            <a:off x="4654969" y="4001883"/>
            <a:ext cx="2857169" cy="11776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AWS-based Docker Registry</a:t>
            </a:r>
            <a:endParaRPr lang="en-US" sz="1600" dirty="0"/>
          </a:p>
        </p:txBody>
      </p:sp>
      <p:sp>
        <p:nvSpPr>
          <p:cNvPr id="26" name="Down Arrow 25"/>
          <p:cNvSpPr/>
          <p:nvPr/>
        </p:nvSpPr>
        <p:spPr>
          <a:xfrm>
            <a:off x="5693940" y="5279876"/>
            <a:ext cx="779228" cy="29022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974290" y="1856233"/>
            <a:ext cx="1086799" cy="782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Base </a:t>
            </a:r>
            <a:br>
              <a:rPr lang="en-US" sz="1600" dirty="0" smtClean="0"/>
            </a:br>
            <a:r>
              <a:rPr lang="en-US" sz="1600" dirty="0" smtClean="0"/>
              <a:t>Container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5204743" y="1853975"/>
            <a:ext cx="779721" cy="2403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XPRA</a:t>
            </a:r>
            <a:endParaRPr lang="en-US" sz="1600" dirty="0"/>
          </a:p>
        </p:txBody>
      </p:sp>
      <p:sp>
        <p:nvSpPr>
          <p:cNvPr id="30" name="Flowchart: Document 29"/>
          <p:cNvSpPr/>
          <p:nvPr/>
        </p:nvSpPr>
        <p:spPr>
          <a:xfrm>
            <a:off x="7414707" y="2231449"/>
            <a:ext cx="830506" cy="463689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Startup Script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5204741" y="2398437"/>
            <a:ext cx="779721" cy="2403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SSH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5204742" y="2127223"/>
            <a:ext cx="779721" cy="2403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xvfb</a:t>
            </a:r>
            <a:endParaRPr lang="en-US" sz="1600" dirty="0"/>
          </a:p>
        </p:txBody>
      </p:sp>
      <p:sp>
        <p:nvSpPr>
          <p:cNvPr id="34" name="Flowchart: Document 33"/>
          <p:cNvSpPr/>
          <p:nvPr/>
        </p:nvSpPr>
        <p:spPr>
          <a:xfrm>
            <a:off x="7414707" y="1853975"/>
            <a:ext cx="830506" cy="314692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SSH Keys</a:t>
            </a:r>
          </a:p>
        </p:txBody>
      </p:sp>
      <p:sp>
        <p:nvSpPr>
          <p:cNvPr id="35" name="Down Arrow 34"/>
          <p:cNvSpPr/>
          <p:nvPr/>
        </p:nvSpPr>
        <p:spPr>
          <a:xfrm>
            <a:off x="5693940" y="2722304"/>
            <a:ext cx="779228" cy="29022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128117" y="1851121"/>
            <a:ext cx="1050068" cy="44531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i="1" dirty="0" smtClean="0"/>
              <a:t>Application</a:t>
            </a:r>
            <a:endParaRPr lang="en-US" sz="1400" i="1" dirty="0"/>
          </a:p>
        </p:txBody>
      </p:sp>
      <p:sp>
        <p:nvSpPr>
          <p:cNvPr id="37" name="Rectangle 36"/>
          <p:cNvSpPr/>
          <p:nvPr/>
        </p:nvSpPr>
        <p:spPr>
          <a:xfrm>
            <a:off x="6128117" y="2388862"/>
            <a:ext cx="1050068" cy="25244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 smtClean="0"/>
              <a:t>Crossover</a:t>
            </a:r>
            <a:endParaRPr lang="en-US" sz="1400" i="1" dirty="0"/>
          </a:p>
        </p:txBody>
      </p:sp>
      <p:sp>
        <p:nvSpPr>
          <p:cNvPr id="39" name="Down Arrow 38"/>
          <p:cNvSpPr/>
          <p:nvPr/>
        </p:nvSpPr>
        <p:spPr>
          <a:xfrm>
            <a:off x="5693940" y="3626548"/>
            <a:ext cx="779228" cy="29022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Bevel 39"/>
          <p:cNvSpPr/>
          <p:nvPr/>
        </p:nvSpPr>
        <p:spPr>
          <a:xfrm>
            <a:off x="4869792" y="4684610"/>
            <a:ext cx="669897" cy="304120"/>
          </a:xfrm>
          <a:prstGeom prst="beve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 1</a:t>
            </a:r>
            <a:endParaRPr lang="en-US" sz="1200" dirty="0"/>
          </a:p>
        </p:txBody>
      </p:sp>
      <p:sp>
        <p:nvSpPr>
          <p:cNvPr id="41" name="Bevel 40"/>
          <p:cNvSpPr/>
          <p:nvPr/>
        </p:nvSpPr>
        <p:spPr>
          <a:xfrm>
            <a:off x="5706699" y="4684610"/>
            <a:ext cx="669897" cy="304120"/>
          </a:xfrm>
          <a:prstGeom prst="beve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42" name="Bevel 41"/>
          <p:cNvSpPr/>
          <p:nvPr/>
        </p:nvSpPr>
        <p:spPr>
          <a:xfrm>
            <a:off x="6487004" y="4684610"/>
            <a:ext cx="669897" cy="304120"/>
          </a:xfrm>
          <a:prstGeom prst="beve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 N</a:t>
            </a:r>
            <a:endParaRPr lang="en-US" sz="12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9139298" y="5500974"/>
            <a:ext cx="1213000" cy="1120147"/>
            <a:chOff x="9797585" y="4376198"/>
            <a:chExt cx="1213000" cy="1120147"/>
          </a:xfrm>
        </p:grpSpPr>
        <p:sp>
          <p:nvSpPr>
            <p:cNvPr id="11" name="Rectangle 10"/>
            <p:cNvSpPr/>
            <p:nvPr/>
          </p:nvSpPr>
          <p:spPr>
            <a:xfrm>
              <a:off x="9797585" y="4376198"/>
              <a:ext cx="1213000" cy="1120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859640" y="5253955"/>
              <a:ext cx="1095051" cy="17960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434683" y="4832754"/>
              <a:ext cx="512988" cy="16688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859640" y="4832754"/>
              <a:ext cx="512988" cy="1668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434683" y="5042570"/>
              <a:ext cx="512988" cy="16688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859640" y="5040982"/>
              <a:ext cx="512988" cy="16688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3" name="Bevel 42"/>
            <p:cNvSpPr/>
            <p:nvPr/>
          </p:nvSpPr>
          <p:spPr>
            <a:xfrm>
              <a:off x="9865945" y="4428386"/>
              <a:ext cx="1081726" cy="304120"/>
            </a:xfrm>
            <a:prstGeom prst="bevel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App 1</a:t>
              </a:r>
              <a:endParaRPr lang="en-US" sz="1200" dirty="0"/>
            </a:p>
          </p:txBody>
        </p:sp>
      </p:grpSp>
      <p:sp>
        <p:nvSpPr>
          <p:cNvPr id="55" name="Rectangle 54"/>
          <p:cNvSpPr/>
          <p:nvPr/>
        </p:nvSpPr>
        <p:spPr>
          <a:xfrm>
            <a:off x="770362" y="2404646"/>
            <a:ext cx="1038307" cy="5204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Virtue Patches</a:t>
            </a:r>
            <a:endParaRPr lang="en-US" sz="1600" dirty="0"/>
          </a:p>
        </p:txBody>
      </p:sp>
      <p:cxnSp>
        <p:nvCxnSpPr>
          <p:cNvPr id="56" name="Elbow Connector 55"/>
          <p:cNvCxnSpPr>
            <a:stCxn id="55" idx="3"/>
            <a:endCxn id="5" idx="0"/>
          </p:cNvCxnSpPr>
          <p:nvPr/>
        </p:nvCxnSpPr>
        <p:spPr>
          <a:xfrm>
            <a:off x="1808669" y="2664893"/>
            <a:ext cx="1376739" cy="46861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Down Arrow 59"/>
          <p:cNvSpPr/>
          <p:nvPr/>
        </p:nvSpPr>
        <p:spPr>
          <a:xfrm rot="10800000">
            <a:off x="9549519" y="4046252"/>
            <a:ext cx="392558" cy="136310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loud 60"/>
          <p:cNvSpPr/>
          <p:nvPr/>
        </p:nvSpPr>
        <p:spPr>
          <a:xfrm>
            <a:off x="8743950" y="2760641"/>
            <a:ext cx="2038350" cy="1081293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EC2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0427392" y="5533138"/>
            <a:ext cx="13160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Virtuized</a:t>
            </a:r>
            <a:endParaRPr lang="en-US" dirty="0" smtClean="0"/>
          </a:p>
          <a:p>
            <a:r>
              <a:rPr lang="en-US" dirty="0" smtClean="0"/>
              <a:t>Unity Image</a:t>
            </a:r>
          </a:p>
          <a:p>
            <a:r>
              <a:rPr lang="en-US" sz="1100" dirty="0" smtClean="0"/>
              <a:t>(may have </a:t>
            </a:r>
            <a:br>
              <a:rPr lang="en-US" sz="1100" dirty="0" smtClean="0"/>
            </a:br>
            <a:r>
              <a:rPr lang="en-US" sz="1100" dirty="0" smtClean="0"/>
              <a:t>multiple apps)</a:t>
            </a:r>
            <a:endParaRPr lang="en-US" sz="1100" dirty="0"/>
          </a:p>
        </p:txBody>
      </p:sp>
      <p:sp>
        <p:nvSpPr>
          <p:cNvPr id="64" name="Title 6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 Image Assembly Workflow</a:t>
            </a:r>
            <a:endParaRPr lang="en-US" dirty="0"/>
          </a:p>
        </p:txBody>
      </p:sp>
      <p:sp>
        <p:nvSpPr>
          <p:cNvPr id="46" name="Action Button: Home 45">
            <a:hlinkClick r:id="rId2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140266" y="1644015"/>
            <a:ext cx="8071018" cy="4873541"/>
            <a:chOff x="0" y="0"/>
            <a:chExt cx="6007321" cy="3627360"/>
          </a:xfrm>
        </p:grpSpPr>
        <p:sp>
          <p:nvSpPr>
            <p:cNvPr id="7" name="Freeform 6"/>
            <p:cNvSpPr/>
            <p:nvPr/>
          </p:nvSpPr>
          <p:spPr>
            <a:xfrm>
              <a:off x="0" y="5760"/>
              <a:ext cx="1208520" cy="340920"/>
            </a:xfrm>
            <a:custGeom>
              <a:avLst/>
              <a:gdLst/>
              <a:ahLst/>
              <a:cxnLst/>
              <a:rect l="0" t="0" r="r" b="b"/>
              <a:pathLst>
                <a:path w="1904" h="539">
                  <a:moveTo>
                    <a:pt x="89" y="0"/>
                  </a:moveTo>
                  <a:cubicBezTo>
                    <a:pt x="44" y="0"/>
                    <a:pt x="0" y="44"/>
                    <a:pt x="0" y="89"/>
                  </a:cubicBezTo>
                  <a:lnTo>
                    <a:pt x="0" y="448"/>
                  </a:lnTo>
                  <a:cubicBezTo>
                    <a:pt x="0" y="493"/>
                    <a:pt x="44" y="538"/>
                    <a:pt x="89" y="538"/>
                  </a:cubicBezTo>
                  <a:lnTo>
                    <a:pt x="1814" y="538"/>
                  </a:lnTo>
                  <a:cubicBezTo>
                    <a:pt x="1858" y="538"/>
                    <a:pt x="1903" y="493"/>
                    <a:pt x="1903" y="448"/>
                  </a:cubicBezTo>
                  <a:lnTo>
                    <a:pt x="1903" y="89"/>
                  </a:lnTo>
                  <a:cubicBezTo>
                    <a:pt x="1903" y="44"/>
                    <a:pt x="1858" y="0"/>
                    <a:pt x="1814" y="0"/>
                  </a:cubicBezTo>
                  <a:lnTo>
                    <a:pt x="89" y="0"/>
                  </a:lnTo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pPr marL="0" marR="0" algn="ctr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kern="100" dirty="0">
                  <a:effectLst/>
                  <a:latin typeface="Liberation Serif"/>
                  <a:ea typeface="Liberation Sans"/>
                  <a:cs typeface="Liberation Sans"/>
                </a:rPr>
                <a:t>assemble.py</a:t>
              </a:r>
              <a:endParaRPr lang="en-US" sz="1200" kern="100" dirty="0">
                <a:effectLst/>
                <a:latin typeface="Liberation Serif"/>
                <a:ea typeface="Liberation Sans"/>
                <a:cs typeface="Liberation San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34600" y="0"/>
              <a:ext cx="2036520" cy="6624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>
                  <a:effectLst/>
                  <a:latin typeface="Liberation Serif"/>
                  <a:ea typeface="Liberation Sans"/>
                  <a:cs typeface="Liberation Sans"/>
                </a:rPr>
                <a:t>“RSA Key” Stage</a:t>
              </a:r>
            </a:p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>
                  <a:effectLst/>
                  <a:latin typeface="Liberation Serif"/>
                  <a:ea typeface="Liberation Sans"/>
                  <a:cs typeface="Liberation Sans"/>
                </a:rPr>
                <a:t>    - Cloud-init</a:t>
              </a:r>
            </a:p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>
                  <a:effectLst/>
                  <a:latin typeface="Liberation Serif"/>
                  <a:ea typeface="Liberation Sans"/>
                  <a:cs typeface="Liberation Sans"/>
                </a:rPr>
                <a:t>    - Installs public key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440360" y="767880"/>
              <a:ext cx="2030760" cy="6624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>
                  <a:effectLst/>
                  <a:latin typeface="Liberation Serif"/>
                  <a:ea typeface="Liberation Sans"/>
                  <a:cs typeface="Liberation Sans"/>
                </a:rPr>
                <a:t>“Kernel” Stage</a:t>
              </a:r>
            </a:p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>
                  <a:effectLst/>
                  <a:latin typeface="Liberation Serif"/>
                  <a:ea typeface="Liberation Sans"/>
                  <a:cs typeface="Liberation Sans"/>
                </a:rPr>
                <a:t>    - Cloud-init</a:t>
              </a:r>
            </a:p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>
                  <a:effectLst/>
                  <a:latin typeface="Liberation Serif"/>
                  <a:ea typeface="Liberation Sans"/>
                  <a:cs typeface="Liberation Sans"/>
                </a:rPr>
                <a:t>    - Installs custom kernel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446480" y="1512000"/>
              <a:ext cx="2035800" cy="6624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>
                  <a:effectLst/>
                  <a:latin typeface="Liberation Serif"/>
                  <a:ea typeface="Liberation Sans"/>
                  <a:cs typeface="Liberation Sans"/>
                </a:rPr>
                <a:t>“APT” Stage</a:t>
              </a:r>
            </a:p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>
                  <a:effectLst/>
                  <a:latin typeface="Liberation Serif"/>
                  <a:ea typeface="Liberation Sans"/>
                  <a:cs typeface="Liberation Sans"/>
                </a:rPr>
                <a:t>    - Cloud-init</a:t>
              </a:r>
            </a:p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>
                  <a:effectLst/>
                  <a:latin typeface="Liberation Serif"/>
                  <a:ea typeface="Liberation Sans"/>
                  <a:cs typeface="Liberation Sans"/>
                </a:rPr>
                <a:t>    - Installs docker, python, git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52240" y="2238480"/>
              <a:ext cx="2035800" cy="6624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>
                  <a:effectLst/>
                  <a:latin typeface="Liberation Serif"/>
                  <a:ea typeface="Liberation Sans"/>
                  <a:cs typeface="Liberation Sans"/>
                </a:rPr>
                <a:t>“docker-virtue” Stage</a:t>
              </a:r>
            </a:p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>
                  <a:effectLst/>
                  <a:latin typeface="Liberation Serif"/>
                  <a:ea typeface="Liberation Sans"/>
                  <a:cs typeface="Liberation Sans"/>
                </a:rPr>
                <a:t>    - Cloud-init</a:t>
              </a:r>
            </a:p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>
                  <a:effectLst/>
                  <a:latin typeface="Liberation Serif"/>
                  <a:ea typeface="Liberation Sans"/>
                  <a:cs typeface="Liberation Sans"/>
                </a:rPr>
                <a:t>    - Checks out required virtues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52240" y="2964960"/>
              <a:ext cx="2035800" cy="6624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>
                  <a:effectLst/>
                  <a:latin typeface="Liberation Serif"/>
                  <a:ea typeface="Liberation Sans"/>
                  <a:cs typeface="Liberation Sans"/>
                </a:rPr>
                <a:t>“syslog” Stage</a:t>
              </a:r>
            </a:p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>
                  <a:effectLst/>
                  <a:latin typeface="Liberation Serif"/>
                  <a:ea typeface="Liberation Sans"/>
                  <a:cs typeface="Liberation Sans"/>
                </a:rPr>
                <a:t>    - SSH</a:t>
              </a:r>
            </a:p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>
                  <a:effectLst/>
                  <a:latin typeface="Liberation Serif"/>
                  <a:ea typeface="Liberation Sans"/>
                  <a:cs typeface="Liberation Sans"/>
                </a:rPr>
                <a:t>    - Depends on RSA Key stage</a:t>
              </a:r>
            </a:p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>
                  <a:effectLst/>
                  <a:latin typeface="Liberation Serif"/>
                  <a:ea typeface="Liberation Sans"/>
                  <a:cs typeface="Liberation Sans"/>
                </a:rPr>
                <a:t>    - Installs custom syslog-ng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4626000" y="1285200"/>
              <a:ext cx="941040" cy="941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10800"/>
                  </a:lnTo>
                  <a:lnTo>
                    <a:pt x="10800" y="21600"/>
                  </a:lnTo>
                  <a:lnTo>
                    <a:pt x="0" y="10800"/>
                  </a:lnTo>
                  <a:lnTo>
                    <a:pt x="10800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pPr marL="0" marR="0" algn="ctr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>
                  <a:effectLst/>
                  <a:latin typeface="Liberation Serif"/>
                  <a:ea typeface="Liberation Sans"/>
                  <a:cs typeface="Liberation Sans"/>
                </a:rPr>
                <a:t>VM Image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1208520" y="297720"/>
              <a:ext cx="226080" cy="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280160" y="297720"/>
              <a:ext cx="0" cy="318528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280160" y="1108080"/>
              <a:ext cx="160200" cy="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280160" y="1917000"/>
              <a:ext cx="166320" cy="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280160" y="2619360"/>
              <a:ext cx="172080" cy="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280160" y="3483000"/>
              <a:ext cx="172080" cy="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0" name="Freeform 19"/>
            <p:cNvSpPr/>
            <p:nvPr/>
          </p:nvSpPr>
          <p:spPr>
            <a:xfrm>
              <a:off x="4191841" y="665885"/>
              <a:ext cx="1815480" cy="340920"/>
            </a:xfrm>
            <a:custGeom>
              <a:avLst/>
              <a:gdLst/>
              <a:ahLst/>
              <a:cxnLst/>
              <a:rect l="0" t="0" r="r" b="b"/>
              <a:pathLst>
                <a:path w="2861" h="539">
                  <a:moveTo>
                    <a:pt x="89" y="0"/>
                  </a:moveTo>
                  <a:cubicBezTo>
                    <a:pt x="44" y="0"/>
                    <a:pt x="0" y="44"/>
                    <a:pt x="0" y="89"/>
                  </a:cubicBezTo>
                  <a:lnTo>
                    <a:pt x="0" y="448"/>
                  </a:lnTo>
                  <a:cubicBezTo>
                    <a:pt x="0" y="493"/>
                    <a:pt x="44" y="538"/>
                    <a:pt x="89" y="538"/>
                  </a:cubicBezTo>
                  <a:lnTo>
                    <a:pt x="2770" y="538"/>
                  </a:lnTo>
                  <a:cubicBezTo>
                    <a:pt x="2815" y="538"/>
                    <a:pt x="2860" y="493"/>
                    <a:pt x="2860" y="448"/>
                  </a:cubicBezTo>
                  <a:lnTo>
                    <a:pt x="2860" y="89"/>
                  </a:lnTo>
                  <a:cubicBezTo>
                    <a:pt x="2860" y="44"/>
                    <a:pt x="2815" y="0"/>
                    <a:pt x="2770" y="0"/>
                  </a:cubicBezTo>
                  <a:lnTo>
                    <a:pt x="89" y="0"/>
                  </a:lnTo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pPr marL="0" marR="0" algn="ctr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kern="100">
                  <a:effectLst/>
                  <a:latin typeface="Liberation Serif"/>
                  <a:ea typeface="Liberation Sans"/>
                  <a:cs typeface="Liberation Sans"/>
                </a:rPr>
                <a:t>cloud-init’s user-data</a:t>
              </a:r>
              <a:endParaRPr lang="en-US" sz="1200" kern="100">
                <a:effectLst/>
                <a:latin typeface="Liberation Serif"/>
                <a:ea typeface="Liberation Sans"/>
                <a:cs typeface="Liberation Sans"/>
              </a:endParaRPr>
            </a:p>
          </p:txBody>
        </p:sp>
        <p:sp>
          <p:nvSpPr>
            <p:cNvPr id="21" name="Text Box 17"/>
            <p:cNvSpPr txBox="1"/>
            <p:nvPr/>
          </p:nvSpPr>
          <p:spPr>
            <a:xfrm>
              <a:off x="5062927" y="1036970"/>
              <a:ext cx="131445" cy="18326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>
              <a:spAutoFit/>
            </a:bodyPr>
            <a:lstStyle/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00" dirty="0">
                  <a:effectLst/>
                  <a:latin typeface="Liberation Serif"/>
                  <a:ea typeface="Liberation Sans"/>
                  <a:cs typeface="Liberation Sans"/>
                </a:rPr>
                <a:t>+</a:t>
              </a:r>
              <a:endParaRPr lang="en-US" sz="1200" kern="100" dirty="0">
                <a:effectLst/>
                <a:latin typeface="Liberation Serif"/>
                <a:ea typeface="Liberation Sans"/>
                <a:cs typeface="Liberation Sans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4180320" y="2720520"/>
              <a:ext cx="1815480" cy="340920"/>
            </a:xfrm>
            <a:custGeom>
              <a:avLst/>
              <a:gdLst/>
              <a:ahLst/>
              <a:cxnLst/>
              <a:rect l="0" t="0" r="r" b="b"/>
              <a:pathLst>
                <a:path w="2861" h="539">
                  <a:moveTo>
                    <a:pt x="89" y="0"/>
                  </a:moveTo>
                  <a:cubicBezTo>
                    <a:pt x="44" y="0"/>
                    <a:pt x="0" y="44"/>
                    <a:pt x="0" y="89"/>
                  </a:cubicBezTo>
                  <a:lnTo>
                    <a:pt x="0" y="448"/>
                  </a:lnTo>
                  <a:cubicBezTo>
                    <a:pt x="0" y="493"/>
                    <a:pt x="44" y="538"/>
                    <a:pt x="89" y="538"/>
                  </a:cubicBezTo>
                  <a:lnTo>
                    <a:pt x="2770" y="538"/>
                  </a:lnTo>
                  <a:cubicBezTo>
                    <a:pt x="2815" y="538"/>
                    <a:pt x="2860" y="493"/>
                    <a:pt x="2860" y="448"/>
                  </a:cubicBezTo>
                  <a:lnTo>
                    <a:pt x="2860" y="89"/>
                  </a:lnTo>
                  <a:cubicBezTo>
                    <a:pt x="2860" y="44"/>
                    <a:pt x="2815" y="0"/>
                    <a:pt x="2770" y="0"/>
                  </a:cubicBezTo>
                  <a:lnTo>
                    <a:pt x="89" y="0"/>
                  </a:lnTo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pPr marL="0" marR="0" algn="ctr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kern="100">
                  <a:effectLst/>
                  <a:latin typeface="Liberation Serif"/>
                  <a:ea typeface="Liberation Sans"/>
                  <a:cs typeface="Liberation Sans"/>
                </a:rPr>
                <a:t>Virtue Instance</a:t>
              </a:r>
              <a:endParaRPr lang="en-US" sz="1200" kern="100">
                <a:effectLst/>
                <a:latin typeface="Liberation Serif"/>
                <a:ea typeface="Liberation Sans"/>
                <a:cs typeface="Liberation Sans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3750480" y="264960"/>
              <a:ext cx="0" cy="231444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470760" y="264960"/>
              <a:ext cx="279360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470760" y="1155600"/>
              <a:ext cx="279360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482280" y="1859760"/>
              <a:ext cx="267840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488040" y="2579400"/>
              <a:ext cx="262080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50480" y="833040"/>
              <a:ext cx="441360" cy="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5015160" y="2277000"/>
              <a:ext cx="179640" cy="391680"/>
            </a:xfrm>
            <a:custGeom>
              <a:avLst/>
              <a:gdLst/>
              <a:ahLst/>
              <a:cxnLst/>
              <a:rect l="0" t="0" r="r" b="b"/>
              <a:pathLst>
                <a:path w="285" h="619">
                  <a:moveTo>
                    <a:pt x="71" y="0"/>
                  </a:moveTo>
                  <a:lnTo>
                    <a:pt x="71" y="463"/>
                  </a:lnTo>
                  <a:lnTo>
                    <a:pt x="0" y="463"/>
                  </a:lnTo>
                  <a:lnTo>
                    <a:pt x="142" y="618"/>
                  </a:lnTo>
                  <a:lnTo>
                    <a:pt x="284" y="463"/>
                  </a:lnTo>
                  <a:lnTo>
                    <a:pt x="213" y="463"/>
                  </a:lnTo>
                  <a:lnTo>
                    <a:pt x="213" y="0"/>
                  </a:lnTo>
                  <a:lnTo>
                    <a:pt x="71" y="0"/>
                  </a:lnTo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Text Box 26"/>
            <p:cNvSpPr txBox="1"/>
            <p:nvPr/>
          </p:nvSpPr>
          <p:spPr>
            <a:xfrm>
              <a:off x="5194372" y="2367203"/>
              <a:ext cx="629920" cy="137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>
              <a:spAutoFit/>
            </a:bodyPr>
            <a:lstStyle/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 dirty="0">
                  <a:effectLst/>
                  <a:latin typeface="Liberation Serif"/>
                  <a:ea typeface="Liberation Sans"/>
                  <a:cs typeface="Liberation Sans"/>
                </a:rPr>
                <a:t>Boot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3488040" y="3366000"/>
              <a:ext cx="352440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3845520" y="2877120"/>
              <a:ext cx="0" cy="48888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845520" y="2877120"/>
              <a:ext cx="334800" cy="180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 Internal Processing</a:t>
            </a:r>
            <a:endParaRPr lang="en-US" dirty="0"/>
          </a:p>
        </p:txBody>
      </p:sp>
      <p:sp>
        <p:nvSpPr>
          <p:cNvPr id="35" name="Action Button: Home 34">
            <a:hlinkClick r:id="rId2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Container-Maker Internals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129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build.py</a:t>
            </a:r>
            <a:r>
              <a:rPr lang="en-US" dirty="0" smtClean="0"/>
              <a:t>: builds all of the containers specified in the </a:t>
            </a:r>
            <a:r>
              <a:rPr lang="en-US" dirty="0" err="1" smtClean="0"/>
              <a:t>VirtueDockerConfig.yml</a:t>
            </a:r>
            <a:r>
              <a:rPr lang="en-US" dirty="0" smtClean="0"/>
              <a:t> file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run.py</a:t>
            </a:r>
            <a:r>
              <a:rPr lang="en-US" dirty="0" smtClean="0"/>
              <a:t>: runs an image specified in the </a:t>
            </a:r>
            <a:r>
              <a:rPr lang="en-US" dirty="0" err="1" smtClean="0"/>
              <a:t>VirtueDockerConfig.yml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Gets copied to the Unity VM </a:t>
            </a:r>
          </a:p>
          <a:p>
            <a:pPr lvl="1"/>
            <a:r>
              <a:rPr lang="en-US" dirty="0" smtClean="0"/>
              <a:t>Used to start the container once we’re in The Cloud</a:t>
            </a:r>
          </a:p>
          <a:p>
            <a:r>
              <a:rPr lang="en-US" dirty="0" smtClean="0"/>
              <a:t>AppArmor and </a:t>
            </a:r>
            <a:r>
              <a:rPr lang="en-US" dirty="0" err="1" smtClean="0"/>
              <a:t>seccomp</a:t>
            </a:r>
            <a:r>
              <a:rPr lang="en-US" dirty="0" smtClean="0"/>
              <a:t> policies are specified per-container</a:t>
            </a:r>
          </a:p>
        </p:txBody>
      </p:sp>
      <p:sp>
        <p:nvSpPr>
          <p:cNvPr id="4" name="Rectangle 3"/>
          <p:cNvSpPr/>
          <p:nvPr/>
        </p:nvSpPr>
        <p:spPr>
          <a:xfrm>
            <a:off x="942967" y="4371976"/>
            <a:ext cx="1552575" cy="658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virtue-base</a:t>
            </a:r>
            <a:br>
              <a:rPr lang="en-US" dirty="0" smtClean="0"/>
            </a:br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67016" y="4371976"/>
            <a:ext cx="1562101" cy="658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App-Specific </a:t>
            </a:r>
            <a:r>
              <a:rPr lang="en-US" dirty="0" err="1" smtClean="0"/>
              <a:t>Dockerfile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67015" y="5322188"/>
            <a:ext cx="1562102" cy="6427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build.py</a:t>
            </a:r>
            <a:endParaRPr lang="en-US" i="1" dirty="0"/>
          </a:p>
        </p:txBody>
      </p:sp>
      <p:sp>
        <p:nvSpPr>
          <p:cNvPr id="7" name="Rectangle 6"/>
          <p:cNvSpPr/>
          <p:nvPr/>
        </p:nvSpPr>
        <p:spPr>
          <a:xfrm>
            <a:off x="933441" y="5306126"/>
            <a:ext cx="1562101" cy="658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Files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 flipH="1">
            <a:off x="3648066" y="5030788"/>
            <a:ext cx="1" cy="291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  <a:endCxn id="6" idx="1"/>
          </p:cNvCxnSpPr>
          <p:nvPr/>
        </p:nvCxnSpPr>
        <p:spPr>
          <a:xfrm>
            <a:off x="2495542" y="5635532"/>
            <a:ext cx="371473" cy="8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95542" y="5030788"/>
            <a:ext cx="371473" cy="291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Bevel 15"/>
          <p:cNvSpPr/>
          <p:nvPr/>
        </p:nvSpPr>
        <p:spPr>
          <a:xfrm>
            <a:off x="5019668" y="5168457"/>
            <a:ext cx="1504950" cy="934150"/>
          </a:xfrm>
          <a:prstGeom prst="beve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Image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6" idx="3"/>
            <a:endCxn id="16" idx="4"/>
          </p:cNvCxnSpPr>
          <p:nvPr/>
        </p:nvCxnSpPr>
        <p:spPr>
          <a:xfrm flipV="1">
            <a:off x="4429117" y="5635532"/>
            <a:ext cx="590551" cy="8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372345" y="5312663"/>
            <a:ext cx="1562102" cy="6427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run.py</a:t>
            </a:r>
            <a:endParaRPr lang="en-US" i="1" dirty="0"/>
          </a:p>
        </p:txBody>
      </p:sp>
      <p:sp>
        <p:nvSpPr>
          <p:cNvPr id="23" name="Flowchart: Document 22"/>
          <p:cNvSpPr/>
          <p:nvPr/>
        </p:nvSpPr>
        <p:spPr>
          <a:xfrm>
            <a:off x="6896095" y="4236816"/>
            <a:ext cx="1085851" cy="69532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AppArmor Policy</a:t>
            </a:r>
            <a:endParaRPr lang="en-US" sz="1600" dirty="0"/>
          </a:p>
        </p:txBody>
      </p:sp>
      <p:sp>
        <p:nvSpPr>
          <p:cNvPr id="24" name="Flowchart: Document 23"/>
          <p:cNvSpPr/>
          <p:nvPr/>
        </p:nvSpPr>
        <p:spPr>
          <a:xfrm>
            <a:off x="8220071" y="4236816"/>
            <a:ext cx="1085851" cy="69532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SecComp</a:t>
            </a:r>
            <a:r>
              <a:rPr lang="en-US" sz="1600" dirty="0" smtClean="0"/>
              <a:t> Policy</a:t>
            </a:r>
            <a:endParaRPr lang="en-US" sz="1600" dirty="0"/>
          </a:p>
        </p:txBody>
      </p:sp>
      <p:cxnSp>
        <p:nvCxnSpPr>
          <p:cNvPr id="26" name="Straight Arrow Connector 25"/>
          <p:cNvCxnSpPr>
            <a:stCxn id="16" idx="0"/>
            <a:endCxn id="22" idx="1"/>
          </p:cNvCxnSpPr>
          <p:nvPr/>
        </p:nvCxnSpPr>
        <p:spPr>
          <a:xfrm flipV="1">
            <a:off x="6524618" y="5634038"/>
            <a:ext cx="847727" cy="1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2"/>
          </p:cNvCxnSpPr>
          <p:nvPr/>
        </p:nvCxnSpPr>
        <p:spPr>
          <a:xfrm>
            <a:off x="7439021" y="4886172"/>
            <a:ext cx="323846" cy="4360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2"/>
          </p:cNvCxnSpPr>
          <p:nvPr/>
        </p:nvCxnSpPr>
        <p:spPr>
          <a:xfrm flipH="1">
            <a:off x="8458192" y="4886172"/>
            <a:ext cx="304805" cy="4360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Bevel 34"/>
          <p:cNvSpPr/>
          <p:nvPr/>
        </p:nvSpPr>
        <p:spPr>
          <a:xfrm>
            <a:off x="9848850" y="5161248"/>
            <a:ext cx="1504950" cy="934150"/>
          </a:xfrm>
          <a:prstGeom prst="bevel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Running Container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22" idx="3"/>
            <a:endCxn id="35" idx="4"/>
          </p:cNvCxnSpPr>
          <p:nvPr/>
        </p:nvCxnSpPr>
        <p:spPr>
          <a:xfrm flipV="1">
            <a:off x="8934447" y="5628323"/>
            <a:ext cx="914403" cy="5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Action Button: Home 20">
            <a:hlinkClick r:id="rId2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8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DCFEA0F0-E058-244A-822C-4A659AFED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dirty="0"/>
              <a:t>Architecture Overview (Current)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5B33B8F-93A0-F54E-80B8-7CA51E4EB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54204" y="1224644"/>
            <a:ext cx="4266350" cy="1473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Virtue/Unity</a:t>
            </a:r>
            <a:endParaRPr lang="en-US" sz="1400" b="1" dirty="0"/>
          </a:p>
        </p:txBody>
      </p:sp>
      <p:sp>
        <p:nvSpPr>
          <p:cNvPr id="8" name="Rectangle 7">
            <a:hlinkClick r:id="rId3" action="ppaction://hlinksldjump"/>
          </p:cNvPr>
          <p:cNvSpPr/>
          <p:nvPr/>
        </p:nvSpPr>
        <p:spPr>
          <a:xfrm>
            <a:off x="1754108" y="2757142"/>
            <a:ext cx="2075508" cy="1803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Sensing and Logging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3902044" y="2757143"/>
            <a:ext cx="2118510" cy="180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Admin Services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1754108" y="4609076"/>
            <a:ext cx="4266446" cy="751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Test and Evaluation</a:t>
            </a:r>
            <a:endParaRPr lang="en-US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1754108" y="5408889"/>
            <a:ext cx="4266446" cy="751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Program Management</a:t>
            </a:r>
            <a:endParaRPr lang="en-US" sz="1400" b="1" dirty="0"/>
          </a:p>
        </p:txBody>
      </p:sp>
      <p:sp>
        <p:nvSpPr>
          <p:cNvPr id="15" name="Rectangle 14">
            <a:hlinkClick r:id="rId4" action="ppaction://hlinksldjump"/>
          </p:cNvPr>
          <p:cNvSpPr/>
          <p:nvPr/>
        </p:nvSpPr>
        <p:spPr>
          <a:xfrm>
            <a:off x="1874067" y="1493823"/>
            <a:ext cx="1955549" cy="76954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i="1" dirty="0" smtClean="0"/>
              <a:t>Windows Compatibility  Layer</a:t>
            </a:r>
            <a:endParaRPr lang="en-US" sz="1100" i="1" dirty="0"/>
          </a:p>
        </p:txBody>
      </p:sp>
      <p:sp>
        <p:nvSpPr>
          <p:cNvPr id="16" name="Rectangle 15">
            <a:hlinkClick r:id="rId5" action="ppaction://hlinksldjump"/>
          </p:cNvPr>
          <p:cNvSpPr/>
          <p:nvPr/>
        </p:nvSpPr>
        <p:spPr>
          <a:xfrm>
            <a:off x="1946494" y="1794878"/>
            <a:ext cx="1810693" cy="4051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Windows Sensing </a:t>
            </a:r>
            <a:br>
              <a:rPr lang="en-US" sz="1100" dirty="0" smtClean="0"/>
            </a:br>
            <a:r>
              <a:rPr lang="en-US" sz="1100" dirty="0" smtClean="0"/>
              <a:t>and Logging</a:t>
            </a:r>
            <a:endParaRPr lang="en-US" sz="1100" dirty="0"/>
          </a:p>
        </p:txBody>
      </p:sp>
      <p:sp>
        <p:nvSpPr>
          <p:cNvPr id="18" name="Rectangle 17">
            <a:hlinkClick r:id="rId3" action="ppaction://hlinksldjump"/>
          </p:cNvPr>
          <p:cNvSpPr/>
          <p:nvPr/>
        </p:nvSpPr>
        <p:spPr>
          <a:xfrm>
            <a:off x="1874068" y="2322074"/>
            <a:ext cx="1955548" cy="2718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Sensing and Logging</a:t>
            </a:r>
            <a:endParaRPr lang="en-US" sz="1100" dirty="0"/>
          </a:p>
        </p:txBody>
      </p:sp>
      <p:sp>
        <p:nvSpPr>
          <p:cNvPr id="19" name="Rectangle 18"/>
          <p:cNvSpPr/>
          <p:nvPr/>
        </p:nvSpPr>
        <p:spPr>
          <a:xfrm>
            <a:off x="3947311" y="1551457"/>
            <a:ext cx="1955548" cy="271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Security Controls</a:t>
            </a:r>
            <a:endParaRPr lang="en-US" sz="1100" dirty="0"/>
          </a:p>
        </p:txBody>
      </p:sp>
      <p:sp>
        <p:nvSpPr>
          <p:cNvPr id="20" name="Rectangle 19">
            <a:hlinkClick r:id="rId6" action="ppaction://hlinksldjump"/>
          </p:cNvPr>
          <p:cNvSpPr/>
          <p:nvPr/>
        </p:nvSpPr>
        <p:spPr>
          <a:xfrm>
            <a:off x="3947311" y="1905080"/>
            <a:ext cx="1955548" cy="2718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Secure Kernel</a:t>
            </a:r>
            <a:endParaRPr lang="en-US" sz="1100" dirty="0"/>
          </a:p>
        </p:txBody>
      </p:sp>
      <p:sp>
        <p:nvSpPr>
          <p:cNvPr id="21" name="Rectangle 20"/>
          <p:cNvSpPr/>
          <p:nvPr/>
        </p:nvSpPr>
        <p:spPr>
          <a:xfrm>
            <a:off x="3947311" y="2258703"/>
            <a:ext cx="1955548" cy="271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Virtue Orchestration</a:t>
            </a:r>
            <a:endParaRPr lang="en-US" sz="1100" dirty="0"/>
          </a:p>
        </p:txBody>
      </p:sp>
      <p:sp>
        <p:nvSpPr>
          <p:cNvPr id="22" name="Rectangle 21">
            <a:hlinkClick r:id="rId7" action="ppaction://hlinksldjump"/>
          </p:cNvPr>
          <p:cNvSpPr/>
          <p:nvPr/>
        </p:nvSpPr>
        <p:spPr>
          <a:xfrm>
            <a:off x="1832194" y="3055085"/>
            <a:ext cx="1955548" cy="2281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Event Aggregator</a:t>
            </a:r>
            <a:endParaRPr lang="en-US" sz="1100" dirty="0"/>
          </a:p>
        </p:txBody>
      </p:sp>
      <p:sp>
        <p:nvSpPr>
          <p:cNvPr id="23" name="Rectangle 22">
            <a:hlinkClick r:id="rId7" action="ppaction://hlinksldjump"/>
          </p:cNvPr>
          <p:cNvSpPr/>
          <p:nvPr/>
        </p:nvSpPr>
        <p:spPr>
          <a:xfrm>
            <a:off x="1832194" y="3354747"/>
            <a:ext cx="1955548" cy="2233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Event Storage</a:t>
            </a:r>
            <a:endParaRPr lang="en-US" sz="1100" dirty="0"/>
          </a:p>
        </p:txBody>
      </p:sp>
      <p:sp>
        <p:nvSpPr>
          <p:cNvPr id="24" name="Rectangle 23"/>
          <p:cNvSpPr/>
          <p:nvPr/>
        </p:nvSpPr>
        <p:spPr>
          <a:xfrm>
            <a:off x="1832194" y="3649621"/>
            <a:ext cx="1955548" cy="226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Event Analysis</a:t>
            </a:r>
            <a:endParaRPr 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1832194" y="3947786"/>
            <a:ext cx="1955548" cy="223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Sensor Data API</a:t>
            </a:r>
            <a:endParaRPr lang="en-US" sz="1100" dirty="0"/>
          </a:p>
        </p:txBody>
      </p:sp>
      <p:sp>
        <p:nvSpPr>
          <p:cNvPr id="26" name="Rectangle 25">
            <a:hlinkClick r:id="rId8" action="ppaction://hlinksldjump"/>
          </p:cNvPr>
          <p:cNvSpPr/>
          <p:nvPr/>
        </p:nvSpPr>
        <p:spPr>
          <a:xfrm>
            <a:off x="1832194" y="4242766"/>
            <a:ext cx="1955548" cy="2617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Sensor Management</a:t>
            </a:r>
            <a:endParaRPr lang="en-US" sz="1100" dirty="0"/>
          </a:p>
        </p:txBody>
      </p:sp>
      <p:sp>
        <p:nvSpPr>
          <p:cNvPr id="27" name="Rectangle 26"/>
          <p:cNvSpPr/>
          <p:nvPr/>
        </p:nvSpPr>
        <p:spPr>
          <a:xfrm>
            <a:off x="3983525" y="3055085"/>
            <a:ext cx="1955548" cy="228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Policy Management</a:t>
            </a:r>
            <a:endParaRPr lang="en-US" sz="1100" dirty="0"/>
          </a:p>
        </p:txBody>
      </p:sp>
      <p:sp>
        <p:nvSpPr>
          <p:cNvPr id="28" name="Rectangle 27"/>
          <p:cNvSpPr/>
          <p:nvPr/>
        </p:nvSpPr>
        <p:spPr>
          <a:xfrm>
            <a:off x="3983525" y="3354747"/>
            <a:ext cx="1955548" cy="223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Virtue Management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3983525" y="3649621"/>
            <a:ext cx="1955548" cy="226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Admin Service Interface</a:t>
            </a:r>
            <a:endParaRPr lang="en-US" sz="1100" dirty="0"/>
          </a:p>
        </p:txBody>
      </p:sp>
      <p:sp>
        <p:nvSpPr>
          <p:cNvPr id="30" name="Rectangle 29">
            <a:hlinkClick r:id="rId9" action="ppaction://hlinksldjump"/>
          </p:cNvPr>
          <p:cNvSpPr/>
          <p:nvPr/>
        </p:nvSpPr>
        <p:spPr>
          <a:xfrm>
            <a:off x="3983525" y="3947786"/>
            <a:ext cx="1955548" cy="2234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Virtue Assembler</a:t>
            </a:r>
            <a:endParaRPr lang="en-US" sz="1100" dirty="0"/>
          </a:p>
        </p:txBody>
      </p:sp>
      <p:sp>
        <p:nvSpPr>
          <p:cNvPr id="31" name="Rectangle 30"/>
          <p:cNvSpPr/>
          <p:nvPr/>
        </p:nvSpPr>
        <p:spPr>
          <a:xfrm>
            <a:off x="3983525" y="4242766"/>
            <a:ext cx="1955548" cy="261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Engineering Interface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1837853" y="4892675"/>
            <a:ext cx="1195058" cy="403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File Store </a:t>
            </a:r>
            <a:br>
              <a:rPr lang="en-US" sz="1100" dirty="0" smtClean="0"/>
            </a:br>
            <a:r>
              <a:rPr lang="en-US" sz="1100" dirty="0" smtClean="0"/>
              <a:t>Linkage</a:t>
            </a:r>
            <a:endParaRPr lang="en-US" sz="1100" dirty="0"/>
          </a:p>
        </p:txBody>
      </p:sp>
      <p:sp>
        <p:nvSpPr>
          <p:cNvPr id="33" name="Rectangle 32"/>
          <p:cNvSpPr/>
          <p:nvPr/>
        </p:nvSpPr>
        <p:spPr>
          <a:xfrm>
            <a:off x="3289802" y="4892675"/>
            <a:ext cx="1195058" cy="403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Active Directory Linkage</a:t>
            </a:r>
            <a:endParaRPr lang="en-US" sz="1100" dirty="0"/>
          </a:p>
        </p:txBody>
      </p:sp>
      <p:sp>
        <p:nvSpPr>
          <p:cNvPr id="34" name="Rectangle 33"/>
          <p:cNvSpPr/>
          <p:nvPr/>
        </p:nvSpPr>
        <p:spPr>
          <a:xfrm>
            <a:off x="4741751" y="4872084"/>
            <a:ext cx="1195058" cy="403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T&amp;E Infrastructure</a:t>
            </a:r>
            <a:endParaRPr lang="en-US" sz="1100" dirty="0"/>
          </a:p>
        </p:txBody>
      </p:sp>
      <p:sp>
        <p:nvSpPr>
          <p:cNvPr id="35" name="Rectangle 34"/>
          <p:cNvSpPr/>
          <p:nvPr/>
        </p:nvSpPr>
        <p:spPr>
          <a:xfrm>
            <a:off x="1837853" y="5698857"/>
            <a:ext cx="1195058" cy="403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Design Documentation</a:t>
            </a:r>
            <a:endParaRPr lang="en-US" sz="1100" dirty="0"/>
          </a:p>
        </p:txBody>
      </p:sp>
      <p:sp>
        <p:nvSpPr>
          <p:cNvPr id="36" name="Rectangle 35"/>
          <p:cNvSpPr/>
          <p:nvPr/>
        </p:nvSpPr>
        <p:spPr>
          <a:xfrm>
            <a:off x="3289802" y="5698857"/>
            <a:ext cx="1195058" cy="403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Midterm Software</a:t>
            </a:r>
            <a:endParaRPr lang="en-US" sz="1100" dirty="0"/>
          </a:p>
        </p:txBody>
      </p:sp>
      <p:sp>
        <p:nvSpPr>
          <p:cNvPr id="37" name="Rectangle 36"/>
          <p:cNvSpPr/>
          <p:nvPr/>
        </p:nvSpPr>
        <p:spPr>
          <a:xfrm>
            <a:off x="4741751" y="5678266"/>
            <a:ext cx="1195058" cy="403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Final Software</a:t>
            </a:r>
            <a:endParaRPr lang="en-US" sz="1100" dirty="0"/>
          </a:p>
        </p:txBody>
      </p:sp>
      <p:grpSp>
        <p:nvGrpSpPr>
          <p:cNvPr id="60" name="Group 59"/>
          <p:cNvGrpSpPr/>
          <p:nvPr/>
        </p:nvGrpSpPr>
        <p:grpSpPr>
          <a:xfrm>
            <a:off x="6092982" y="1224642"/>
            <a:ext cx="4194018" cy="1763001"/>
            <a:chOff x="6092982" y="1224642"/>
            <a:chExt cx="4194018" cy="1763001"/>
          </a:xfrm>
        </p:grpSpPr>
        <p:sp>
          <p:nvSpPr>
            <p:cNvPr id="7" name="Rectangle 6"/>
            <p:cNvSpPr/>
            <p:nvPr/>
          </p:nvSpPr>
          <p:spPr>
            <a:xfrm>
              <a:off x="6092982" y="1224642"/>
              <a:ext cx="4194018" cy="17630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Virtue Service “Excalibur”</a:t>
              </a:r>
              <a:endParaRPr lang="en-US" sz="1400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197852" y="1760297"/>
              <a:ext cx="1955548" cy="2718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Authentication</a:t>
              </a:r>
              <a:endParaRPr lang="en-US" sz="11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197852" y="2113920"/>
              <a:ext cx="1955548" cy="2718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AWS Controls</a:t>
              </a:r>
              <a:endParaRPr lang="en-US" sz="1100" dirty="0"/>
            </a:p>
          </p:txBody>
        </p:sp>
        <p:sp>
          <p:nvSpPr>
            <p:cNvPr id="40" name="Rectangle 39">
              <a:hlinkClick r:id="rId8" action="ppaction://hlinksldjump"/>
            </p:cNvPr>
            <p:cNvSpPr/>
            <p:nvPr/>
          </p:nvSpPr>
          <p:spPr>
            <a:xfrm>
              <a:off x="6197852" y="2467543"/>
              <a:ext cx="1955548" cy="27181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Sensor Controls</a:t>
              </a:r>
              <a:endParaRPr lang="en-US" sz="1100" dirty="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242425" y="1557021"/>
              <a:ext cx="1955549" cy="1340087"/>
              <a:chOff x="8242425" y="1557021"/>
              <a:chExt cx="1955549" cy="1340087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8242425" y="1557021"/>
                <a:ext cx="1955549" cy="1340087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100" i="1" dirty="0" smtClean="0"/>
                  <a:t>Data Controls</a:t>
                </a:r>
                <a:endParaRPr lang="en-US" sz="1100" i="1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327962" y="1819851"/>
                <a:ext cx="1793812" cy="2718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100" dirty="0" smtClean="0"/>
                  <a:t>Object Schema</a:t>
                </a:r>
                <a:endParaRPr lang="en-US" sz="1100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8327962" y="2173474"/>
                <a:ext cx="1793812" cy="2718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100" dirty="0" smtClean="0"/>
                  <a:t>Virtue Admin API</a:t>
                </a:r>
                <a:endParaRPr lang="en-US" sz="1100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327962" y="2527097"/>
                <a:ext cx="1793812" cy="2718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100" dirty="0" smtClean="0"/>
                  <a:t>User API</a:t>
                </a:r>
                <a:endParaRPr lang="en-US" sz="1100" dirty="0"/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6092982" y="3055085"/>
            <a:ext cx="2075412" cy="1251623"/>
            <a:chOff x="6092982" y="3055085"/>
            <a:chExt cx="2075412" cy="1251623"/>
          </a:xfrm>
        </p:grpSpPr>
        <p:sp>
          <p:nvSpPr>
            <p:cNvPr id="12" name="Rectangle 11"/>
            <p:cNvSpPr/>
            <p:nvPr/>
          </p:nvSpPr>
          <p:spPr>
            <a:xfrm>
              <a:off x="6092982" y="3055085"/>
              <a:ext cx="2075412" cy="12516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Valor</a:t>
              </a:r>
              <a:endParaRPr lang="en-US" sz="1400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197852" y="3305085"/>
              <a:ext cx="1886893" cy="2718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XenBlanket</a:t>
              </a:r>
              <a:endParaRPr lang="en-US" sz="11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197852" y="3631549"/>
              <a:ext cx="1886893" cy="2718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Sensing and Logging</a:t>
              </a:r>
              <a:endParaRPr lang="en-US" sz="11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197852" y="3976119"/>
              <a:ext cx="1886893" cy="2718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Xen Orchestration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208003" y="3055085"/>
            <a:ext cx="2078901" cy="1251623"/>
            <a:chOff x="8208003" y="3055085"/>
            <a:chExt cx="2078901" cy="1251623"/>
          </a:xfrm>
        </p:grpSpPr>
        <p:sp>
          <p:nvSpPr>
            <p:cNvPr id="13" name="Rectangle 12"/>
            <p:cNvSpPr/>
            <p:nvPr/>
          </p:nvSpPr>
          <p:spPr>
            <a:xfrm>
              <a:off x="8208003" y="3055085"/>
              <a:ext cx="2078901" cy="12516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Canvas</a:t>
              </a:r>
              <a:endParaRPr lang="en-US" sz="1400" b="1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311081" y="3320497"/>
              <a:ext cx="1886893" cy="2718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Frontend GUI</a:t>
              </a:r>
              <a:endParaRPr lang="en-US" sz="11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311081" y="3646961"/>
              <a:ext cx="1886893" cy="2718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Virtue Service Control</a:t>
              </a:r>
              <a:endParaRPr lang="en-US" sz="11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311081" y="3991531"/>
              <a:ext cx="1886893" cy="2718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XPRA Controls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092981" y="4364678"/>
            <a:ext cx="4190529" cy="751438"/>
            <a:chOff x="6092981" y="4364678"/>
            <a:chExt cx="4190529" cy="751438"/>
          </a:xfrm>
        </p:grpSpPr>
        <p:sp>
          <p:nvSpPr>
            <p:cNvPr id="14" name="Rectangle 13"/>
            <p:cNvSpPr/>
            <p:nvPr/>
          </p:nvSpPr>
          <p:spPr>
            <a:xfrm>
              <a:off x="6092981" y="4364678"/>
              <a:ext cx="4190529" cy="7514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AWS</a:t>
              </a:r>
              <a:endParaRPr lang="en-US" sz="1400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184554" y="4651337"/>
              <a:ext cx="1195058" cy="4036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Setup Virtue Isolation</a:t>
              </a:r>
              <a:endParaRPr lang="en-US" sz="11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581663" y="4633684"/>
              <a:ext cx="1195058" cy="4036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Engineering Configuration</a:t>
              </a:r>
              <a:endParaRPr lang="en-US" sz="11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002916" y="4635511"/>
              <a:ext cx="1195058" cy="4036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Docker Image Repository</a:t>
              </a:r>
              <a:endParaRPr lang="en-US" sz="1100" dirty="0"/>
            </a:p>
          </p:txBody>
        </p:sp>
      </p:grpSp>
      <p:sp>
        <p:nvSpPr>
          <p:cNvPr id="55" name="Action Button: Home 54">
            <a:hlinkClick r:id="rId10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6549567" y="5268401"/>
            <a:ext cx="3277355" cy="751438"/>
            <a:chOff x="6636190" y="5515050"/>
            <a:chExt cx="3277355" cy="751438"/>
          </a:xfrm>
        </p:grpSpPr>
        <p:sp>
          <p:nvSpPr>
            <p:cNvPr id="62" name="Rectangle 61"/>
            <p:cNvSpPr/>
            <p:nvPr/>
          </p:nvSpPr>
          <p:spPr>
            <a:xfrm>
              <a:off x="6636190" y="5515050"/>
              <a:ext cx="3277355" cy="751438"/>
            </a:xfrm>
            <a:prstGeom prst="rect">
              <a:avLst/>
            </a:prstGeom>
            <a:ln w="34925" cmpd="dbl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KEY</a:t>
              </a:r>
              <a:endParaRPr lang="en-US" sz="1400" b="1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753884" y="5787459"/>
              <a:ext cx="931564" cy="4036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Not Started</a:t>
              </a:r>
              <a:endParaRPr lang="en-US" sz="11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803142" y="5787459"/>
              <a:ext cx="931564" cy="4036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In Progress</a:t>
              </a:r>
              <a:endParaRPr lang="en-US" sz="11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855043" y="5787459"/>
              <a:ext cx="931564" cy="4036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Complete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458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You Actually See an Application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09144" y="1766733"/>
            <a:ext cx="2652667" cy="37481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CanvasInstance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082657" y="2735455"/>
            <a:ext cx="3578765" cy="28880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virtue-&lt;app</a:t>
            </a:r>
            <a:r>
              <a:rPr lang="en-US" dirty="0"/>
              <a:t>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4812847" y="2291835"/>
            <a:ext cx="2245259" cy="218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XFCE Environment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77318" y="2744509"/>
            <a:ext cx="1910281" cy="1493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Canvas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8719045" y="3115700"/>
            <a:ext cx="2318443" cy="2326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955188" y="3930512"/>
            <a:ext cx="1910281" cy="3802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XPRA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8955188" y="4396766"/>
            <a:ext cx="1910281" cy="9098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xvfb</a:t>
            </a:r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9254703" y="4731744"/>
            <a:ext cx="1311250" cy="42098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359225" y="4002940"/>
            <a:ext cx="506244" cy="2353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2023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8955188" y="3464258"/>
            <a:ext cx="1910281" cy="3802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sshd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8955187" y="3541213"/>
            <a:ext cx="506244" cy="2353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2022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8212801" y="3541213"/>
            <a:ext cx="506244" cy="2353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6768</a:t>
            </a:r>
            <a:endParaRPr lang="en-US" sz="12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8719045" y="3654381"/>
            <a:ext cx="298765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142929" y="3206233"/>
            <a:ext cx="996530" cy="91440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375602" y="3541213"/>
            <a:ext cx="511998" cy="2353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6887599" y="3663434"/>
            <a:ext cx="1378775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0" idx="1"/>
            <a:endCxn id="29" idx="3"/>
          </p:cNvCxnSpPr>
          <p:nvPr/>
        </p:nvCxnSpPr>
        <p:spPr>
          <a:xfrm flipH="1">
            <a:off x="6139459" y="3658908"/>
            <a:ext cx="236143" cy="4526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6" idx="3"/>
            <a:endCxn id="15" idx="3"/>
          </p:cNvCxnSpPr>
          <p:nvPr/>
        </p:nvCxnSpPr>
        <p:spPr>
          <a:xfrm>
            <a:off x="10865469" y="3654382"/>
            <a:ext cx="12700" cy="466253"/>
          </a:xfrm>
          <a:prstGeom prst="bentConnector3">
            <a:avLst>
              <a:gd name="adj1" fmla="val 4009898"/>
            </a:avLst>
          </a:prstGeom>
          <a:ln w="76200">
            <a:solidFill>
              <a:schemeClr val="accent4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5217085" y="3450678"/>
            <a:ext cx="848218" cy="42098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876692" y="2210351"/>
            <a:ext cx="2529099" cy="3304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VNC Client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809829" y="4731744"/>
            <a:ext cx="2245259" cy="589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VNC Server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3405792" y="4917339"/>
            <a:ext cx="1404037" cy="2353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084082" y="2918787"/>
            <a:ext cx="2123659" cy="240369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XFCE Environment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244339" y="3593270"/>
            <a:ext cx="1782332" cy="158435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Canvas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451729" y="3996148"/>
            <a:ext cx="1354628" cy="10320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621411" y="4299440"/>
            <a:ext cx="999242" cy="420986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50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App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230439" y="4485035"/>
            <a:ext cx="1404037" cy="2353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90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Compatibility Layer and Sensing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1195057"/>
            <a:ext cx="5181600" cy="4981906"/>
          </a:xfrm>
        </p:spPr>
        <p:txBody>
          <a:bodyPr>
            <a:normAutofit/>
          </a:bodyPr>
          <a:lstStyle/>
          <a:p>
            <a:r>
              <a:rPr lang="en-US" dirty="0" smtClean="0"/>
              <a:t>Based on </a:t>
            </a:r>
            <a:r>
              <a:rPr lang="en-US" dirty="0" err="1" smtClean="0"/>
              <a:t>CodeWeavers</a:t>
            </a:r>
            <a:r>
              <a:rPr lang="en-US" dirty="0" smtClean="0"/>
              <a:t> Crossover product</a:t>
            </a:r>
          </a:p>
          <a:p>
            <a:pPr lvl="1"/>
            <a:r>
              <a:rPr lang="en-US" dirty="0" smtClean="0"/>
              <a:t>Commercial fork of WINE project</a:t>
            </a:r>
          </a:p>
          <a:p>
            <a:r>
              <a:rPr lang="en-US" dirty="0" smtClean="0"/>
              <a:t>Windows apps use fake DLLs that call out to WINE .so files</a:t>
            </a:r>
          </a:p>
          <a:p>
            <a:r>
              <a:rPr lang="en-US" dirty="0" smtClean="0"/>
              <a:t>WINE .so files call back to the WINE server, which translates to Linux system calls</a:t>
            </a:r>
          </a:p>
          <a:p>
            <a:r>
              <a:rPr lang="en-US" dirty="0" smtClean="0"/>
              <a:t>Sensing points added in fake DLLs and in the WINE server</a:t>
            </a:r>
            <a:endParaRPr lang="en-US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190938" y="1440746"/>
            <a:ext cx="2544024" cy="968720"/>
            <a:chOff x="2851842" y="1421395"/>
            <a:chExt cx="2544024" cy="968720"/>
          </a:xfrm>
        </p:grpSpPr>
        <p:sp>
          <p:nvSpPr>
            <p:cNvPr id="7" name="Rectangle 6"/>
            <p:cNvSpPr/>
            <p:nvPr/>
          </p:nvSpPr>
          <p:spPr>
            <a:xfrm>
              <a:off x="2851842" y="1421395"/>
              <a:ext cx="2544024" cy="9687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Unmodified </a:t>
              </a:r>
              <a:br>
                <a:rPr lang="en-US" dirty="0" smtClean="0"/>
              </a:br>
              <a:r>
                <a:rPr lang="en-US" dirty="0" smtClean="0"/>
                <a:t>Windows</a:t>
              </a:r>
              <a:br>
                <a:rPr lang="en-US" dirty="0" smtClean="0"/>
              </a:br>
              <a:r>
                <a:rPr lang="en-US" dirty="0" smtClean="0"/>
                <a:t>Application</a:t>
              </a:r>
              <a:endParaRPr lang="en-US" dirty="0"/>
            </a:p>
          </p:txBody>
        </p:sp>
        <p:pic>
          <p:nvPicPr>
            <p:cNvPr id="8" name="Picture 2" descr="Image result for windows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3979" y="1554927"/>
              <a:ext cx="797064" cy="722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ectangle 8"/>
          <p:cNvSpPr/>
          <p:nvPr/>
        </p:nvSpPr>
        <p:spPr>
          <a:xfrm rot="5400000">
            <a:off x="1815220" y="2839508"/>
            <a:ext cx="1095468" cy="344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Fake DLL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 rot="5400000">
            <a:off x="2254992" y="2839508"/>
            <a:ext cx="1095468" cy="344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Fake DLL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 rot="5400000">
            <a:off x="2694764" y="2831705"/>
            <a:ext cx="1095468" cy="344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Fake DLL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 rot="5400000">
            <a:off x="3134536" y="2831705"/>
            <a:ext cx="1095468" cy="344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Fake DLL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 rot="5400000">
            <a:off x="3574308" y="2831705"/>
            <a:ext cx="1095468" cy="344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Fake DLL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 rot="5400000">
            <a:off x="4014082" y="2839508"/>
            <a:ext cx="1095468" cy="344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Fake DLL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2190938" y="3613582"/>
            <a:ext cx="2542895" cy="8401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WINE </a:t>
            </a:r>
            <a:br>
              <a:rPr lang="en-US" dirty="0" smtClean="0"/>
            </a:b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7" name="Explosion 1 16"/>
          <p:cNvSpPr/>
          <p:nvPr/>
        </p:nvSpPr>
        <p:spPr>
          <a:xfrm>
            <a:off x="4444347" y="3151855"/>
            <a:ext cx="371192" cy="371192"/>
          </a:xfrm>
          <a:prstGeom prst="irregularSeal1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xplosion 1 17"/>
          <p:cNvSpPr/>
          <p:nvPr/>
        </p:nvSpPr>
        <p:spPr>
          <a:xfrm>
            <a:off x="3593942" y="3164030"/>
            <a:ext cx="371192" cy="371192"/>
          </a:xfrm>
          <a:prstGeom prst="irregularSeal1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xplosion 1 19"/>
          <p:cNvSpPr/>
          <p:nvPr/>
        </p:nvSpPr>
        <p:spPr>
          <a:xfrm>
            <a:off x="3779538" y="3597349"/>
            <a:ext cx="371192" cy="371192"/>
          </a:xfrm>
          <a:prstGeom prst="irregularSeal1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614628" y="5781366"/>
            <a:ext cx="2546287" cy="371192"/>
            <a:chOff x="1620570" y="4533757"/>
            <a:chExt cx="2546287" cy="371192"/>
          </a:xfrm>
        </p:grpSpPr>
        <p:sp>
          <p:nvSpPr>
            <p:cNvPr id="21" name="Explosion 1 20"/>
            <p:cNvSpPr/>
            <p:nvPr/>
          </p:nvSpPr>
          <p:spPr>
            <a:xfrm>
              <a:off x="1620570" y="4533757"/>
              <a:ext cx="371192" cy="371192"/>
            </a:xfrm>
            <a:prstGeom prst="irregularSeal1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994364" y="4533757"/>
              <a:ext cx="2172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Sensing Points</a:t>
              </a:r>
              <a:endParaRPr lang="en-US" dirty="0"/>
            </a:p>
          </p:txBody>
        </p:sp>
      </p:grpSp>
      <p:sp>
        <p:nvSpPr>
          <p:cNvPr id="24" name="Explosion 1 23"/>
          <p:cNvSpPr/>
          <p:nvPr/>
        </p:nvSpPr>
        <p:spPr>
          <a:xfrm>
            <a:off x="3965134" y="3980246"/>
            <a:ext cx="371192" cy="371192"/>
          </a:xfrm>
          <a:prstGeom prst="irregularSeal1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xplosion 1 24"/>
          <p:cNvSpPr/>
          <p:nvPr/>
        </p:nvSpPr>
        <p:spPr>
          <a:xfrm>
            <a:off x="3450613" y="3828839"/>
            <a:ext cx="371192" cy="371192"/>
          </a:xfrm>
          <a:prstGeom prst="irregularSeal1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190938" y="4515907"/>
            <a:ext cx="2542895" cy="6567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syslog-ng</a:t>
            </a:r>
            <a:endParaRPr lang="en-US" dirty="0"/>
          </a:p>
        </p:txBody>
      </p:sp>
      <p:cxnSp>
        <p:nvCxnSpPr>
          <p:cNvPr id="28" name="Elbow Connector 27"/>
          <p:cNvCxnSpPr>
            <a:stCxn id="17" idx="3"/>
            <a:endCxn id="26" idx="3"/>
          </p:cNvCxnSpPr>
          <p:nvPr/>
        </p:nvCxnSpPr>
        <p:spPr>
          <a:xfrm flipH="1">
            <a:off x="4733833" y="3380241"/>
            <a:ext cx="81706" cy="1464041"/>
          </a:xfrm>
          <a:prstGeom prst="bentConnector3">
            <a:avLst>
              <a:gd name="adj1" fmla="val -1044341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9" idx="3"/>
            <a:endCxn id="26" idx="3"/>
          </p:cNvCxnSpPr>
          <p:nvPr/>
        </p:nvCxnSpPr>
        <p:spPr>
          <a:xfrm>
            <a:off x="4665251" y="3932502"/>
            <a:ext cx="68582" cy="911780"/>
          </a:xfrm>
          <a:prstGeom prst="bentConnector3">
            <a:avLst>
              <a:gd name="adj1" fmla="val 1172576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4" idx="3"/>
            <a:endCxn id="26" idx="3"/>
          </p:cNvCxnSpPr>
          <p:nvPr/>
        </p:nvCxnSpPr>
        <p:spPr>
          <a:xfrm>
            <a:off x="4336326" y="4208632"/>
            <a:ext cx="397507" cy="635650"/>
          </a:xfrm>
          <a:prstGeom prst="bentConnector3">
            <a:avLst>
              <a:gd name="adj1" fmla="val 244055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0" idx="3"/>
            <a:endCxn id="26" idx="3"/>
          </p:cNvCxnSpPr>
          <p:nvPr/>
        </p:nvCxnSpPr>
        <p:spPr>
          <a:xfrm>
            <a:off x="4150730" y="3825735"/>
            <a:ext cx="583103" cy="1018547"/>
          </a:xfrm>
          <a:prstGeom prst="bentConnector3">
            <a:avLst>
              <a:gd name="adj1" fmla="val 243231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5" idx="3"/>
            <a:endCxn id="26" idx="3"/>
          </p:cNvCxnSpPr>
          <p:nvPr/>
        </p:nvCxnSpPr>
        <p:spPr>
          <a:xfrm>
            <a:off x="3821805" y="4057225"/>
            <a:ext cx="912028" cy="787057"/>
          </a:xfrm>
          <a:prstGeom prst="bentConnector3">
            <a:avLst>
              <a:gd name="adj1" fmla="val 171720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Explosion 1 18"/>
          <p:cNvSpPr/>
          <p:nvPr/>
        </p:nvSpPr>
        <p:spPr>
          <a:xfrm>
            <a:off x="4294059" y="3704116"/>
            <a:ext cx="371192" cy="371192"/>
          </a:xfrm>
          <a:prstGeom prst="irregularSeal1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eft Brace 57"/>
          <p:cNvSpPr/>
          <p:nvPr/>
        </p:nvSpPr>
        <p:spPr>
          <a:xfrm>
            <a:off x="1740738" y="2463790"/>
            <a:ext cx="239959" cy="19899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271755" y="2696680"/>
            <a:ext cx="1469377" cy="1524209"/>
            <a:chOff x="441198" y="3019846"/>
            <a:chExt cx="1469377" cy="1524209"/>
          </a:xfrm>
        </p:grpSpPr>
        <p:pic>
          <p:nvPicPr>
            <p:cNvPr id="1026" name="Picture 2" descr="Image resul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750" y="3019846"/>
              <a:ext cx="877878" cy="877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/>
            <p:cNvSpPr txBox="1"/>
            <p:nvPr/>
          </p:nvSpPr>
          <p:spPr>
            <a:xfrm>
              <a:off x="441198" y="3897724"/>
              <a:ext cx="14693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CodeWeavers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Crossover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7039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a set of security-related configuration options</a:t>
            </a:r>
          </a:p>
          <a:p>
            <a:pPr lvl="1"/>
            <a:r>
              <a:rPr lang="en-US" sz="2000" dirty="0" smtClean="0">
                <a:hlinkClick r:id="rId2"/>
              </a:rPr>
              <a:t>https://kernsec.org/wiki/index.php/Kernel_Self_Protection_Project/Recommended_Settings</a:t>
            </a:r>
            <a:endParaRPr lang="en-US" sz="2000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sz="1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CONFIG_DEBUG_WX=y       # report memory pages marked write + exec</a:t>
            </a:r>
          </a:p>
          <a:p>
            <a:pPr lvl="1"/>
            <a:r>
              <a:rPr lang="en-US" sz="1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CONFIG_PROC_KCORE=n     # disable virtual kernel core dumps</a:t>
            </a:r>
          </a:p>
          <a:p>
            <a:pPr lvl="1"/>
            <a:r>
              <a:rPr lang="en-US" sz="1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CONFIG_STRICT_DEVMEM=y  # enforce strict access to /dev/mem</a:t>
            </a:r>
          </a:p>
          <a:p>
            <a:pPr lvl="1"/>
            <a:r>
              <a:rPr lang="en-US" sz="1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CONFIG_KGDB=n           # disable kernel debugger</a:t>
            </a:r>
          </a:p>
          <a:p>
            <a:pPr lvl="1"/>
            <a:r>
              <a:rPr lang="en-US" sz="1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CONFIG_HIBERNATION=n    # disable hibernation</a:t>
            </a:r>
          </a:p>
          <a:p>
            <a:pPr lvl="1"/>
            <a:r>
              <a:rPr lang="en-US" sz="1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CONFIG_BPF_JIT=n</a:t>
            </a:r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# disable BPF JIT, used in </a:t>
            </a:r>
            <a:r>
              <a:rPr lang="en-US" sz="1800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Spectre</a:t>
            </a:r>
            <a:r>
              <a:rPr lang="en-US" sz="1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attacks</a:t>
            </a:r>
            <a:endParaRPr lang="en-US" sz="18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dirty="0" smtClean="0"/>
              <a:t>Future:</a:t>
            </a:r>
          </a:p>
          <a:p>
            <a:endParaRPr lang="en-US" sz="2200" dirty="0" smtClean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4" name="Action Button: Home 3">
            <a:hlinkClick r:id="rId3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4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Sensing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3794"/>
            <a:ext cx="10515600" cy="478316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Monitor </a:t>
            </a:r>
            <a:r>
              <a:rPr lang="en-US" dirty="0"/>
              <a:t>execution at three layers:</a:t>
            </a:r>
          </a:p>
          <a:p>
            <a:pPr lvl="1"/>
            <a:r>
              <a:rPr lang="en-US" dirty="0" err="1" smtClean="0"/>
              <a:t>CrossOver</a:t>
            </a:r>
            <a:r>
              <a:rPr lang="en-US" dirty="0" smtClean="0"/>
              <a:t> </a:t>
            </a:r>
            <a:r>
              <a:rPr lang="en-US" dirty="0" err="1"/>
              <a:t>WinAPI</a:t>
            </a:r>
            <a:r>
              <a:rPr lang="en-US" dirty="0"/>
              <a:t> emulation layer (CX</a:t>
            </a:r>
            <a:r>
              <a:rPr lang="en-US" dirty="0" smtClean="0"/>
              <a:t>): monitor by hooking </a:t>
            </a:r>
            <a:r>
              <a:rPr lang="en-US" dirty="0" err="1" smtClean="0"/>
              <a:t>WineServer</a:t>
            </a:r>
            <a:r>
              <a:rPr lang="en-US" dirty="0" smtClean="0"/>
              <a:t> component</a:t>
            </a:r>
            <a:endParaRPr lang="en-US" dirty="0"/>
          </a:p>
          <a:p>
            <a:pPr lvl="1"/>
            <a:r>
              <a:rPr lang="en-US" dirty="0" smtClean="0"/>
              <a:t>Linux </a:t>
            </a:r>
            <a:r>
              <a:rPr lang="en-US" dirty="0"/>
              <a:t>Security Module (LSM</a:t>
            </a:r>
            <a:r>
              <a:rPr lang="en-US" dirty="0" smtClean="0"/>
              <a:t>): monitor at LSM sensor/audit points </a:t>
            </a:r>
            <a:endParaRPr lang="en-US" dirty="0"/>
          </a:p>
          <a:p>
            <a:pPr lvl="1"/>
            <a:r>
              <a:rPr lang="en-US" dirty="0" smtClean="0"/>
              <a:t>Nested Hypervisor: monitor fundamental activities (storage, network, Unity starts/stops)</a:t>
            </a:r>
            <a:endParaRPr lang="en-US" dirty="0"/>
          </a:p>
          <a:p>
            <a:r>
              <a:rPr lang="en-US" dirty="0" smtClean="0"/>
              <a:t>Currently </a:t>
            </a:r>
            <a:r>
              <a:rPr lang="en-US" dirty="0"/>
              <a:t>logging to syslog and relaying them via syslog-ng to ElasticSearch</a:t>
            </a:r>
          </a:p>
          <a:p>
            <a:pPr lvl="1"/>
            <a:r>
              <a:rPr lang="en-US" dirty="0" smtClean="0"/>
              <a:t>Allows </a:t>
            </a:r>
            <a:r>
              <a:rPr lang="en-US" dirty="0"/>
              <a:t>for mutual authentication via certificates created at provisioning time</a:t>
            </a:r>
          </a:p>
          <a:p>
            <a:pPr lvl="1"/>
            <a:r>
              <a:rPr lang="en-US" dirty="0" smtClean="0"/>
              <a:t>Easy-mode </a:t>
            </a:r>
            <a:r>
              <a:rPr lang="en-US" dirty="0"/>
              <a:t>visualization of results via </a:t>
            </a:r>
            <a:r>
              <a:rPr lang="en-US" dirty="0" err="1" smtClean="0"/>
              <a:t>Kibana</a:t>
            </a:r>
            <a:endParaRPr lang="en-US" dirty="0" smtClean="0"/>
          </a:p>
          <a:p>
            <a:pPr lvl="1"/>
            <a:r>
              <a:rPr lang="en-US" dirty="0" smtClean="0"/>
              <a:t>Multiple co-located Unity instances send to a local aggregation point, running as a separate </a:t>
            </a:r>
            <a:r>
              <a:rPr lang="en-US" dirty="0" err="1" smtClean="0"/>
              <a:t>domU</a:t>
            </a:r>
            <a:endParaRPr lang="en-US" dirty="0"/>
          </a:p>
          <a:p>
            <a:pPr lvl="1"/>
            <a:r>
              <a:rPr lang="en-US" dirty="0" smtClean="0"/>
              <a:t>Integration </a:t>
            </a:r>
            <a:r>
              <a:rPr lang="en-US" dirty="0"/>
              <a:t>into other systems is straight forward</a:t>
            </a:r>
          </a:p>
          <a:p>
            <a:r>
              <a:rPr lang="en-US" dirty="0" smtClean="0"/>
              <a:t>Backend </a:t>
            </a:r>
            <a:r>
              <a:rPr lang="en-US" dirty="0"/>
              <a:t>design is still to be finalized, but trying to stick to well-known </a:t>
            </a:r>
            <a:r>
              <a:rPr lang="en-US" dirty="0" smtClean="0"/>
              <a:t>tooling to </a:t>
            </a:r>
            <a:r>
              <a:rPr lang="en-US" dirty="0"/>
              <a:t>aid in adoption. Easy to replace current stuff with more performant versions </a:t>
            </a:r>
            <a:r>
              <a:rPr lang="en-US" dirty="0" smtClean="0"/>
              <a:t>if </a:t>
            </a:r>
            <a:r>
              <a:rPr lang="en-US" dirty="0"/>
              <a:t>necessary.</a:t>
            </a:r>
          </a:p>
          <a:p>
            <a:r>
              <a:rPr lang="en-US" dirty="0" smtClean="0"/>
              <a:t>Currently </a:t>
            </a:r>
            <a:r>
              <a:rPr lang="en-US" dirty="0"/>
              <a:t>developing CX and LSM monitoring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intercept file operations at both CX and LSM layer</a:t>
            </a:r>
          </a:p>
          <a:p>
            <a:pPr lvl="1"/>
            <a:r>
              <a:rPr lang="en-US" dirty="0" smtClean="0"/>
              <a:t>Working </a:t>
            </a:r>
            <a:r>
              <a:rPr lang="en-US" dirty="0"/>
              <a:t>on networking next</a:t>
            </a:r>
          </a:p>
          <a:p>
            <a:pPr lvl="1"/>
            <a:r>
              <a:rPr lang="en-US" dirty="0" smtClean="0"/>
              <a:t>Wide </a:t>
            </a:r>
            <a:r>
              <a:rPr lang="en-US" dirty="0"/>
              <a:t>variety of "badge-check" kinds of events that we can implement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5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Sensing Points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2152650" y="1690689"/>
          <a:ext cx="8186738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678"/>
                <a:gridCol w="1351642"/>
                <a:gridCol w="45034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Sensor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Monitored Events</a:t>
                      </a:r>
                      <a:endParaRPr lang="en-US" dirty="0"/>
                    </a:p>
                  </a:txBody>
                  <a:tcPr marL="45057" marR="4505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Crossover ws2_32.dll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WS_accept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WS_bind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WS_listen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WS_connect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, WS2_ConnectEx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45057" marR="4505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Crossover kernel32.dll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CreateProcessA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CreateProcessW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45057" marR="4505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WINE Server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open_fd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process_died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4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onsolas" panose="020B0609020204030204" pitchFamily="49" charset="0"/>
                        </a:rPr>
                        <a:t>create_process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45057" marR="4505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LSM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Unity</a:t>
                      </a:r>
                      <a:r>
                        <a:rPr lang="en-US" baseline="0" dirty="0" smtClean="0"/>
                        <a:t> Kernel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task_create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path_mkdir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socket_bind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socket_connect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inode_create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4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onsolas" panose="020B0609020204030204" pitchFamily="49" charset="0"/>
                        </a:rPr>
                        <a:t>bprm_set_creds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45057" marR="45057"/>
                </a:tc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152650" y="3973671"/>
            <a:ext cx="8186738" cy="2341405"/>
          </a:xfrm>
        </p:spPr>
        <p:txBody>
          <a:bodyPr/>
          <a:lstStyle/>
          <a:p>
            <a:r>
              <a:rPr lang="en-US" dirty="0" smtClean="0"/>
              <a:t>Initial focus for T&amp;E is to build the infrastructure and critical sensing points</a:t>
            </a:r>
          </a:p>
          <a:p>
            <a:r>
              <a:rPr lang="en-US" dirty="0" smtClean="0"/>
              <a:t>As program matures and threat picture clarifies, we will expand the number of things </a:t>
            </a:r>
            <a:r>
              <a:rPr lang="en-US" smtClean="0"/>
              <a:t>we sense</a:t>
            </a:r>
            <a:endParaRPr lang="en-US" dirty="0"/>
          </a:p>
        </p:txBody>
      </p:sp>
      <p:sp>
        <p:nvSpPr>
          <p:cNvPr id="7" name="Action Button: Home 6">
            <a:hlinkClick r:id="rId2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0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564746" y="1297506"/>
            <a:ext cx="9062507" cy="5223029"/>
            <a:chOff x="1759141" y="1401556"/>
            <a:chExt cx="9062507" cy="5223029"/>
          </a:xfrm>
        </p:grpSpPr>
        <p:sp>
          <p:nvSpPr>
            <p:cNvPr id="50" name="Rectangle 49"/>
            <p:cNvSpPr/>
            <p:nvPr/>
          </p:nvSpPr>
          <p:spPr>
            <a:xfrm>
              <a:off x="9049041" y="2810514"/>
              <a:ext cx="1772607" cy="30362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2800" cap="small" dirty="0" smtClean="0">
                  <a:solidFill>
                    <a:schemeClr val="tx1"/>
                  </a:solidFill>
                </a:rPr>
                <a:t>EC2 Instance</a:t>
              </a:r>
              <a:endParaRPr lang="en-US" cap="small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759141" y="1401556"/>
              <a:ext cx="7036375" cy="52230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2800" cap="small" dirty="0" smtClean="0">
                  <a:solidFill>
                    <a:schemeClr val="tx1"/>
                  </a:solidFill>
                </a:rPr>
                <a:t>EC2 Instance</a:t>
              </a:r>
              <a:endParaRPr lang="en-US" cap="small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1920006" y="1604757"/>
              <a:ext cx="4363551" cy="36469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cap="small" dirty="0" smtClean="0"/>
                <a:t>Unity</a:t>
              </a:r>
              <a:endParaRPr lang="en-US" sz="2800" cap="small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993018" y="4293127"/>
              <a:ext cx="4147623" cy="7568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cap="small" dirty="0" smtClean="0"/>
                <a:t>Linux Kerne</a:t>
              </a:r>
              <a:r>
                <a:rPr lang="en-US" cap="small" dirty="0"/>
                <a:t>l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946138" y="4101213"/>
              <a:ext cx="1138768" cy="34334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cap="small" dirty="0" smtClean="0">
                  <a:solidFill>
                    <a:schemeClr val="tx1"/>
                  </a:solidFill>
                </a:rPr>
                <a:t>Syslog</a:t>
              </a:r>
              <a:endParaRPr lang="en-US" cap="small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92825" y="4682647"/>
              <a:ext cx="2393170" cy="30420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LSM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25841" y="2299804"/>
              <a:ext cx="836434" cy="165260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Wine</a:t>
              </a:r>
              <a:br>
                <a:rPr lang="en-US" dirty="0" smtClean="0"/>
              </a:br>
              <a:r>
                <a:rPr lang="en-US" dirty="0" smtClean="0"/>
                <a:t>Server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7604" y="2299803"/>
              <a:ext cx="1138768" cy="165260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syslog-ng</a:t>
              </a:r>
            </a:p>
            <a:p>
              <a:pPr algn="ctr"/>
              <a:r>
                <a:rPr lang="en-US" dirty="0" smtClean="0"/>
                <a:t>client</a:t>
              </a:r>
              <a:endParaRPr lang="en-US" dirty="0"/>
            </a:p>
          </p:txBody>
        </p:sp>
        <p:cxnSp>
          <p:nvCxnSpPr>
            <p:cNvPr id="30" name="Elbow Connector 29"/>
            <p:cNvCxnSpPr>
              <a:stCxn id="117" idx="3"/>
              <a:endCxn id="6" idx="0"/>
            </p:cNvCxnSpPr>
            <p:nvPr/>
          </p:nvCxnSpPr>
          <p:spPr>
            <a:xfrm>
              <a:off x="4141487" y="3659986"/>
              <a:ext cx="374035" cy="441227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4524400" y="4430809"/>
              <a:ext cx="0" cy="2518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6" idx="3"/>
              <a:endCxn id="10" idx="2"/>
            </p:cNvCxnSpPr>
            <p:nvPr/>
          </p:nvCxnSpPr>
          <p:spPr>
            <a:xfrm flipV="1">
              <a:off x="5084906" y="3952405"/>
              <a:ext cx="312082" cy="320480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1920005" y="5363957"/>
              <a:ext cx="6689641" cy="601579"/>
            </a:xfrm>
            <a:prstGeom prst="rect">
              <a:avLst/>
            </a:prstGeom>
            <a:gradFill flip="none" rotWithShape="1">
              <a:gsLst>
                <a:gs pos="73000">
                  <a:schemeClr val="accent1"/>
                </a:gs>
                <a:gs pos="100000">
                  <a:schemeClr val="bg1"/>
                </a:gs>
              </a:gsLst>
              <a:lin ang="0" scaled="1"/>
              <a:tileRect/>
            </a:gra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2800" cap="small" dirty="0" smtClean="0"/>
                <a:t>Valor</a:t>
              </a:r>
              <a:endParaRPr lang="en-US" sz="2800" cap="small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296093" y="5469789"/>
              <a:ext cx="1000829" cy="37698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Storage</a:t>
              </a:r>
              <a:endParaRPr lang="en-US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441934" y="1604758"/>
              <a:ext cx="1067069" cy="14731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cap="small" dirty="0" smtClean="0"/>
                <a:t>Unity</a:t>
              </a:r>
              <a:endParaRPr lang="en-US" sz="2800" cap="small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634341" y="1604758"/>
              <a:ext cx="1067069" cy="14731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cap="small" dirty="0" smtClean="0"/>
                <a:t>Unity</a:t>
              </a:r>
              <a:endParaRPr lang="en-US" sz="2800" cap="small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584985" y="2116788"/>
              <a:ext cx="769169" cy="77804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syslog-ng</a:t>
              </a:r>
            </a:p>
            <a:p>
              <a:pPr algn="ctr"/>
              <a:r>
                <a:rPr lang="en-US" sz="1200" dirty="0" smtClean="0"/>
                <a:t>client</a:t>
              </a:r>
              <a:endParaRPr lang="en-US" sz="1200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7783290" y="2116787"/>
              <a:ext cx="769169" cy="77804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syslog-ng</a:t>
              </a:r>
            </a:p>
            <a:p>
              <a:pPr algn="ctr"/>
              <a:r>
                <a:rPr lang="en-US" sz="1200" dirty="0" smtClean="0"/>
                <a:t>client</a:t>
              </a:r>
              <a:endParaRPr lang="en-US" sz="1200" dirty="0"/>
            </a:p>
          </p:txBody>
        </p:sp>
        <p:cxnSp>
          <p:nvCxnSpPr>
            <p:cNvPr id="91" name="Elbow Connector 90"/>
            <p:cNvCxnSpPr>
              <a:stCxn id="84" idx="2"/>
            </p:cNvCxnSpPr>
            <p:nvPr/>
          </p:nvCxnSpPr>
          <p:spPr>
            <a:xfrm rot="16200000" flipH="1">
              <a:off x="8610308" y="2452396"/>
              <a:ext cx="309336" cy="119420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6449554" y="3751058"/>
              <a:ext cx="1067069" cy="14731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2800" cap="small" dirty="0" smtClean="0"/>
                <a:t>Unity</a:t>
              </a:r>
              <a:endParaRPr lang="en-US" sz="2800" cap="small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641961" y="3751058"/>
              <a:ext cx="1067069" cy="14731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2800" cap="small" dirty="0" smtClean="0"/>
                <a:t>Unity</a:t>
              </a:r>
              <a:endParaRPr lang="en-US" sz="2800" cap="small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587970" y="3877946"/>
              <a:ext cx="769169" cy="77804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syslog-ng</a:t>
              </a:r>
            </a:p>
            <a:p>
              <a:pPr algn="ctr"/>
              <a:r>
                <a:rPr lang="en-US" sz="1200" dirty="0" smtClean="0"/>
                <a:t>client</a:t>
              </a:r>
              <a:endParaRPr lang="en-US" sz="1200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7786275" y="3877945"/>
              <a:ext cx="769169" cy="77804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syslog-ng</a:t>
              </a:r>
            </a:p>
            <a:p>
              <a:pPr algn="ctr"/>
              <a:r>
                <a:rPr lang="en-US" sz="1200" dirty="0" smtClean="0"/>
                <a:t>client</a:t>
              </a:r>
              <a:endParaRPr lang="en-US" sz="1200" dirty="0"/>
            </a:p>
          </p:txBody>
        </p:sp>
        <p:cxnSp>
          <p:nvCxnSpPr>
            <p:cNvPr id="98" name="Elbow Connector 97"/>
            <p:cNvCxnSpPr>
              <a:stCxn id="96" idx="0"/>
            </p:cNvCxnSpPr>
            <p:nvPr/>
          </p:nvCxnSpPr>
          <p:spPr>
            <a:xfrm rot="5400000" flipH="1" flipV="1">
              <a:off x="8606465" y="3122334"/>
              <a:ext cx="320006" cy="1191216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Elbow Connector 101"/>
            <p:cNvCxnSpPr>
              <a:stCxn id="95" idx="0"/>
            </p:cNvCxnSpPr>
            <p:nvPr/>
          </p:nvCxnSpPr>
          <p:spPr>
            <a:xfrm rot="5400000" flipH="1" flipV="1">
              <a:off x="7955384" y="2471255"/>
              <a:ext cx="423862" cy="2389521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Elbow Connector 103"/>
            <p:cNvCxnSpPr>
              <a:stCxn id="83" idx="2"/>
            </p:cNvCxnSpPr>
            <p:nvPr/>
          </p:nvCxnSpPr>
          <p:spPr>
            <a:xfrm rot="16200000" flipH="1">
              <a:off x="7970675" y="1893726"/>
              <a:ext cx="390298" cy="2392508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Elbow Connector 105"/>
            <p:cNvCxnSpPr>
              <a:stCxn id="10" idx="3"/>
            </p:cNvCxnSpPr>
            <p:nvPr/>
          </p:nvCxnSpPr>
          <p:spPr>
            <a:xfrm>
              <a:off x="5966372" y="3126104"/>
              <a:ext cx="3395704" cy="243341"/>
            </a:xfrm>
            <a:prstGeom prst="bentConnector3">
              <a:avLst>
                <a:gd name="adj1" fmla="val 503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Elbow Connector 120"/>
            <p:cNvCxnSpPr>
              <a:stCxn id="47" idx="3"/>
            </p:cNvCxnSpPr>
            <p:nvPr/>
          </p:nvCxnSpPr>
          <p:spPr>
            <a:xfrm flipV="1">
              <a:off x="5296922" y="3662573"/>
              <a:ext cx="4065154" cy="1995711"/>
            </a:xfrm>
            <a:prstGeom prst="bentConnector3">
              <a:avLst>
                <a:gd name="adj1" fmla="val 87612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5495832" y="5469789"/>
              <a:ext cx="1000829" cy="37698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Net</a:t>
              </a:r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06771" y="5476922"/>
              <a:ext cx="1712920" cy="37698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VirtUE Control</a:t>
              </a:r>
              <a:endParaRPr lang="en-US" dirty="0"/>
            </a:p>
          </p:txBody>
        </p:sp>
        <p:sp>
          <p:nvSpPr>
            <p:cNvPr id="129" name="Can 128"/>
            <p:cNvSpPr/>
            <p:nvPr/>
          </p:nvSpPr>
          <p:spPr>
            <a:xfrm>
              <a:off x="4972792" y="3028550"/>
              <a:ext cx="848392" cy="729288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Local</a:t>
              </a:r>
              <a:br>
                <a:rPr lang="en-US" sz="1400" dirty="0" smtClean="0"/>
              </a:br>
              <a:r>
                <a:rPr lang="en-US" sz="1400" dirty="0" smtClean="0"/>
                <a:t>Storage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179083" y="3028550"/>
              <a:ext cx="1488800" cy="74909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ElasticSearch</a:t>
              </a:r>
              <a:endParaRPr lang="en-US" dirty="0"/>
            </a:p>
          </p:txBody>
        </p:sp>
        <p:grpSp>
          <p:nvGrpSpPr>
            <p:cNvPr id="157" name="Group 156"/>
            <p:cNvGrpSpPr/>
            <p:nvPr/>
          </p:nvGrpSpPr>
          <p:grpSpPr>
            <a:xfrm>
              <a:off x="2019652" y="2299803"/>
              <a:ext cx="1202918" cy="1652603"/>
              <a:chOff x="804333" y="1507846"/>
              <a:chExt cx="1089661" cy="165260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804333" y="1507846"/>
                <a:ext cx="1089661" cy="165260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smtClean="0"/>
                  <a:t>Windows</a:t>
                </a:r>
                <a:br>
                  <a:rPr lang="en-US" dirty="0" smtClean="0"/>
                </a:br>
                <a:r>
                  <a:rPr lang="en-US" dirty="0" smtClean="0"/>
                  <a:t>App(s)</a:t>
                </a:r>
                <a:endParaRPr lang="en-US" dirty="0"/>
              </a:p>
            </p:txBody>
          </p:sp>
          <p:pic>
            <p:nvPicPr>
              <p:cNvPr id="1026" name="Picture 2" descr="Image result for windows logo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8154" y="2296189"/>
                <a:ext cx="722019" cy="7220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0" name="Rectangle 159"/>
            <p:cNvSpPr/>
            <p:nvPr/>
          </p:nvSpPr>
          <p:spPr>
            <a:xfrm>
              <a:off x="3144608" y="2299803"/>
              <a:ext cx="308954" cy="165260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Wine</a:t>
              </a:r>
              <a:endParaRPr lang="en-US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231659" y="3442164"/>
              <a:ext cx="909828" cy="4356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Wine Instr.</a:t>
              </a:r>
              <a:endParaRPr lang="en-US" sz="1400" dirty="0"/>
            </a:p>
          </p:txBody>
        </p:sp>
        <p:sp>
          <p:nvSpPr>
            <p:cNvPr id="44" name="Can 43"/>
            <p:cNvSpPr/>
            <p:nvPr/>
          </p:nvSpPr>
          <p:spPr>
            <a:xfrm>
              <a:off x="9359499" y="4126572"/>
              <a:ext cx="1127968" cy="729288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Local</a:t>
              </a:r>
              <a:br>
                <a:rPr lang="en-US" sz="1400" dirty="0" smtClean="0"/>
              </a:br>
              <a:r>
                <a:rPr lang="en-US" sz="1400" dirty="0" smtClean="0"/>
                <a:t>Storage</a:t>
              </a:r>
            </a:p>
          </p:txBody>
        </p:sp>
        <p:cxnSp>
          <p:nvCxnSpPr>
            <p:cNvPr id="17" name="Straight Arrow Connector 16"/>
            <p:cNvCxnSpPr>
              <a:stCxn id="37" idx="2"/>
              <a:endCxn id="44" idx="1"/>
            </p:cNvCxnSpPr>
            <p:nvPr/>
          </p:nvCxnSpPr>
          <p:spPr>
            <a:xfrm>
              <a:off x="9923483" y="3777644"/>
              <a:ext cx="0" cy="3489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2380"/>
          </a:xfrm>
        </p:spPr>
        <p:txBody>
          <a:bodyPr anchor="t">
            <a:normAutofit/>
          </a:bodyPr>
          <a:lstStyle/>
          <a:p>
            <a:r>
              <a:rPr lang="en-US" sz="3600" dirty="0" smtClean="0"/>
              <a:t>Sensing and Logging Architecture</a:t>
            </a:r>
            <a:endParaRPr lang="en-US" sz="3600" dirty="0"/>
          </a:p>
        </p:txBody>
      </p:sp>
      <p:sp>
        <p:nvSpPr>
          <p:cNvPr id="45" name="Action Button: Home 44">
            <a:hlinkClick r:id="rId3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8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41653" y="1908703"/>
            <a:ext cx="2290439" cy="18216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Excalibur</a:t>
            </a:r>
            <a:endParaRPr lang="en-US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93" y="2022449"/>
            <a:ext cx="2034038" cy="15341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93" y="3556626"/>
            <a:ext cx="2034038" cy="153417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965" y="5234506"/>
            <a:ext cx="2034038" cy="153417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080" y="5234506"/>
            <a:ext cx="2034038" cy="153417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759" y="2133081"/>
            <a:ext cx="774344" cy="131291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798" y="3683794"/>
            <a:ext cx="774344" cy="131291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798" y="381300"/>
            <a:ext cx="774344" cy="131291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326" y="381300"/>
            <a:ext cx="774344" cy="1312911"/>
          </a:xfrm>
          <a:prstGeom prst="rect">
            <a:avLst/>
          </a:prstGeom>
        </p:spPr>
      </p:pic>
      <p:cxnSp>
        <p:nvCxnSpPr>
          <p:cNvPr id="48" name="Straight Arrow Connector 47"/>
          <p:cNvCxnSpPr>
            <a:stCxn id="9" idx="3"/>
            <a:endCxn id="41" idx="1"/>
          </p:cNvCxnSpPr>
          <p:nvPr/>
        </p:nvCxnSpPr>
        <p:spPr>
          <a:xfrm flipV="1">
            <a:off x="2773931" y="2789537"/>
            <a:ext cx="7378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0" idx="3"/>
            <a:endCxn id="41" idx="2"/>
          </p:cNvCxnSpPr>
          <p:nvPr/>
        </p:nvCxnSpPr>
        <p:spPr>
          <a:xfrm flipV="1">
            <a:off x="2773931" y="3445992"/>
            <a:ext cx="1125000" cy="8777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9" idx="0"/>
            <a:endCxn id="42" idx="1"/>
          </p:cNvCxnSpPr>
          <p:nvPr/>
        </p:nvCxnSpPr>
        <p:spPr>
          <a:xfrm rot="5400000" flipH="1" flipV="1">
            <a:off x="4033763" y="4380471"/>
            <a:ext cx="894256" cy="8138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0" idx="0"/>
            <a:endCxn id="42" idx="3"/>
          </p:cNvCxnSpPr>
          <p:nvPr/>
        </p:nvCxnSpPr>
        <p:spPr>
          <a:xfrm rot="16200000" flipV="1">
            <a:off x="5650493" y="4351899"/>
            <a:ext cx="894256" cy="8709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loud 54"/>
          <p:cNvSpPr/>
          <p:nvPr/>
        </p:nvSpPr>
        <p:spPr>
          <a:xfrm>
            <a:off x="4887798" y="2202271"/>
            <a:ext cx="2004187" cy="116877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ES Cluster</a:t>
            </a:r>
            <a:endParaRPr lang="en-US" b="1" dirty="0"/>
          </a:p>
        </p:txBody>
      </p:sp>
      <p:cxnSp>
        <p:nvCxnSpPr>
          <p:cNvPr id="57" name="Elbow Connector 56"/>
          <p:cNvCxnSpPr>
            <a:stCxn id="43" idx="2"/>
            <a:endCxn id="55" idx="3"/>
          </p:cNvCxnSpPr>
          <p:nvPr/>
        </p:nvCxnSpPr>
        <p:spPr>
          <a:xfrm rot="16200000" flipH="1">
            <a:off x="5294988" y="1674193"/>
            <a:ext cx="574886" cy="6149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4" idx="2"/>
            <a:endCxn id="55" idx="3"/>
          </p:cNvCxnSpPr>
          <p:nvPr/>
        </p:nvCxnSpPr>
        <p:spPr>
          <a:xfrm rot="5400000">
            <a:off x="5965252" y="1618851"/>
            <a:ext cx="574886" cy="7256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1" idx="3"/>
            <a:endCxn id="55" idx="2"/>
          </p:cNvCxnSpPr>
          <p:nvPr/>
        </p:nvCxnSpPr>
        <p:spPr>
          <a:xfrm flipV="1">
            <a:off x="4286103" y="2786660"/>
            <a:ext cx="607912" cy="28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2" idx="0"/>
            <a:endCxn id="55" idx="1"/>
          </p:cNvCxnSpPr>
          <p:nvPr/>
        </p:nvCxnSpPr>
        <p:spPr>
          <a:xfrm rot="5400000" flipH="1" flipV="1">
            <a:off x="5425436" y="3219338"/>
            <a:ext cx="313990" cy="6149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 rot="5400000">
            <a:off x="7161380" y="2543860"/>
            <a:ext cx="1821662" cy="55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Data API</a:t>
            </a:r>
            <a:endParaRPr lang="en-US" dirty="0"/>
          </a:p>
        </p:txBody>
      </p:sp>
      <p:sp>
        <p:nvSpPr>
          <p:cNvPr id="65" name="Left-Right Arrow 64"/>
          <p:cNvSpPr/>
          <p:nvPr/>
        </p:nvSpPr>
        <p:spPr>
          <a:xfrm>
            <a:off x="8347885" y="2622887"/>
            <a:ext cx="893768" cy="327545"/>
          </a:xfrm>
          <a:prstGeom prst="left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eft-Right Arrow 65"/>
          <p:cNvSpPr/>
          <p:nvPr/>
        </p:nvSpPr>
        <p:spPr>
          <a:xfrm>
            <a:off x="6891985" y="2622886"/>
            <a:ext cx="893768" cy="327545"/>
          </a:xfrm>
          <a:prstGeom prst="left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821" y="294283"/>
            <a:ext cx="10515600" cy="70704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Log Aggregation</a:t>
            </a:r>
            <a:endParaRPr lang="en-US" sz="3600" dirty="0"/>
          </a:p>
        </p:txBody>
      </p:sp>
      <p:sp>
        <p:nvSpPr>
          <p:cNvPr id="29" name="Action Button: Home 28">
            <a:hlinkClick r:id="rId4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8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1352</Words>
  <Application>Microsoft Office PowerPoint</Application>
  <PresentationFormat>Widescreen</PresentationFormat>
  <Paragraphs>388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Hack</vt:lpstr>
      <vt:lpstr>Liberation Sans</vt:lpstr>
      <vt:lpstr>Liberation Serif</vt:lpstr>
      <vt:lpstr>Tahoma</vt:lpstr>
      <vt:lpstr>Office Theme</vt:lpstr>
      <vt:lpstr>Galahad Design Diagrams</vt:lpstr>
      <vt:lpstr>Architecture Overview (Current)</vt:lpstr>
      <vt:lpstr>How You Actually See an Application</vt:lpstr>
      <vt:lpstr>Windows Compatibility Layer and Sensing</vt:lpstr>
      <vt:lpstr>Secure Kernel</vt:lpstr>
      <vt:lpstr>Sensing Concept</vt:lpstr>
      <vt:lpstr>Current Sensing Points</vt:lpstr>
      <vt:lpstr>Sensing and Logging Architecture</vt:lpstr>
      <vt:lpstr>Log Aggregation</vt:lpstr>
      <vt:lpstr>Transducer Control Architecture – Midterm T&amp;E</vt:lpstr>
      <vt:lpstr>Unity Image Assembly Workflow</vt:lpstr>
      <vt:lpstr>Assembler Internal Processing</vt:lpstr>
      <vt:lpstr>Docker Container-Maker Internals</vt:lpstr>
    </vt:vector>
  </TitlesOfParts>
  <Company>Raytheon BBN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Galahad Design Diagrams</dc:title>
  <dc:creator>Alex B. Jordan</dc:creator>
  <cp:lastModifiedBy>Alex B. Jordan</cp:lastModifiedBy>
  <cp:revision>55</cp:revision>
  <dcterms:created xsi:type="dcterms:W3CDTF">2018-05-23T13:41:31Z</dcterms:created>
  <dcterms:modified xsi:type="dcterms:W3CDTF">2018-05-23T21:32:46Z</dcterms:modified>
</cp:coreProperties>
</file>