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1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0D9AA-F939-4711-98D4-B513DD968D2E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DAC45-76DB-4DF5-9E64-A902828BE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38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0D9AA-F939-4711-98D4-B513DD968D2E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DAC45-76DB-4DF5-9E64-A902828BE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94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0D9AA-F939-4711-98D4-B513DD968D2E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DAC45-76DB-4DF5-9E64-A902828BE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1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0D9AA-F939-4711-98D4-B513DD968D2E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DAC45-76DB-4DF5-9E64-A902828BE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992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0D9AA-F939-4711-98D4-B513DD968D2E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DAC45-76DB-4DF5-9E64-A902828BE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14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0D9AA-F939-4711-98D4-B513DD968D2E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DAC45-76DB-4DF5-9E64-A902828BE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543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0D9AA-F939-4711-98D4-B513DD968D2E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DAC45-76DB-4DF5-9E64-A902828BE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40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0D9AA-F939-4711-98D4-B513DD968D2E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DAC45-76DB-4DF5-9E64-A902828BE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17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0D9AA-F939-4711-98D4-B513DD968D2E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DAC45-76DB-4DF5-9E64-A902828BE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48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0D9AA-F939-4711-98D4-B513DD968D2E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DAC45-76DB-4DF5-9E64-A902828BE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1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0D9AA-F939-4711-98D4-B513DD968D2E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DAC45-76DB-4DF5-9E64-A902828BE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797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0D9AA-F939-4711-98D4-B513DD968D2E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DAC45-76DB-4DF5-9E64-A902828BE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407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Assembler Architecture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27391"/>
          </a:xfrm>
        </p:spPr>
        <p:txBody>
          <a:bodyPr>
            <a:normAutofit/>
          </a:bodyPr>
          <a:lstStyle/>
          <a:p>
            <a:r>
              <a:rPr lang="en-US" dirty="0" smtClean="0"/>
              <a:t>Assembler is currently split into two major components:</a:t>
            </a:r>
          </a:p>
          <a:p>
            <a:pPr lvl="1"/>
            <a:r>
              <a:rPr lang="en-US" sz="2000" dirty="0" smtClean="0">
                <a:latin typeface="Consolas" panose="020B0609020204030204" pitchFamily="49" charset="0"/>
              </a:rPr>
              <a:t>docker-virtue</a:t>
            </a:r>
            <a:r>
              <a:rPr lang="en-US" dirty="0" smtClean="0"/>
              <a:t>: Builds Docker containers to hold applications</a:t>
            </a:r>
          </a:p>
          <a:p>
            <a:pPr lvl="1"/>
            <a:r>
              <a:rPr lang="en-US" sz="2000" dirty="0" err="1" smtClean="0">
                <a:latin typeface="Consolas" panose="020B0609020204030204" pitchFamily="49" charset="0"/>
              </a:rPr>
              <a:t>galahad</a:t>
            </a:r>
            <a:r>
              <a:rPr lang="en-US" sz="2000" dirty="0" smtClean="0">
                <a:latin typeface="Consolas" panose="020B0609020204030204" pitchFamily="49" charset="0"/>
              </a:rPr>
              <a:t>/assembler</a:t>
            </a:r>
            <a:r>
              <a:rPr lang="en-US" dirty="0" smtClean="0"/>
              <a:t>: Builds VM images to run Docker containers</a:t>
            </a:r>
          </a:p>
          <a:p>
            <a:r>
              <a:rPr lang="en-US" dirty="0" smtClean="0"/>
              <a:t>These are split across two codebases by an accident of history</a:t>
            </a:r>
          </a:p>
        </p:txBody>
      </p:sp>
    </p:spTree>
    <p:extLst>
      <p:ext uri="{BB962C8B-B14F-4D97-AF65-F5344CB8AC3E}">
        <p14:creationId xmlns:p14="http://schemas.microsoft.com/office/powerpoint/2010/main" val="338930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70364" y="5599872"/>
            <a:ext cx="1038307" cy="9223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Base VM Image (QCOW)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53838" y="3133511"/>
            <a:ext cx="1063139" cy="6301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Modified Kernel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2614159" y="5692300"/>
            <a:ext cx="5043941" cy="737496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Assembler</a:t>
            </a:r>
            <a:endParaRPr lang="en-US" i="1" dirty="0"/>
          </a:p>
        </p:txBody>
      </p:sp>
      <p:sp>
        <p:nvSpPr>
          <p:cNvPr id="7" name="Rectangle 6"/>
          <p:cNvSpPr/>
          <p:nvPr/>
        </p:nvSpPr>
        <p:spPr>
          <a:xfrm>
            <a:off x="2652995" y="4535683"/>
            <a:ext cx="1063982" cy="3061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Docker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2652995" y="4174889"/>
            <a:ext cx="1063983" cy="3061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SSH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2652995" y="4875602"/>
            <a:ext cx="1063982" cy="2902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Python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2652994" y="3841934"/>
            <a:ext cx="1063983" cy="2902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Syslog-ng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770363" y="3706925"/>
            <a:ext cx="1038307" cy="63014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Upstream Kernel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770362" y="3056352"/>
            <a:ext cx="1038307" cy="3150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LSM</a:t>
            </a:r>
            <a:endParaRPr lang="en-US" sz="1600" dirty="0"/>
          </a:p>
        </p:txBody>
      </p:sp>
      <p:cxnSp>
        <p:nvCxnSpPr>
          <p:cNvPr id="19" name="Elbow Connector 18"/>
          <p:cNvCxnSpPr>
            <a:stCxn id="18" idx="3"/>
            <a:endCxn id="5" idx="1"/>
          </p:cNvCxnSpPr>
          <p:nvPr/>
        </p:nvCxnSpPr>
        <p:spPr>
          <a:xfrm>
            <a:off x="1808669" y="3213888"/>
            <a:ext cx="845169" cy="2346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7" idx="3"/>
          </p:cNvCxnSpPr>
          <p:nvPr/>
        </p:nvCxnSpPr>
        <p:spPr>
          <a:xfrm flipV="1">
            <a:off x="1808670" y="3626548"/>
            <a:ext cx="844324" cy="39544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Down Arrow 20"/>
          <p:cNvSpPr/>
          <p:nvPr/>
        </p:nvSpPr>
        <p:spPr>
          <a:xfrm>
            <a:off x="2795371" y="5300750"/>
            <a:ext cx="779228" cy="29022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 rot="16200000">
            <a:off x="1973787" y="5723077"/>
            <a:ext cx="492988" cy="66799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 rot="16200000">
            <a:off x="8152205" y="5374353"/>
            <a:ext cx="492988" cy="135725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974290" y="3109667"/>
            <a:ext cx="4238090" cy="429049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docker-virtue</a:t>
            </a:r>
            <a:endParaRPr lang="en-US" i="1" dirty="0"/>
          </a:p>
        </p:txBody>
      </p:sp>
      <p:sp>
        <p:nvSpPr>
          <p:cNvPr id="25" name="Can 24"/>
          <p:cNvSpPr/>
          <p:nvPr/>
        </p:nvSpPr>
        <p:spPr>
          <a:xfrm>
            <a:off x="4654969" y="4001883"/>
            <a:ext cx="2857169" cy="117761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AWS-based Docker Registry</a:t>
            </a:r>
            <a:endParaRPr lang="en-US" sz="1600" dirty="0"/>
          </a:p>
        </p:txBody>
      </p:sp>
      <p:sp>
        <p:nvSpPr>
          <p:cNvPr id="26" name="Down Arrow 25"/>
          <p:cNvSpPr/>
          <p:nvPr/>
        </p:nvSpPr>
        <p:spPr>
          <a:xfrm>
            <a:off x="5693940" y="5279876"/>
            <a:ext cx="779228" cy="29022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974290" y="1856233"/>
            <a:ext cx="1086799" cy="782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Base </a:t>
            </a:r>
            <a:br>
              <a:rPr lang="en-US" sz="1600" dirty="0" smtClean="0"/>
            </a:br>
            <a:r>
              <a:rPr lang="en-US" sz="1600" dirty="0" smtClean="0"/>
              <a:t>Container</a:t>
            </a:r>
            <a:endParaRPr lang="en-US" sz="1600" dirty="0"/>
          </a:p>
        </p:txBody>
      </p:sp>
      <p:sp>
        <p:nvSpPr>
          <p:cNvPr id="29" name="Rectangle 28"/>
          <p:cNvSpPr/>
          <p:nvPr/>
        </p:nvSpPr>
        <p:spPr>
          <a:xfrm>
            <a:off x="5204743" y="1853975"/>
            <a:ext cx="779721" cy="2403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XPRA</a:t>
            </a:r>
            <a:endParaRPr lang="en-US" sz="1600" dirty="0"/>
          </a:p>
        </p:txBody>
      </p:sp>
      <p:sp>
        <p:nvSpPr>
          <p:cNvPr id="30" name="Flowchart: Document 29"/>
          <p:cNvSpPr/>
          <p:nvPr/>
        </p:nvSpPr>
        <p:spPr>
          <a:xfrm>
            <a:off x="7414707" y="2231449"/>
            <a:ext cx="830506" cy="463689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Startup Script</a:t>
            </a:r>
            <a:endParaRPr lang="en-US" sz="1200" dirty="0"/>
          </a:p>
        </p:txBody>
      </p:sp>
      <p:sp>
        <p:nvSpPr>
          <p:cNvPr id="31" name="Rectangle 30"/>
          <p:cNvSpPr/>
          <p:nvPr/>
        </p:nvSpPr>
        <p:spPr>
          <a:xfrm>
            <a:off x="5204741" y="2398437"/>
            <a:ext cx="779721" cy="2403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SSH</a:t>
            </a:r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5204742" y="2127223"/>
            <a:ext cx="779721" cy="2403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xvfb</a:t>
            </a:r>
            <a:endParaRPr lang="en-US" sz="1600" dirty="0"/>
          </a:p>
        </p:txBody>
      </p:sp>
      <p:sp>
        <p:nvSpPr>
          <p:cNvPr id="34" name="Flowchart: Document 33"/>
          <p:cNvSpPr/>
          <p:nvPr/>
        </p:nvSpPr>
        <p:spPr>
          <a:xfrm>
            <a:off x="7414707" y="1853975"/>
            <a:ext cx="830506" cy="314692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SSH Keys</a:t>
            </a:r>
          </a:p>
        </p:txBody>
      </p:sp>
      <p:sp>
        <p:nvSpPr>
          <p:cNvPr id="35" name="Down Arrow 34"/>
          <p:cNvSpPr/>
          <p:nvPr/>
        </p:nvSpPr>
        <p:spPr>
          <a:xfrm>
            <a:off x="5693940" y="2722304"/>
            <a:ext cx="779228" cy="29022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128117" y="1851121"/>
            <a:ext cx="1050068" cy="445314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i="1" dirty="0" smtClean="0"/>
              <a:t>Application</a:t>
            </a:r>
            <a:endParaRPr lang="en-US" sz="1400" i="1" dirty="0"/>
          </a:p>
        </p:txBody>
      </p:sp>
      <p:sp>
        <p:nvSpPr>
          <p:cNvPr id="37" name="Rectangle 36"/>
          <p:cNvSpPr/>
          <p:nvPr/>
        </p:nvSpPr>
        <p:spPr>
          <a:xfrm>
            <a:off x="6128117" y="2388862"/>
            <a:ext cx="1050068" cy="25244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i="1" dirty="0" smtClean="0"/>
              <a:t>Crossover</a:t>
            </a:r>
            <a:endParaRPr lang="en-US" sz="1400" i="1" dirty="0"/>
          </a:p>
        </p:txBody>
      </p:sp>
      <p:sp>
        <p:nvSpPr>
          <p:cNvPr id="39" name="Down Arrow 38"/>
          <p:cNvSpPr/>
          <p:nvPr/>
        </p:nvSpPr>
        <p:spPr>
          <a:xfrm>
            <a:off x="5693940" y="3626548"/>
            <a:ext cx="779228" cy="29022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Bevel 39"/>
          <p:cNvSpPr/>
          <p:nvPr/>
        </p:nvSpPr>
        <p:spPr>
          <a:xfrm>
            <a:off x="4869792" y="4684610"/>
            <a:ext cx="669897" cy="304120"/>
          </a:xfrm>
          <a:prstGeom prst="beve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App 1</a:t>
            </a:r>
            <a:endParaRPr lang="en-US" sz="1200" dirty="0"/>
          </a:p>
        </p:txBody>
      </p:sp>
      <p:sp>
        <p:nvSpPr>
          <p:cNvPr id="41" name="Bevel 40"/>
          <p:cNvSpPr/>
          <p:nvPr/>
        </p:nvSpPr>
        <p:spPr>
          <a:xfrm>
            <a:off x="5706699" y="4684610"/>
            <a:ext cx="669897" cy="304120"/>
          </a:xfrm>
          <a:prstGeom prst="beve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…</a:t>
            </a:r>
            <a:endParaRPr lang="en-US" sz="1200" dirty="0"/>
          </a:p>
        </p:txBody>
      </p:sp>
      <p:sp>
        <p:nvSpPr>
          <p:cNvPr id="42" name="Bevel 41"/>
          <p:cNvSpPr/>
          <p:nvPr/>
        </p:nvSpPr>
        <p:spPr>
          <a:xfrm>
            <a:off x="6487004" y="4684610"/>
            <a:ext cx="669897" cy="304120"/>
          </a:xfrm>
          <a:prstGeom prst="beve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App N</a:t>
            </a:r>
            <a:endParaRPr lang="en-US" sz="1200" dirty="0"/>
          </a:p>
        </p:txBody>
      </p:sp>
      <p:grpSp>
        <p:nvGrpSpPr>
          <p:cNvPr id="44" name="Group 43"/>
          <p:cNvGrpSpPr/>
          <p:nvPr/>
        </p:nvGrpSpPr>
        <p:grpSpPr>
          <a:xfrm>
            <a:off x="9139298" y="5500974"/>
            <a:ext cx="1213000" cy="1120147"/>
            <a:chOff x="9797585" y="4376198"/>
            <a:chExt cx="1213000" cy="1120147"/>
          </a:xfrm>
        </p:grpSpPr>
        <p:sp>
          <p:nvSpPr>
            <p:cNvPr id="11" name="Rectangle 10"/>
            <p:cNvSpPr/>
            <p:nvPr/>
          </p:nvSpPr>
          <p:spPr>
            <a:xfrm>
              <a:off x="9797585" y="4376198"/>
              <a:ext cx="1213000" cy="11201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859640" y="5253955"/>
              <a:ext cx="1095051" cy="17960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0434683" y="4832754"/>
              <a:ext cx="512988" cy="16688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859640" y="4832754"/>
              <a:ext cx="512988" cy="1668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434683" y="5042570"/>
              <a:ext cx="512988" cy="16688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859640" y="5040982"/>
              <a:ext cx="512988" cy="16688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3" name="Bevel 42"/>
            <p:cNvSpPr/>
            <p:nvPr/>
          </p:nvSpPr>
          <p:spPr>
            <a:xfrm>
              <a:off x="9865945" y="4428386"/>
              <a:ext cx="1081726" cy="304120"/>
            </a:xfrm>
            <a:prstGeom prst="bevel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App 1</a:t>
              </a:r>
              <a:endParaRPr lang="en-US" sz="1200" dirty="0"/>
            </a:p>
          </p:txBody>
        </p:sp>
      </p:grpSp>
      <p:sp>
        <p:nvSpPr>
          <p:cNvPr id="55" name="Rectangle 54"/>
          <p:cNvSpPr/>
          <p:nvPr/>
        </p:nvSpPr>
        <p:spPr>
          <a:xfrm>
            <a:off x="770362" y="2404646"/>
            <a:ext cx="1038307" cy="52049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Virtue Patches</a:t>
            </a:r>
            <a:endParaRPr lang="en-US" sz="1600" dirty="0"/>
          </a:p>
        </p:txBody>
      </p:sp>
      <p:cxnSp>
        <p:nvCxnSpPr>
          <p:cNvPr id="56" name="Elbow Connector 55"/>
          <p:cNvCxnSpPr>
            <a:stCxn id="55" idx="3"/>
            <a:endCxn id="5" idx="0"/>
          </p:cNvCxnSpPr>
          <p:nvPr/>
        </p:nvCxnSpPr>
        <p:spPr>
          <a:xfrm>
            <a:off x="1808669" y="2664893"/>
            <a:ext cx="1376739" cy="46861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0" name="Down Arrow 59"/>
          <p:cNvSpPr/>
          <p:nvPr/>
        </p:nvSpPr>
        <p:spPr>
          <a:xfrm rot="10800000">
            <a:off x="9549519" y="4046252"/>
            <a:ext cx="392558" cy="136310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loud 60"/>
          <p:cNvSpPr/>
          <p:nvPr/>
        </p:nvSpPr>
        <p:spPr>
          <a:xfrm>
            <a:off x="8743950" y="2760641"/>
            <a:ext cx="2038350" cy="1081293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EC2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0427392" y="5533138"/>
            <a:ext cx="13160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Virtuized</a:t>
            </a:r>
            <a:endParaRPr lang="en-US" dirty="0" smtClean="0"/>
          </a:p>
          <a:p>
            <a:r>
              <a:rPr lang="en-US" dirty="0" smtClean="0"/>
              <a:t>Unity Image</a:t>
            </a:r>
          </a:p>
          <a:p>
            <a:r>
              <a:rPr lang="en-US" sz="1100" dirty="0" smtClean="0"/>
              <a:t>(may have </a:t>
            </a:r>
            <a:br>
              <a:rPr lang="en-US" sz="1100" dirty="0" smtClean="0"/>
            </a:br>
            <a:r>
              <a:rPr lang="en-US" sz="1100" dirty="0" smtClean="0"/>
              <a:t>multiple apps)</a:t>
            </a:r>
            <a:endParaRPr lang="en-US" sz="1100" dirty="0"/>
          </a:p>
        </p:txBody>
      </p:sp>
      <p:sp>
        <p:nvSpPr>
          <p:cNvPr id="64" name="Title 6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Unity Image Assembly Workflow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486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6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Unity Image Assembly Workflow</a:t>
            </a:r>
            <a:endParaRPr lang="en-US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136" y="2214795"/>
            <a:ext cx="7503728" cy="3286244"/>
          </a:xfrm>
          <a:prstGeom prst="rect">
            <a:avLst/>
          </a:prstGeom>
        </p:spPr>
      </p:pic>
      <p:sp>
        <p:nvSpPr>
          <p:cNvPr id="38" name="Left Brace 37"/>
          <p:cNvSpPr/>
          <p:nvPr/>
        </p:nvSpPr>
        <p:spPr>
          <a:xfrm>
            <a:off x="2059388" y="2520563"/>
            <a:ext cx="198783" cy="89849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Left Brace 97"/>
          <p:cNvSpPr/>
          <p:nvPr/>
        </p:nvSpPr>
        <p:spPr>
          <a:xfrm rot="5400000">
            <a:off x="5896556" y="523979"/>
            <a:ext cx="198783" cy="31632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616128" y="1612187"/>
            <a:ext cx="47596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github.com/</a:t>
            </a:r>
            <a:r>
              <a:rPr lang="en-US" sz="1400" dirty="0" err="1" smtClean="0">
                <a:latin typeface="Consolas" panose="020B0609020204030204" pitchFamily="49" charset="0"/>
              </a:rPr>
              <a:t>starlab-io</a:t>
            </a:r>
            <a:r>
              <a:rPr lang="en-US" sz="1400" dirty="0" smtClean="0">
                <a:latin typeface="Consolas" panose="020B0609020204030204" pitchFamily="49" charset="0"/>
              </a:rPr>
              <a:t>/</a:t>
            </a:r>
            <a:r>
              <a:rPr lang="en-US" sz="1400" dirty="0" err="1" smtClean="0">
                <a:latin typeface="Consolas" panose="020B0609020204030204" pitchFamily="49" charset="0"/>
              </a:rPr>
              <a:t>docker</a:t>
            </a:r>
            <a:r>
              <a:rPr lang="en-US" sz="1400" dirty="0" smtClean="0">
                <a:latin typeface="Consolas" panose="020B0609020204030204" pitchFamily="49" charset="0"/>
              </a:rPr>
              <a:t>-virtue</a:t>
            </a:r>
            <a:r>
              <a:rPr lang="en-US" sz="1400" dirty="0" smtClean="0"/>
              <a:t> </a:t>
            </a:r>
            <a:r>
              <a:rPr lang="en-US" sz="1400" dirty="0" smtClean="0"/>
              <a:t>(in </a:t>
            </a:r>
            <a:r>
              <a:rPr lang="en-US" sz="1400" dirty="0" smtClean="0">
                <a:latin typeface="Consolas" panose="020B0609020204030204" pitchFamily="49" charset="0"/>
              </a:rPr>
              <a:t>virtue</a:t>
            </a:r>
            <a:r>
              <a:rPr lang="en-US" sz="1400" dirty="0" smtClean="0">
                <a:latin typeface="Consolas" panose="020B0609020204030204" pitchFamily="49" charset="0"/>
              </a:rPr>
              <a:t>/)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 rot="16200000">
            <a:off x="-200411" y="3555187"/>
            <a:ext cx="4039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github.com/</a:t>
            </a:r>
            <a:r>
              <a:rPr lang="en-US" sz="1400" dirty="0" err="1" smtClean="0">
                <a:latin typeface="Consolas" panose="020B0609020204030204" pitchFamily="49" charset="0"/>
              </a:rPr>
              <a:t>starlab-io</a:t>
            </a:r>
            <a:r>
              <a:rPr lang="en-US" sz="1400" dirty="0" smtClean="0">
                <a:latin typeface="Consolas" panose="020B0609020204030204" pitchFamily="49" charset="0"/>
              </a:rPr>
              <a:t>/</a:t>
            </a:r>
            <a:r>
              <a:rPr lang="en-US" sz="1400" dirty="0" err="1" smtClean="0">
                <a:latin typeface="Consolas" panose="020B0609020204030204" pitchFamily="49" charset="0"/>
              </a:rPr>
              <a:t>galahad</a:t>
            </a:r>
            <a:r>
              <a:rPr lang="en-US" sz="1400" dirty="0" smtClean="0"/>
              <a:t> </a:t>
            </a:r>
            <a:r>
              <a:rPr lang="en-US" sz="1400" dirty="0" smtClean="0"/>
              <a:t>(in </a:t>
            </a:r>
            <a:r>
              <a:rPr lang="en-US" sz="1400" dirty="0" smtClean="0"/>
              <a:t>unity</a:t>
            </a:r>
            <a:r>
              <a:rPr lang="en-US" sz="1400" dirty="0" smtClean="0">
                <a:latin typeface="Consolas" panose="020B0609020204030204" pitchFamily="49" charset="0"/>
              </a:rPr>
              <a:t>/)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143369" y="5510815"/>
            <a:ext cx="44614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github.com/</a:t>
            </a:r>
            <a:r>
              <a:rPr lang="en-US" sz="1400" dirty="0" err="1" smtClean="0">
                <a:latin typeface="Consolas" panose="020B0609020204030204" pitchFamily="49" charset="0"/>
              </a:rPr>
              <a:t>starlab-io</a:t>
            </a:r>
            <a:r>
              <a:rPr lang="en-US" sz="1400" dirty="0" smtClean="0">
                <a:latin typeface="Consolas" panose="020B0609020204030204" pitchFamily="49" charset="0"/>
              </a:rPr>
              <a:t>/</a:t>
            </a:r>
            <a:r>
              <a:rPr lang="en-US" sz="1400" dirty="0" err="1" smtClean="0">
                <a:latin typeface="Consolas" panose="020B0609020204030204" pitchFamily="49" charset="0"/>
              </a:rPr>
              <a:t>galahad</a:t>
            </a:r>
            <a:r>
              <a:rPr lang="en-US" sz="1400" dirty="0" smtClean="0"/>
              <a:t> </a:t>
            </a:r>
            <a:r>
              <a:rPr lang="en-US" sz="1400" dirty="0" smtClean="0"/>
              <a:t>(in </a:t>
            </a:r>
            <a:r>
              <a:rPr lang="en-US" sz="1400" dirty="0" smtClean="0">
                <a:latin typeface="Consolas" panose="020B0609020204030204" pitchFamily="49" charset="0"/>
              </a:rPr>
              <a:t>assembler</a:t>
            </a:r>
            <a:r>
              <a:rPr lang="en-US" sz="1400" dirty="0" smtClean="0">
                <a:latin typeface="Consolas" panose="020B0609020204030204" pitchFamily="49" charset="0"/>
              </a:rPr>
              <a:t>/)</a:t>
            </a:r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56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140266" y="1644015"/>
            <a:ext cx="8071018" cy="4873541"/>
            <a:chOff x="0" y="0"/>
            <a:chExt cx="6007321" cy="3627360"/>
          </a:xfrm>
        </p:grpSpPr>
        <p:sp>
          <p:nvSpPr>
            <p:cNvPr id="7" name="Freeform 6"/>
            <p:cNvSpPr/>
            <p:nvPr/>
          </p:nvSpPr>
          <p:spPr>
            <a:xfrm>
              <a:off x="0" y="5760"/>
              <a:ext cx="1208520" cy="340920"/>
            </a:xfrm>
            <a:custGeom>
              <a:avLst/>
              <a:gdLst/>
              <a:ahLst/>
              <a:cxnLst/>
              <a:rect l="0" t="0" r="r" b="b"/>
              <a:pathLst>
                <a:path w="1904" h="539">
                  <a:moveTo>
                    <a:pt x="89" y="0"/>
                  </a:moveTo>
                  <a:cubicBezTo>
                    <a:pt x="44" y="0"/>
                    <a:pt x="0" y="44"/>
                    <a:pt x="0" y="89"/>
                  </a:cubicBezTo>
                  <a:lnTo>
                    <a:pt x="0" y="448"/>
                  </a:lnTo>
                  <a:cubicBezTo>
                    <a:pt x="0" y="493"/>
                    <a:pt x="44" y="538"/>
                    <a:pt x="89" y="538"/>
                  </a:cubicBezTo>
                  <a:lnTo>
                    <a:pt x="1814" y="538"/>
                  </a:lnTo>
                  <a:cubicBezTo>
                    <a:pt x="1858" y="538"/>
                    <a:pt x="1903" y="493"/>
                    <a:pt x="1903" y="448"/>
                  </a:cubicBezTo>
                  <a:lnTo>
                    <a:pt x="1903" y="89"/>
                  </a:lnTo>
                  <a:cubicBezTo>
                    <a:pt x="1903" y="44"/>
                    <a:pt x="1858" y="0"/>
                    <a:pt x="1814" y="0"/>
                  </a:cubicBezTo>
                  <a:lnTo>
                    <a:pt x="89" y="0"/>
                  </a:lnTo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pPr marL="0" marR="0" algn="ctr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kern="100" dirty="0">
                  <a:effectLst/>
                  <a:latin typeface="Liberation Serif"/>
                  <a:ea typeface="Liberation Sans"/>
                  <a:cs typeface="Liberation Sans"/>
                </a:rPr>
                <a:t>assemble.py</a:t>
              </a:r>
              <a:endParaRPr lang="en-US" sz="1200" kern="100" dirty="0">
                <a:effectLst/>
                <a:latin typeface="Liberation Serif"/>
                <a:ea typeface="Liberation Sans"/>
                <a:cs typeface="Liberation Sans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434600" y="0"/>
              <a:ext cx="2036520" cy="6624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pPr marL="0" marR="0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00">
                  <a:effectLst/>
                  <a:latin typeface="Liberation Serif"/>
                  <a:ea typeface="Liberation Sans"/>
                  <a:cs typeface="Liberation Sans"/>
                </a:rPr>
                <a:t>“RSA Key” Stage</a:t>
              </a:r>
            </a:p>
            <a:p>
              <a:pPr marL="0" marR="0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00">
                  <a:effectLst/>
                  <a:latin typeface="Liberation Serif"/>
                  <a:ea typeface="Liberation Sans"/>
                  <a:cs typeface="Liberation Sans"/>
                </a:rPr>
                <a:t>    - Cloud-init</a:t>
              </a:r>
            </a:p>
            <a:p>
              <a:pPr marL="0" marR="0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00">
                  <a:effectLst/>
                  <a:latin typeface="Liberation Serif"/>
                  <a:ea typeface="Liberation Sans"/>
                  <a:cs typeface="Liberation Sans"/>
                </a:rPr>
                <a:t>    - Installs public key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440360" y="767880"/>
              <a:ext cx="2030760" cy="6624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pPr marL="0" marR="0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00">
                  <a:effectLst/>
                  <a:latin typeface="Liberation Serif"/>
                  <a:ea typeface="Liberation Sans"/>
                  <a:cs typeface="Liberation Sans"/>
                </a:rPr>
                <a:t>“Kernel” Stage</a:t>
              </a:r>
            </a:p>
            <a:p>
              <a:pPr marL="0" marR="0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00">
                  <a:effectLst/>
                  <a:latin typeface="Liberation Serif"/>
                  <a:ea typeface="Liberation Sans"/>
                  <a:cs typeface="Liberation Sans"/>
                </a:rPr>
                <a:t>    - Cloud-init</a:t>
              </a:r>
            </a:p>
            <a:p>
              <a:pPr marL="0" marR="0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00">
                  <a:effectLst/>
                  <a:latin typeface="Liberation Serif"/>
                  <a:ea typeface="Liberation Sans"/>
                  <a:cs typeface="Liberation Sans"/>
                </a:rPr>
                <a:t>    - Installs custom kernel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446480" y="1512000"/>
              <a:ext cx="2035800" cy="6624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pPr marL="0" marR="0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00">
                  <a:effectLst/>
                  <a:latin typeface="Liberation Serif"/>
                  <a:ea typeface="Liberation Sans"/>
                  <a:cs typeface="Liberation Sans"/>
                </a:rPr>
                <a:t>“APT” Stage</a:t>
              </a:r>
            </a:p>
            <a:p>
              <a:pPr marL="0" marR="0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00">
                  <a:effectLst/>
                  <a:latin typeface="Liberation Serif"/>
                  <a:ea typeface="Liberation Sans"/>
                  <a:cs typeface="Liberation Sans"/>
                </a:rPr>
                <a:t>    - Cloud-init</a:t>
              </a:r>
            </a:p>
            <a:p>
              <a:pPr marL="0" marR="0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00">
                  <a:effectLst/>
                  <a:latin typeface="Liberation Serif"/>
                  <a:ea typeface="Liberation Sans"/>
                  <a:cs typeface="Liberation Sans"/>
                </a:rPr>
                <a:t>    - Installs docker, python, git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452240" y="2238480"/>
              <a:ext cx="2035800" cy="6624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pPr marL="0" marR="0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00">
                  <a:effectLst/>
                  <a:latin typeface="Liberation Serif"/>
                  <a:ea typeface="Liberation Sans"/>
                  <a:cs typeface="Liberation Sans"/>
                </a:rPr>
                <a:t>“docker-virtue” Stage</a:t>
              </a:r>
            </a:p>
            <a:p>
              <a:pPr marL="0" marR="0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00">
                  <a:effectLst/>
                  <a:latin typeface="Liberation Serif"/>
                  <a:ea typeface="Liberation Sans"/>
                  <a:cs typeface="Liberation Sans"/>
                </a:rPr>
                <a:t>    - Cloud-init</a:t>
              </a:r>
            </a:p>
            <a:p>
              <a:pPr marL="0" marR="0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00">
                  <a:effectLst/>
                  <a:latin typeface="Liberation Serif"/>
                  <a:ea typeface="Liberation Sans"/>
                  <a:cs typeface="Liberation Sans"/>
                </a:rPr>
                <a:t>    - Checks out required virtues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452240" y="2964960"/>
              <a:ext cx="2035800" cy="6624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pPr marL="0" marR="0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00">
                  <a:effectLst/>
                  <a:latin typeface="Liberation Serif"/>
                  <a:ea typeface="Liberation Sans"/>
                  <a:cs typeface="Liberation Sans"/>
                </a:rPr>
                <a:t>“syslog” Stage</a:t>
              </a:r>
            </a:p>
            <a:p>
              <a:pPr marL="0" marR="0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00">
                  <a:effectLst/>
                  <a:latin typeface="Liberation Serif"/>
                  <a:ea typeface="Liberation Sans"/>
                  <a:cs typeface="Liberation Sans"/>
                </a:rPr>
                <a:t>    - SSH</a:t>
              </a:r>
            </a:p>
            <a:p>
              <a:pPr marL="0" marR="0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00">
                  <a:effectLst/>
                  <a:latin typeface="Liberation Serif"/>
                  <a:ea typeface="Liberation Sans"/>
                  <a:cs typeface="Liberation Sans"/>
                </a:rPr>
                <a:t>    - Depends on RSA Key stage</a:t>
              </a:r>
            </a:p>
            <a:p>
              <a:pPr marL="0" marR="0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00">
                  <a:effectLst/>
                  <a:latin typeface="Liberation Serif"/>
                  <a:ea typeface="Liberation Sans"/>
                  <a:cs typeface="Liberation Sans"/>
                </a:rPr>
                <a:t>    - Installs custom syslog-ng</a:t>
              </a:r>
            </a:p>
          </p:txBody>
        </p:sp>
        <p:sp>
          <p:nvSpPr>
            <p:cNvPr id="13" name="Freeform 12"/>
            <p:cNvSpPr/>
            <p:nvPr/>
          </p:nvSpPr>
          <p:spPr>
            <a:xfrm>
              <a:off x="4626000" y="1285200"/>
              <a:ext cx="941040" cy="9410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10800"/>
                  </a:lnTo>
                  <a:lnTo>
                    <a:pt x="10800" y="21600"/>
                  </a:lnTo>
                  <a:lnTo>
                    <a:pt x="0" y="10800"/>
                  </a:lnTo>
                  <a:lnTo>
                    <a:pt x="10800" y="0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pPr marL="0" marR="0" algn="ctr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00">
                  <a:effectLst/>
                  <a:latin typeface="Liberation Serif"/>
                  <a:ea typeface="Liberation Sans"/>
                  <a:cs typeface="Liberation Sans"/>
                </a:rPr>
                <a:t>VM Image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1208520" y="297720"/>
              <a:ext cx="226080" cy="0"/>
            </a:xfrm>
            <a:prstGeom prst="line">
              <a:avLst/>
            </a:prstGeom>
            <a:ln>
              <a:tailEnd type="triangl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280160" y="297720"/>
              <a:ext cx="0" cy="318528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280160" y="1108080"/>
              <a:ext cx="160200" cy="0"/>
            </a:xfrm>
            <a:prstGeom prst="line">
              <a:avLst/>
            </a:prstGeom>
            <a:ln>
              <a:tailEnd type="triangl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280160" y="1917000"/>
              <a:ext cx="166320" cy="0"/>
            </a:xfrm>
            <a:prstGeom prst="line">
              <a:avLst/>
            </a:prstGeom>
            <a:ln>
              <a:tailEnd type="triangl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280160" y="2619360"/>
              <a:ext cx="172080" cy="0"/>
            </a:xfrm>
            <a:prstGeom prst="line">
              <a:avLst/>
            </a:prstGeom>
            <a:ln>
              <a:tailEnd type="triangl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280160" y="3483000"/>
              <a:ext cx="172080" cy="0"/>
            </a:xfrm>
            <a:prstGeom prst="line">
              <a:avLst/>
            </a:prstGeom>
            <a:ln>
              <a:tailEnd type="triangl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20" name="Freeform 19"/>
            <p:cNvSpPr/>
            <p:nvPr/>
          </p:nvSpPr>
          <p:spPr>
            <a:xfrm>
              <a:off x="4191841" y="665885"/>
              <a:ext cx="1815480" cy="340920"/>
            </a:xfrm>
            <a:custGeom>
              <a:avLst/>
              <a:gdLst/>
              <a:ahLst/>
              <a:cxnLst/>
              <a:rect l="0" t="0" r="r" b="b"/>
              <a:pathLst>
                <a:path w="2861" h="539">
                  <a:moveTo>
                    <a:pt x="89" y="0"/>
                  </a:moveTo>
                  <a:cubicBezTo>
                    <a:pt x="44" y="0"/>
                    <a:pt x="0" y="44"/>
                    <a:pt x="0" y="89"/>
                  </a:cubicBezTo>
                  <a:lnTo>
                    <a:pt x="0" y="448"/>
                  </a:lnTo>
                  <a:cubicBezTo>
                    <a:pt x="0" y="493"/>
                    <a:pt x="44" y="538"/>
                    <a:pt x="89" y="538"/>
                  </a:cubicBezTo>
                  <a:lnTo>
                    <a:pt x="2770" y="538"/>
                  </a:lnTo>
                  <a:cubicBezTo>
                    <a:pt x="2815" y="538"/>
                    <a:pt x="2860" y="493"/>
                    <a:pt x="2860" y="448"/>
                  </a:cubicBezTo>
                  <a:lnTo>
                    <a:pt x="2860" y="89"/>
                  </a:lnTo>
                  <a:cubicBezTo>
                    <a:pt x="2860" y="44"/>
                    <a:pt x="2815" y="0"/>
                    <a:pt x="2770" y="0"/>
                  </a:cubicBezTo>
                  <a:lnTo>
                    <a:pt x="89" y="0"/>
                  </a:lnTo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pPr marL="0" marR="0" algn="ctr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kern="100">
                  <a:effectLst/>
                  <a:latin typeface="Liberation Serif"/>
                  <a:ea typeface="Liberation Sans"/>
                  <a:cs typeface="Liberation Sans"/>
                </a:rPr>
                <a:t>cloud-init’s user-data</a:t>
              </a:r>
              <a:endParaRPr lang="en-US" sz="1200" kern="100">
                <a:effectLst/>
                <a:latin typeface="Liberation Serif"/>
                <a:ea typeface="Liberation Sans"/>
                <a:cs typeface="Liberation Sans"/>
              </a:endParaRPr>
            </a:p>
          </p:txBody>
        </p:sp>
        <p:sp>
          <p:nvSpPr>
            <p:cNvPr id="21" name="Text Box 17"/>
            <p:cNvSpPr txBox="1"/>
            <p:nvPr/>
          </p:nvSpPr>
          <p:spPr>
            <a:xfrm>
              <a:off x="5062927" y="1036970"/>
              <a:ext cx="131445" cy="183261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>
              <a:spAutoFit/>
            </a:bodyPr>
            <a:lstStyle/>
            <a:p>
              <a:pPr marL="0" marR="0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kern="100" dirty="0">
                  <a:effectLst/>
                  <a:latin typeface="Liberation Serif"/>
                  <a:ea typeface="Liberation Sans"/>
                  <a:cs typeface="Liberation Sans"/>
                </a:rPr>
                <a:t>+</a:t>
              </a:r>
              <a:endParaRPr lang="en-US" sz="1200" kern="100" dirty="0">
                <a:effectLst/>
                <a:latin typeface="Liberation Serif"/>
                <a:ea typeface="Liberation Sans"/>
                <a:cs typeface="Liberation Sans"/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>
              <a:off x="4180320" y="2720520"/>
              <a:ext cx="1815480" cy="340920"/>
            </a:xfrm>
            <a:custGeom>
              <a:avLst/>
              <a:gdLst/>
              <a:ahLst/>
              <a:cxnLst/>
              <a:rect l="0" t="0" r="r" b="b"/>
              <a:pathLst>
                <a:path w="2861" h="539">
                  <a:moveTo>
                    <a:pt x="89" y="0"/>
                  </a:moveTo>
                  <a:cubicBezTo>
                    <a:pt x="44" y="0"/>
                    <a:pt x="0" y="44"/>
                    <a:pt x="0" y="89"/>
                  </a:cubicBezTo>
                  <a:lnTo>
                    <a:pt x="0" y="448"/>
                  </a:lnTo>
                  <a:cubicBezTo>
                    <a:pt x="0" y="493"/>
                    <a:pt x="44" y="538"/>
                    <a:pt x="89" y="538"/>
                  </a:cubicBezTo>
                  <a:lnTo>
                    <a:pt x="2770" y="538"/>
                  </a:lnTo>
                  <a:cubicBezTo>
                    <a:pt x="2815" y="538"/>
                    <a:pt x="2860" y="493"/>
                    <a:pt x="2860" y="448"/>
                  </a:cubicBezTo>
                  <a:lnTo>
                    <a:pt x="2860" y="89"/>
                  </a:lnTo>
                  <a:cubicBezTo>
                    <a:pt x="2860" y="44"/>
                    <a:pt x="2815" y="0"/>
                    <a:pt x="2770" y="0"/>
                  </a:cubicBezTo>
                  <a:lnTo>
                    <a:pt x="89" y="0"/>
                  </a:lnTo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pPr marL="0" marR="0" algn="ctr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kern="100">
                  <a:effectLst/>
                  <a:latin typeface="Liberation Serif"/>
                  <a:ea typeface="Liberation Sans"/>
                  <a:cs typeface="Liberation Sans"/>
                </a:rPr>
                <a:t>Virtue Instance</a:t>
              </a:r>
              <a:endParaRPr lang="en-US" sz="1200" kern="100">
                <a:effectLst/>
                <a:latin typeface="Liberation Serif"/>
                <a:ea typeface="Liberation Sans"/>
                <a:cs typeface="Liberation Sans"/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 flipV="1">
              <a:off x="3750480" y="264960"/>
              <a:ext cx="0" cy="231444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470760" y="264960"/>
              <a:ext cx="279360" cy="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470760" y="1155600"/>
              <a:ext cx="279360" cy="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482280" y="1859760"/>
              <a:ext cx="267840" cy="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488040" y="2579400"/>
              <a:ext cx="262080" cy="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50480" y="833040"/>
              <a:ext cx="441360" cy="0"/>
            </a:xfrm>
            <a:prstGeom prst="line">
              <a:avLst/>
            </a:prstGeom>
            <a:ln>
              <a:tailEnd type="triangl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29" name="Freeform 28"/>
            <p:cNvSpPr/>
            <p:nvPr/>
          </p:nvSpPr>
          <p:spPr>
            <a:xfrm>
              <a:off x="5015160" y="2277000"/>
              <a:ext cx="179640" cy="391680"/>
            </a:xfrm>
            <a:custGeom>
              <a:avLst/>
              <a:gdLst/>
              <a:ahLst/>
              <a:cxnLst/>
              <a:rect l="0" t="0" r="r" b="b"/>
              <a:pathLst>
                <a:path w="285" h="619">
                  <a:moveTo>
                    <a:pt x="71" y="0"/>
                  </a:moveTo>
                  <a:lnTo>
                    <a:pt x="71" y="463"/>
                  </a:lnTo>
                  <a:lnTo>
                    <a:pt x="0" y="463"/>
                  </a:lnTo>
                  <a:lnTo>
                    <a:pt x="142" y="618"/>
                  </a:lnTo>
                  <a:lnTo>
                    <a:pt x="284" y="463"/>
                  </a:lnTo>
                  <a:lnTo>
                    <a:pt x="213" y="463"/>
                  </a:lnTo>
                  <a:lnTo>
                    <a:pt x="213" y="0"/>
                  </a:lnTo>
                  <a:lnTo>
                    <a:pt x="71" y="0"/>
                  </a:lnTo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Text Box 26"/>
            <p:cNvSpPr txBox="1"/>
            <p:nvPr/>
          </p:nvSpPr>
          <p:spPr>
            <a:xfrm>
              <a:off x="5194372" y="2367203"/>
              <a:ext cx="629920" cy="137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>
              <a:spAutoFit/>
            </a:bodyPr>
            <a:lstStyle/>
            <a:p>
              <a:pPr marL="0" marR="0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00" dirty="0">
                  <a:effectLst/>
                  <a:latin typeface="Liberation Serif"/>
                  <a:ea typeface="Liberation Sans"/>
                  <a:cs typeface="Liberation Sans"/>
                </a:rPr>
                <a:t>Boot</a:t>
              </a: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3488040" y="3366000"/>
              <a:ext cx="352440" cy="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3845520" y="2877120"/>
              <a:ext cx="0" cy="48888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3845520" y="2877120"/>
              <a:ext cx="334800" cy="1800"/>
            </a:xfrm>
            <a:prstGeom prst="line">
              <a:avLst/>
            </a:prstGeom>
            <a:ln>
              <a:tailEnd type="triangl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sp>
        <p:nvSpPr>
          <p:cNvPr id="34" name="Title 3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Assembler Internal 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431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Container-Maker Internals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1295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build.py</a:t>
            </a:r>
            <a:r>
              <a:rPr lang="en-US" dirty="0" smtClean="0"/>
              <a:t>: builds all of the containers specified in the </a:t>
            </a:r>
            <a:r>
              <a:rPr lang="en-US" dirty="0" err="1" smtClean="0"/>
              <a:t>VirtueDockerConfig.yml</a:t>
            </a:r>
            <a:r>
              <a:rPr lang="en-US" dirty="0" smtClean="0"/>
              <a:t> file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run.py</a:t>
            </a:r>
            <a:r>
              <a:rPr lang="en-US" dirty="0" smtClean="0"/>
              <a:t>: runs an image specified in the </a:t>
            </a:r>
            <a:r>
              <a:rPr lang="en-US" dirty="0" err="1" smtClean="0"/>
              <a:t>VirtueDockerConfig.yml</a:t>
            </a:r>
            <a:r>
              <a:rPr lang="en-US" dirty="0" smtClean="0"/>
              <a:t> file</a:t>
            </a:r>
          </a:p>
          <a:p>
            <a:pPr lvl="1"/>
            <a:r>
              <a:rPr lang="en-US" dirty="0" smtClean="0"/>
              <a:t>Gets copied to the Unity VM </a:t>
            </a:r>
          </a:p>
          <a:p>
            <a:pPr lvl="1"/>
            <a:r>
              <a:rPr lang="en-US" dirty="0" smtClean="0"/>
              <a:t>Used to start the container once we’re in The Cloud</a:t>
            </a:r>
          </a:p>
          <a:p>
            <a:r>
              <a:rPr lang="en-US" dirty="0" smtClean="0"/>
              <a:t>AppArmor and </a:t>
            </a:r>
            <a:r>
              <a:rPr lang="en-US" dirty="0" err="1" smtClean="0"/>
              <a:t>seccomp</a:t>
            </a:r>
            <a:r>
              <a:rPr lang="en-US" dirty="0" smtClean="0"/>
              <a:t> policies are specified per-container</a:t>
            </a:r>
          </a:p>
        </p:txBody>
      </p:sp>
      <p:sp>
        <p:nvSpPr>
          <p:cNvPr id="4" name="Rectangle 3"/>
          <p:cNvSpPr/>
          <p:nvPr/>
        </p:nvSpPr>
        <p:spPr>
          <a:xfrm>
            <a:off x="942967" y="4371976"/>
            <a:ext cx="1552575" cy="658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virtue-base</a:t>
            </a:r>
            <a:br>
              <a:rPr lang="en-US" dirty="0" smtClean="0"/>
            </a:br>
            <a:r>
              <a:rPr lang="en-US" dirty="0" smtClean="0"/>
              <a:t>Container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67016" y="4371976"/>
            <a:ext cx="1562101" cy="658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App-Specific </a:t>
            </a:r>
            <a:r>
              <a:rPr lang="en-US" dirty="0" err="1" smtClean="0"/>
              <a:t>Dockerfile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867015" y="5322188"/>
            <a:ext cx="1562102" cy="6427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build.py</a:t>
            </a:r>
            <a:endParaRPr lang="en-US" i="1" dirty="0"/>
          </a:p>
        </p:txBody>
      </p:sp>
      <p:sp>
        <p:nvSpPr>
          <p:cNvPr id="7" name="Rectangle 6"/>
          <p:cNvSpPr/>
          <p:nvPr/>
        </p:nvSpPr>
        <p:spPr>
          <a:xfrm>
            <a:off x="933441" y="5306126"/>
            <a:ext cx="1562101" cy="658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Files</a:t>
            </a:r>
            <a:endParaRPr lang="en-US" dirty="0"/>
          </a:p>
        </p:txBody>
      </p:sp>
      <p:cxnSp>
        <p:nvCxnSpPr>
          <p:cNvPr id="9" name="Straight Arrow Connector 8"/>
          <p:cNvCxnSpPr>
            <a:stCxn id="5" idx="2"/>
            <a:endCxn id="6" idx="0"/>
          </p:cNvCxnSpPr>
          <p:nvPr/>
        </p:nvCxnSpPr>
        <p:spPr>
          <a:xfrm flipH="1">
            <a:off x="3648066" y="5030788"/>
            <a:ext cx="1" cy="291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3"/>
            <a:endCxn id="6" idx="1"/>
          </p:cNvCxnSpPr>
          <p:nvPr/>
        </p:nvCxnSpPr>
        <p:spPr>
          <a:xfrm>
            <a:off x="2495542" y="5635532"/>
            <a:ext cx="371473" cy="80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495542" y="5030788"/>
            <a:ext cx="371473" cy="291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Bevel 15"/>
          <p:cNvSpPr/>
          <p:nvPr/>
        </p:nvSpPr>
        <p:spPr>
          <a:xfrm>
            <a:off x="5019668" y="5168457"/>
            <a:ext cx="1504950" cy="934150"/>
          </a:xfrm>
          <a:prstGeom prst="bevel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Image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6" idx="3"/>
            <a:endCxn id="16" idx="4"/>
          </p:cNvCxnSpPr>
          <p:nvPr/>
        </p:nvCxnSpPr>
        <p:spPr>
          <a:xfrm flipV="1">
            <a:off x="4429117" y="5635532"/>
            <a:ext cx="590551" cy="80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372345" y="5312663"/>
            <a:ext cx="1562102" cy="6427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run.py</a:t>
            </a:r>
            <a:endParaRPr lang="en-US" i="1" dirty="0"/>
          </a:p>
        </p:txBody>
      </p:sp>
      <p:sp>
        <p:nvSpPr>
          <p:cNvPr id="23" name="Flowchart: Document 22"/>
          <p:cNvSpPr/>
          <p:nvPr/>
        </p:nvSpPr>
        <p:spPr>
          <a:xfrm>
            <a:off x="6896095" y="4236816"/>
            <a:ext cx="1085851" cy="69532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AppArmor Policy</a:t>
            </a:r>
            <a:endParaRPr lang="en-US" sz="1600" dirty="0"/>
          </a:p>
        </p:txBody>
      </p:sp>
      <p:sp>
        <p:nvSpPr>
          <p:cNvPr id="24" name="Flowchart: Document 23"/>
          <p:cNvSpPr/>
          <p:nvPr/>
        </p:nvSpPr>
        <p:spPr>
          <a:xfrm>
            <a:off x="8220071" y="4236816"/>
            <a:ext cx="1085851" cy="69532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SecComp</a:t>
            </a:r>
            <a:r>
              <a:rPr lang="en-US" sz="1600" dirty="0" smtClean="0"/>
              <a:t> Policy</a:t>
            </a:r>
            <a:endParaRPr lang="en-US" sz="1600" dirty="0"/>
          </a:p>
        </p:txBody>
      </p:sp>
      <p:cxnSp>
        <p:nvCxnSpPr>
          <p:cNvPr id="26" name="Straight Arrow Connector 25"/>
          <p:cNvCxnSpPr>
            <a:stCxn id="16" idx="0"/>
            <a:endCxn id="22" idx="1"/>
          </p:cNvCxnSpPr>
          <p:nvPr/>
        </p:nvCxnSpPr>
        <p:spPr>
          <a:xfrm flipV="1">
            <a:off x="6524618" y="5634038"/>
            <a:ext cx="847727" cy="1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3" idx="2"/>
          </p:cNvCxnSpPr>
          <p:nvPr/>
        </p:nvCxnSpPr>
        <p:spPr>
          <a:xfrm>
            <a:off x="7439021" y="4886172"/>
            <a:ext cx="323846" cy="4360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2"/>
          </p:cNvCxnSpPr>
          <p:nvPr/>
        </p:nvCxnSpPr>
        <p:spPr>
          <a:xfrm flipH="1">
            <a:off x="8458192" y="4886172"/>
            <a:ext cx="304805" cy="4360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Bevel 34"/>
          <p:cNvSpPr/>
          <p:nvPr/>
        </p:nvSpPr>
        <p:spPr>
          <a:xfrm>
            <a:off x="9848850" y="5161248"/>
            <a:ext cx="1504950" cy="934150"/>
          </a:xfrm>
          <a:prstGeom prst="bevel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Running Container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22" idx="3"/>
            <a:endCxn id="35" idx="4"/>
          </p:cNvCxnSpPr>
          <p:nvPr/>
        </p:nvCxnSpPr>
        <p:spPr>
          <a:xfrm flipV="1">
            <a:off x="8934447" y="5628323"/>
            <a:ext cx="914403" cy="57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6413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255</Words>
  <Application>Microsoft Office PowerPoint</Application>
  <PresentationFormat>Widescreen</PresentationFormat>
  <Paragraphs>76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Liberation Sans</vt:lpstr>
      <vt:lpstr>Liberation Serif</vt:lpstr>
      <vt:lpstr>Office Theme</vt:lpstr>
      <vt:lpstr>Assembler Architecture</vt:lpstr>
      <vt:lpstr>Unity Image Assembly Workflow</vt:lpstr>
      <vt:lpstr>Unity Image Assembly Workflow</vt:lpstr>
      <vt:lpstr>Assembler Internal Processing</vt:lpstr>
      <vt:lpstr>Docker Container-Maker Internals</vt:lpstr>
    </vt:vector>
  </TitlesOfParts>
  <Company>Raytheon BBN Technologies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Assembler Architecture</dc:title>
  <dc:creator>Alex B. Jordan</dc:creator>
  <cp:lastModifiedBy>Alex B. Jordan</cp:lastModifiedBy>
  <cp:revision>31</cp:revision>
  <dcterms:created xsi:type="dcterms:W3CDTF">2018-04-05T18:38:09Z</dcterms:created>
  <dcterms:modified xsi:type="dcterms:W3CDTF">2018-05-03T18:43:58Z</dcterms:modified>
</cp:coreProperties>
</file>