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5" r:id="rId4"/>
    <p:sldId id="276" r:id="rId5"/>
    <p:sldId id="266" r:id="rId6"/>
    <p:sldId id="268" r:id="rId7"/>
    <p:sldId id="263" r:id="rId8"/>
    <p:sldId id="269" r:id="rId9"/>
    <p:sldId id="264" r:id="rId10"/>
    <p:sldId id="265" r:id="rId11"/>
    <p:sldId id="267" r:id="rId12"/>
    <p:sldId id="258" r:id="rId13"/>
    <p:sldId id="271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  <p14:sldId id="275"/>
            <p14:sldId id="276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1"/>
            <p14:sldId id="270"/>
            <p14:sldId id="273"/>
            <p14:sldId id="274"/>
          </p14:sldIdLst>
        </p14:section>
        <p14:section name="Excalibur" id="{2B301586-64A0-47F0-BB44-2583C7273CB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seccomp,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9800000">
            <a:off x="3147916" y="2233350"/>
            <a:ext cx="58961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1">
                    <a:alpha val="8000"/>
                  </a:schemeClr>
                </a:solidFill>
              </a:rPr>
              <a:t>DRAFT</a:t>
            </a:r>
            <a:endParaRPr lang="en-US" sz="16600" dirty="0">
              <a:solidFill>
                <a:schemeClr val="tx1">
                  <a:alpha val="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slide" Target="slide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94587" y="314739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build.py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9011" y="589909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assemble.py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1937" y="58990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run.py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seccomp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5137608" y="1066800"/>
            <a:ext cx="603316" cy="557909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7695" y="1200955"/>
            <a:ext cx="2736126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“RSA Key”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public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33" y="2022900"/>
            <a:ext cx="2728388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“Kernel”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1393" y="2841869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“APT”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docker, python, git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1393" y="3659018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“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docker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-virtue”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Cloud-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init</a:t>
            </a:r>
            <a:endParaRPr lang="en-US" sz="1200" kern="100" dirty="0">
              <a:effectLst/>
              <a:ea typeface="Liberation Sans"/>
              <a:cs typeface="Liberation Sans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Checks out required virtues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1393" y="4476167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“syslog”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Depends on RSA Key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syslog-ng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8344070" y="3317110"/>
            <a:ext cx="1264316" cy="12643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VM Image</a:t>
            </a:r>
          </a:p>
        </p:txBody>
      </p:sp>
      <p:sp>
        <p:nvSpPr>
          <p:cNvPr id="21" name="Text Box 17"/>
          <p:cNvSpPr txBox="1"/>
          <p:nvPr/>
        </p:nvSpPr>
        <p:spPr>
          <a:xfrm>
            <a:off x="8887928" y="3037236"/>
            <a:ext cx="176600" cy="246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effectLst/>
                <a:ea typeface="Liberation Sans"/>
                <a:cs typeface="Liberation Sans"/>
              </a:rPr>
              <a:t>+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855552" y="4703279"/>
            <a:ext cx="241352" cy="526242"/>
          </a:xfrm>
          <a:custGeom>
            <a:avLst/>
            <a:gdLst/>
            <a:ahLst/>
            <a:cxnLst/>
            <a:rect l="0" t="0" r="r" b="b"/>
            <a:pathLst>
              <a:path w="285" h="619">
                <a:moveTo>
                  <a:pt x="71" y="0"/>
                </a:moveTo>
                <a:lnTo>
                  <a:pt x="71" y="463"/>
                </a:lnTo>
                <a:lnTo>
                  <a:pt x="0" y="463"/>
                </a:lnTo>
                <a:lnTo>
                  <a:pt x="142" y="618"/>
                </a:lnTo>
                <a:lnTo>
                  <a:pt x="284" y="463"/>
                </a:lnTo>
                <a:lnTo>
                  <a:pt x="213" y="463"/>
                </a:lnTo>
                <a:lnTo>
                  <a:pt x="213" y="0"/>
                </a:lnTo>
                <a:lnTo>
                  <a:pt x="71" y="0"/>
                </a:lnTo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Text Box 26"/>
          <p:cNvSpPr txBox="1"/>
          <p:nvPr/>
        </p:nvSpPr>
        <p:spPr>
          <a:xfrm>
            <a:off x="8553070" y="4824472"/>
            <a:ext cx="84631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Boot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91393" y="5425872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 smtClean="0">
                <a:effectLst/>
                <a:ea typeface="Liberation Sans"/>
                <a:cs typeface="Liberation Sans"/>
              </a:rPr>
              <a:t>“Cleanup” 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</a:t>
            </a:r>
            <a:r>
              <a:rPr lang="en-US" sz="1200" kern="100" dirty="0" smtClean="0">
                <a:effectLst/>
                <a:ea typeface="Liberation Sans"/>
                <a:cs typeface="Liberation Sans"/>
              </a:rPr>
              <a:t>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a typeface="Liberation Sans"/>
                <a:cs typeface="Liberation Sans"/>
              </a:rPr>
              <a:t> </a:t>
            </a:r>
            <a:r>
              <a:rPr lang="en-US" sz="1200" kern="100" dirty="0" smtClean="0">
                <a:ea typeface="Liberation Sans"/>
                <a:cs typeface="Liberation Sans"/>
              </a:rPr>
              <a:t>   - Remove unneeded packages, etc.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34911" y="1279207"/>
            <a:ext cx="1923068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>
                <a:solidFill>
                  <a:schemeClr val="dk1"/>
                </a:solidFill>
                <a:ea typeface="Liberation Sans"/>
                <a:cs typeface="Liberation Sans"/>
              </a:rPr>
              <a:t>assemble.py</a:t>
            </a:r>
          </a:p>
        </p:txBody>
      </p:sp>
      <p:cxnSp>
        <p:nvCxnSpPr>
          <p:cNvPr id="39" name="Straight Arrow Connector 38"/>
          <p:cNvCxnSpPr>
            <a:stCxn id="37" idx="3"/>
            <a:endCxn id="8" idx="1"/>
          </p:cNvCxnSpPr>
          <p:nvPr/>
        </p:nvCxnSpPr>
        <p:spPr>
          <a:xfrm>
            <a:off x="3157979" y="1544850"/>
            <a:ext cx="9097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3"/>
            <a:endCxn id="46" idx="1"/>
          </p:cNvCxnSpPr>
          <p:nvPr/>
        </p:nvCxnSpPr>
        <p:spPr>
          <a:xfrm flipV="1">
            <a:off x="6826552" y="5616357"/>
            <a:ext cx="937840" cy="2196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764392" y="2321451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cloud-</a:t>
            </a:r>
            <a:r>
              <a:rPr lang="en-US" sz="1200" b="1" kern="100" dirty="0" err="1" smtClean="0">
                <a:solidFill>
                  <a:schemeClr val="dk1"/>
                </a:solidFill>
                <a:ea typeface="Liberation Sans"/>
                <a:cs typeface="Liberation Sans"/>
              </a:rPr>
              <a:t>init</a:t>
            </a:r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 User Data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64392" y="5350714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Virtue Instance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cxnSp>
        <p:nvCxnSpPr>
          <p:cNvPr id="49" name="Elbow Connector 48"/>
          <p:cNvCxnSpPr>
            <a:stCxn id="8" idx="3"/>
            <a:endCxn id="44" idx="1"/>
          </p:cNvCxnSpPr>
          <p:nvPr/>
        </p:nvCxnSpPr>
        <p:spPr>
          <a:xfrm>
            <a:off x="6803821" y="1544850"/>
            <a:ext cx="960571" cy="10422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44" idx="1"/>
          </p:cNvCxnSpPr>
          <p:nvPr/>
        </p:nvCxnSpPr>
        <p:spPr>
          <a:xfrm>
            <a:off x="6803821" y="2366795"/>
            <a:ext cx="960571" cy="2202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44" idx="1"/>
          </p:cNvCxnSpPr>
          <p:nvPr/>
        </p:nvCxnSpPr>
        <p:spPr>
          <a:xfrm flipV="1">
            <a:off x="6826552" y="2587094"/>
            <a:ext cx="937840" cy="5986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1" idx="3"/>
            <a:endCxn id="44" idx="1"/>
          </p:cNvCxnSpPr>
          <p:nvPr/>
        </p:nvCxnSpPr>
        <p:spPr>
          <a:xfrm flipV="1">
            <a:off x="6826552" y="2587094"/>
            <a:ext cx="937840" cy="14158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44" idx="1"/>
          </p:cNvCxnSpPr>
          <p:nvPr/>
        </p:nvCxnSpPr>
        <p:spPr>
          <a:xfrm flipV="1">
            <a:off x="6826552" y="2587094"/>
            <a:ext cx="937840" cy="22992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3"/>
            <a:endCxn id="44" idx="1"/>
          </p:cNvCxnSpPr>
          <p:nvPr/>
        </p:nvCxnSpPr>
        <p:spPr>
          <a:xfrm flipV="1">
            <a:off x="6826552" y="2587094"/>
            <a:ext cx="937840" cy="324895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Import/Export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Role is a set of Applications</a:t>
            </a:r>
          </a:p>
          <a:p>
            <a:r>
              <a:rPr lang="en-US" dirty="0" smtClean="0"/>
              <a:t>Containers are incorporated by reference to a central registry</a:t>
            </a:r>
          </a:p>
          <a:p>
            <a:r>
              <a:rPr lang="en-US" dirty="0" smtClean="0"/>
              <a:t>Roles can be distributed in a variety of ways, stored centrally, etc.</a:t>
            </a:r>
          </a:p>
          <a:p>
            <a:r>
              <a:rPr lang="en-US" dirty="0" smtClean="0"/>
              <a:t>Importing registers the applications, role, and policies with the Galahad OpenLDAP DB</a:t>
            </a:r>
          </a:p>
          <a:p>
            <a:endParaRPr lang="en-US" dirty="0" smtClean="0"/>
          </a:p>
          <a:p>
            <a:r>
              <a:rPr lang="en-US" i="1" dirty="0" smtClean="0"/>
              <a:t>Currently do not have an implementation of the import or export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4426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Notional</a:t>
            </a:r>
            <a:r>
              <a:rPr lang="en-US" sz="2400" dirty="0" smtClean="0"/>
              <a:t> File format (JSON):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“Role”           : “Router Admin”,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“Version”        : “1.93”,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“Created-by”     : “Vi R. Tue”,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“role-signature”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“Applications”: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“application”    : “PowerShell”,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“PowerShell Core v6.0”,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“container-ref”  : “virtue-ecr.aws.com/pwsh:1.2”,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“dockerfile”    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: “...”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“application</a:t>
            </a:r>
            <a:r>
              <a:rPr lang="en-US" sz="1200" dirty="0">
                <a:latin typeface="Consolas" panose="020B0609020204030204" pitchFamily="49" charset="0"/>
              </a:rPr>
              <a:t>”    : </a:t>
            </a:r>
            <a:r>
              <a:rPr lang="en-US" sz="1200" dirty="0" smtClean="0">
                <a:latin typeface="Consolas" panose="020B0609020204030204" pitchFamily="49" charset="0"/>
              </a:rPr>
              <a:t>“bash-with-network-tools”,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“Includes </a:t>
            </a:r>
            <a:r>
              <a:rPr lang="en-US" sz="1200" dirty="0" err="1" smtClean="0">
                <a:latin typeface="Consolas" panose="020B0609020204030204" pitchFamily="49" charset="0"/>
              </a:rPr>
              <a:t>nc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</a:rPr>
              <a:t>ssh</a:t>
            </a:r>
            <a:r>
              <a:rPr lang="en-US" sz="1200" dirty="0" smtClean="0">
                <a:latin typeface="Consolas" panose="020B0609020204030204" pitchFamily="49" charset="0"/>
              </a:rPr>
              <a:t>, telnet, etc.”,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“container-ref”  : “</a:t>
            </a:r>
            <a:r>
              <a:rPr lang="en-US" sz="1200" dirty="0" smtClean="0">
                <a:latin typeface="Consolas" panose="020B0609020204030204" pitchFamily="49" charset="0"/>
              </a:rPr>
              <a:t>virtue-ecr.aws.com/bash:2.13”,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“dockerfile”     : </a:t>
            </a:r>
            <a:r>
              <a:rPr lang="en-US" sz="1200" dirty="0" smtClean="0">
                <a:latin typeface="Consolas" panose="020B0609020204030204" pitchFamily="49" charset="0"/>
              </a:rPr>
              <a:t>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</a:t>
            </a:r>
            <a:r>
              <a:rPr lang="en-US" sz="1200" dirty="0">
                <a:latin typeface="Consolas" panose="020B0609020204030204" pitchFamily="49" charset="0"/>
              </a:rPr>
              <a:t>: 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]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 Storyboard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28" y="1439929"/>
            <a:ext cx="1197935" cy="1156184"/>
          </a:xfrm>
        </p:spPr>
      </p:pic>
      <p:grpSp>
        <p:nvGrpSpPr>
          <p:cNvPr id="14" name="Group 13"/>
          <p:cNvGrpSpPr/>
          <p:nvPr/>
        </p:nvGrpSpPr>
        <p:grpSpPr>
          <a:xfrm>
            <a:off x="572871" y="1271236"/>
            <a:ext cx="3855650" cy="2570433"/>
            <a:chOff x="838200" y="1341691"/>
            <a:chExt cx="3855650" cy="25704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41691"/>
              <a:ext cx="3855650" cy="2570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33253" y="1833851"/>
              <a:ext cx="2526461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Virtue Role Explorer</a:t>
              </a:r>
            </a:p>
            <a:p>
              <a:r>
                <a:rPr lang="en-US" sz="1400" dirty="0" smtClean="0"/>
                <a:t>       </a:t>
              </a:r>
              <a:r>
                <a:rPr lang="en-US" sz="1400" u="sng" dirty="0" smtClean="0"/>
                <a:t>Android Developer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MS Office Document Author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Router Administration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Security Engineer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Financial Analyst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6523348" y="1209316"/>
            <a:ext cx="1583704" cy="612648"/>
          </a:xfrm>
          <a:prstGeom prst="wedgeEllipseCallout">
            <a:avLst>
              <a:gd name="adj1" fmla="val -64132"/>
              <a:gd name="adj2" fmla="val 44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a router admin role…</a:t>
            </a:r>
            <a:endParaRPr lang="en-US" sz="1200" dirty="0"/>
          </a:p>
        </p:txBody>
      </p:sp>
      <p:sp>
        <p:nvSpPr>
          <p:cNvPr id="13" name="Vertical Scroll 12"/>
          <p:cNvSpPr/>
          <p:nvPr/>
        </p:nvSpPr>
        <p:spPr>
          <a:xfrm>
            <a:off x="5009997" y="2895954"/>
            <a:ext cx="2413262" cy="158370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Router Admin: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PowerShell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bash-with-net-tools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firefox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7924" y="4046105"/>
            <a:ext cx="3469064" cy="2570433"/>
            <a:chOff x="8173039" y="2410282"/>
            <a:chExt cx="3469064" cy="2570433"/>
          </a:xfrm>
        </p:grpSpPr>
        <p:grpSp>
          <p:nvGrpSpPr>
            <p:cNvPr id="17" name="Group 16"/>
            <p:cNvGrpSpPr/>
            <p:nvPr/>
          </p:nvGrpSpPr>
          <p:grpSpPr>
            <a:xfrm>
              <a:off x="8173039" y="2410282"/>
              <a:ext cx="3469064" cy="2570433"/>
              <a:chOff x="8267307" y="2241404"/>
              <a:chExt cx="3469064" cy="257043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8267307" y="2241404"/>
                <a:ext cx="3469064" cy="2570433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733286" y="2548898"/>
                <a:ext cx="2537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Virtue Container Registry</a:t>
                </a:r>
                <a:endParaRPr lang="en-US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8361575" y="3381181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PowerShell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2073" y="3381180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bash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361574" y="3841670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Firefox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2073" y="3841669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Office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02073" y="4295836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IMINT Tools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61574" y="4295835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chrome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733773" y="2691518"/>
            <a:ext cx="2276224" cy="39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ction Button: Home 34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8056" y="5377337"/>
            <a:ext cx="2197144" cy="989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 Importer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6008593" y="4595213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4419487" y="5560444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107052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OpenLDAP</a:t>
            </a:r>
            <a:endParaRPr lang="en-US" dirty="0"/>
          </a:p>
        </p:txBody>
      </p:sp>
      <p:cxnSp>
        <p:nvCxnSpPr>
          <p:cNvPr id="43" name="Elbow Connector 42"/>
          <p:cNvCxnSpPr>
            <a:stCxn id="36" idx="3"/>
            <a:endCxn id="41" idx="3"/>
          </p:cNvCxnSpPr>
          <p:nvPr/>
        </p:nvCxnSpPr>
        <p:spPr>
          <a:xfrm flipV="1">
            <a:off x="7315200" y="5200825"/>
            <a:ext cx="1531516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789441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Container Store</a:t>
            </a:r>
            <a:endParaRPr lang="en-US" dirty="0"/>
          </a:p>
        </p:txBody>
      </p:sp>
      <p:cxnSp>
        <p:nvCxnSpPr>
          <p:cNvPr id="48" name="Elbow Connector 47"/>
          <p:cNvCxnSpPr>
            <a:stCxn id="36" idx="3"/>
            <a:endCxn id="46" idx="3"/>
          </p:cNvCxnSpPr>
          <p:nvPr/>
        </p:nvCxnSpPr>
        <p:spPr>
          <a:xfrm flipV="1">
            <a:off x="7315200" y="5200825"/>
            <a:ext cx="3213905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092982" y="1224642"/>
            <a:ext cx="4194018" cy="176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 Service “Excalibur”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6197852" y="1570180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Authentication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197852" y="19238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AWS Controls</a:t>
            </a:r>
            <a:endParaRPr lang="en-US" sz="1100" dirty="0"/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6197852" y="2277426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Controls</a:t>
            </a:r>
            <a:endParaRPr lang="en-US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8242425" y="1557021"/>
            <a:ext cx="1955549" cy="1340087"/>
            <a:chOff x="8242425" y="1557021"/>
            <a:chExt cx="1955549" cy="1340087"/>
          </a:xfrm>
        </p:grpSpPr>
        <p:sp>
          <p:nvSpPr>
            <p:cNvPr id="41" name="Rectangle 40"/>
            <p:cNvSpPr/>
            <p:nvPr/>
          </p:nvSpPr>
          <p:spPr>
            <a:xfrm>
              <a:off x="8242425" y="1557021"/>
              <a:ext cx="1955549" cy="13400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i="1" dirty="0" smtClean="0"/>
                <a:t>Data Controls</a:t>
              </a:r>
              <a:endParaRPr lang="en-US" sz="1100" i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27962" y="1819851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Object Schema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27962" y="2173474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Admin API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7962" y="2527097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User API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  <p:sp>
        <p:nvSpPr>
          <p:cNvPr id="67" name="Rectangle 66">
            <a:hlinkClick r:id="rId11" action="ppaction://hlinksldjump"/>
          </p:cNvPr>
          <p:cNvSpPr/>
          <p:nvPr/>
        </p:nvSpPr>
        <p:spPr>
          <a:xfrm>
            <a:off x="6197852" y="2630984"/>
            <a:ext cx="1955548" cy="271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Import / Export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Actually See an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144" y="1766733"/>
            <a:ext cx="2652667" cy="3748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CanvasInstance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657" y="2735455"/>
            <a:ext cx="3578765" cy="2888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virtue-&lt;app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2847" y="2291835"/>
            <a:ext cx="224525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XFCE 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318" y="2744509"/>
            <a:ext cx="1910281" cy="1493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Canvas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19045" y="3115700"/>
            <a:ext cx="2318443" cy="232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55188" y="3930512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955188" y="4396766"/>
            <a:ext cx="1910281" cy="90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254703" y="4731744"/>
            <a:ext cx="1311250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59225" y="4002940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2023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55188" y="3464258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55187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12801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6768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19045" y="3654381"/>
            <a:ext cx="29876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2929" y="3206233"/>
            <a:ext cx="996530" cy="91440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5602" y="3541213"/>
            <a:ext cx="511998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7599" y="3663434"/>
            <a:ext cx="137877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  <a:endCxn id="29" idx="3"/>
          </p:cNvCxnSpPr>
          <p:nvPr/>
        </p:nvCxnSpPr>
        <p:spPr>
          <a:xfrm flipH="1">
            <a:off x="6139459" y="3658908"/>
            <a:ext cx="236143" cy="452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5" idx="3"/>
          </p:cNvCxnSpPr>
          <p:nvPr/>
        </p:nvCxnSpPr>
        <p:spPr>
          <a:xfrm>
            <a:off x="10865469" y="3654382"/>
            <a:ext cx="12700" cy="466253"/>
          </a:xfrm>
          <a:prstGeom prst="bentConnector3">
            <a:avLst>
              <a:gd name="adj1" fmla="val 400989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085" y="3450678"/>
            <a:ext cx="848218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6692" y="2210351"/>
            <a:ext cx="2529099" cy="330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VNC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9829" y="4731744"/>
            <a:ext cx="2245259" cy="5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VNC Server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05792" y="4917339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4082" y="2918787"/>
            <a:ext cx="2123659" cy="24036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XFCE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4339" y="3593270"/>
            <a:ext cx="1782332" cy="1584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Canvas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51729" y="3996148"/>
            <a:ext cx="1354628" cy="10320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21411" y="4299440"/>
            <a:ext cx="999242" cy="420986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30439" y="4485035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836076" y="1323975"/>
            <a:ext cx="7384124" cy="5324475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50" y="5395850"/>
            <a:ext cx="826342" cy="797542"/>
          </a:xfrm>
        </p:spPr>
      </p:pic>
      <p:sp>
        <p:nvSpPr>
          <p:cNvPr id="6" name="TextBox 5"/>
          <p:cNvSpPr txBox="1"/>
          <p:nvPr/>
        </p:nvSpPr>
        <p:spPr>
          <a:xfrm>
            <a:off x="10936682" y="61933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7" name="Picture 6" descr="Laptop transparent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54" y="5199174"/>
            <a:ext cx="2214780" cy="136355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095997" y="4476749"/>
            <a:ext cx="1266826" cy="1152516"/>
            <a:chOff x="6095997" y="4476749"/>
            <a:chExt cx="1266826" cy="1152516"/>
          </a:xfrm>
        </p:grpSpPr>
        <p:sp>
          <p:nvSpPr>
            <p:cNvPr id="17" name="Rectangle 16"/>
            <p:cNvSpPr/>
            <p:nvPr/>
          </p:nvSpPr>
          <p:spPr>
            <a:xfrm>
              <a:off x="6095997" y="4476749"/>
              <a:ext cx="1266825" cy="1152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8" y="5257790"/>
              <a:ext cx="1266825" cy="371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Nested HV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777529" y="4588661"/>
            <a:ext cx="476251" cy="581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VM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915401" y="5399806"/>
            <a:ext cx="761994" cy="3477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UI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267259" y="5812425"/>
            <a:ext cx="810770" cy="3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UI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68314" y="2200278"/>
            <a:ext cx="1266826" cy="1152516"/>
            <a:chOff x="4319761" y="2962273"/>
            <a:chExt cx="1266826" cy="1152516"/>
          </a:xfrm>
        </p:grpSpPr>
        <p:sp>
          <p:nvSpPr>
            <p:cNvPr id="25" name="Rectangle 24"/>
            <p:cNvSpPr/>
            <p:nvPr/>
          </p:nvSpPr>
          <p:spPr>
            <a:xfrm>
              <a:off x="4319761" y="2962273"/>
              <a:ext cx="1266825" cy="1152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19762" y="3743314"/>
              <a:ext cx="1266825" cy="371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Nested HV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068314" y="4805360"/>
            <a:ext cx="1266825" cy="115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68315" y="5586401"/>
            <a:ext cx="1266825" cy="37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HV</a:t>
            </a:r>
            <a:endParaRPr lang="en-US" dirty="0"/>
          </a:p>
        </p:txBody>
      </p:sp>
      <p:cxnSp>
        <p:nvCxnSpPr>
          <p:cNvPr id="35" name="Elbow Connector 34"/>
          <p:cNvCxnSpPr>
            <a:stCxn id="21" idx="3"/>
            <a:endCxn id="22" idx="0"/>
          </p:cNvCxnSpPr>
          <p:nvPr/>
        </p:nvCxnSpPr>
        <p:spPr>
          <a:xfrm>
            <a:off x="7253780" y="4879174"/>
            <a:ext cx="2042618" cy="520632"/>
          </a:xfrm>
          <a:prstGeom prst="bentConnector2">
            <a:avLst/>
          </a:prstGeom>
          <a:ln w="5715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3"/>
            <a:endCxn id="23" idx="0"/>
          </p:cNvCxnSpPr>
          <p:nvPr/>
        </p:nvCxnSpPr>
        <p:spPr>
          <a:xfrm>
            <a:off x="7253781" y="2786058"/>
            <a:ext cx="2418863" cy="3026367"/>
          </a:xfrm>
          <a:prstGeom prst="bentConnector2">
            <a:avLst/>
          </a:prstGeom>
          <a:ln w="5715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34639" y="5211184"/>
            <a:ext cx="1476238" cy="1166874"/>
            <a:chOff x="332274" y="3352793"/>
            <a:chExt cx="1476238" cy="1166874"/>
          </a:xfrm>
        </p:grpSpPr>
        <p:pic>
          <p:nvPicPr>
            <p:cNvPr id="43" name="Content Placeholder 6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2" y="3352793"/>
              <a:ext cx="826342" cy="79754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32274" y="4150335"/>
              <a:ext cx="1476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Administrator</a:t>
              </a:r>
              <a:endParaRPr lang="en-US" dirty="0"/>
            </a:p>
          </p:txBody>
        </p:sp>
      </p:grpSp>
      <p:sp>
        <p:nvSpPr>
          <p:cNvPr id="46" name="Can 45"/>
          <p:cNvSpPr/>
          <p:nvPr/>
        </p:nvSpPr>
        <p:spPr>
          <a:xfrm>
            <a:off x="2322515" y="4191000"/>
            <a:ext cx="1259361" cy="754851"/>
          </a:xfrm>
          <a:prstGeom prst="can">
            <a:avLst>
              <a:gd name="adj" fmla="val 140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Centralized Logging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22515" y="3448043"/>
            <a:ext cx="1259361" cy="63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Interface</a:t>
            </a:r>
            <a:endParaRPr lang="en-US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5400000" flipH="1" flipV="1">
            <a:off x="1025255" y="3820041"/>
            <a:ext cx="1352548" cy="1241972"/>
          </a:xfrm>
          <a:prstGeom prst="bentConnector2">
            <a:avLst/>
          </a:prstGeom>
          <a:ln w="5715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2"/>
          </p:cNvCxnSpPr>
          <p:nvPr/>
        </p:nvCxnSpPr>
        <p:spPr>
          <a:xfrm>
            <a:off x="1080543" y="4568426"/>
            <a:ext cx="1241972" cy="0"/>
          </a:xfrm>
          <a:prstGeom prst="straightConnector1">
            <a:avLst/>
          </a:prstGeom>
          <a:ln w="5715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7" idx="3"/>
            <a:endCxn id="26" idx="2"/>
          </p:cNvCxnSpPr>
          <p:nvPr/>
        </p:nvCxnSpPr>
        <p:spPr>
          <a:xfrm flipV="1">
            <a:off x="3581876" y="3352794"/>
            <a:ext cx="1119852" cy="411959"/>
          </a:xfrm>
          <a:prstGeom prst="bentConnector2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3"/>
            <a:endCxn id="14" idx="2"/>
          </p:cNvCxnSpPr>
          <p:nvPr/>
        </p:nvCxnSpPr>
        <p:spPr>
          <a:xfrm flipV="1">
            <a:off x="3581876" y="3538532"/>
            <a:ext cx="3147535" cy="226221"/>
          </a:xfrm>
          <a:prstGeom prst="bentConnector2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3"/>
            <a:endCxn id="27" idx="0"/>
          </p:cNvCxnSpPr>
          <p:nvPr/>
        </p:nvCxnSpPr>
        <p:spPr>
          <a:xfrm>
            <a:off x="3581876" y="3764753"/>
            <a:ext cx="1119851" cy="1040607"/>
          </a:xfrm>
          <a:prstGeom prst="bentConnector2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7" idx="3"/>
            <a:endCxn id="17" idx="0"/>
          </p:cNvCxnSpPr>
          <p:nvPr/>
        </p:nvCxnSpPr>
        <p:spPr>
          <a:xfrm>
            <a:off x="3581876" y="3764753"/>
            <a:ext cx="3147534" cy="711996"/>
          </a:xfrm>
          <a:prstGeom prst="bentConnector2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6" idx="4"/>
          </p:cNvCxnSpPr>
          <p:nvPr/>
        </p:nvCxnSpPr>
        <p:spPr>
          <a:xfrm flipV="1">
            <a:off x="3581876" y="4568425"/>
            <a:ext cx="1119850" cy="1"/>
          </a:xfrm>
          <a:prstGeom prst="line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56666" y="2299539"/>
            <a:ext cx="476251" cy="581025"/>
          </a:xfrm>
          <a:prstGeom prst="rect">
            <a:avLst/>
          </a:prstGeom>
          <a:gradFill flip="none" rotWithShape="1">
            <a:gsLst>
              <a:gs pos="25000">
                <a:schemeClr val="accent3"/>
              </a:gs>
              <a:gs pos="100000">
                <a:schemeClr val="bg1"/>
              </a:gs>
            </a:gsLst>
            <a:lin ang="5400000" scaled="1"/>
            <a:tileRect/>
          </a:gra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VM</a:t>
            </a:r>
            <a:endParaRPr lang="en-US" sz="1400" dirty="0"/>
          </a:p>
        </p:txBody>
      </p:sp>
      <p:cxnSp>
        <p:nvCxnSpPr>
          <p:cNvPr id="86" name="Elbow Connector 85"/>
          <p:cNvCxnSpPr>
            <a:stCxn id="19" idx="0"/>
            <a:endCxn id="82" idx="0"/>
          </p:cNvCxnSpPr>
          <p:nvPr/>
        </p:nvCxnSpPr>
        <p:spPr>
          <a:xfrm rot="16200000" flipV="1">
            <a:off x="5614575" y="1679756"/>
            <a:ext cx="196006" cy="1435572"/>
          </a:xfrm>
          <a:prstGeom prst="bentConnector3">
            <a:avLst>
              <a:gd name="adj1" fmla="val 235478"/>
            </a:avLst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706638" y="5343266"/>
            <a:ext cx="681532" cy="325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UI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2" idx="3"/>
            <a:endCxn id="91" idx="0"/>
          </p:cNvCxnSpPr>
          <p:nvPr/>
        </p:nvCxnSpPr>
        <p:spPr>
          <a:xfrm>
            <a:off x="5232917" y="2590052"/>
            <a:ext cx="4814487" cy="2753214"/>
          </a:xfrm>
          <a:prstGeom prst="bentConnector2">
            <a:avLst/>
          </a:prstGeom>
          <a:ln w="5715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95997" y="2390774"/>
            <a:ext cx="1266825" cy="114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5998" y="3167057"/>
            <a:ext cx="1266825" cy="37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HV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92238" y="2495545"/>
            <a:ext cx="476251" cy="581025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100000">
                <a:schemeClr val="accent3"/>
              </a:gs>
            </a:gsLst>
            <a:lin ang="5400000" scaled="1"/>
            <a:tileRect/>
          </a:gra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VM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77530" y="2495545"/>
            <a:ext cx="476251" cy="581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VM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96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43393"/>
              </p:ext>
            </p:extLst>
          </p:nvPr>
        </p:nvGraphicFramePr>
        <p:xfrm>
          <a:off x="2152650" y="1238016"/>
          <a:ext cx="8186738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SSH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SSH authentication events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4055152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1690</Words>
  <Application>Microsoft Office PowerPoint</Application>
  <PresentationFormat>Widescreen</PresentationFormat>
  <Paragraphs>473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Hack</vt:lpstr>
      <vt:lpstr>Liberation Sans</vt:lpstr>
      <vt:lpstr>Tahoma</vt:lpstr>
      <vt:lpstr>Office Theme</vt:lpstr>
      <vt:lpstr>Galahad Design Diagrams</vt:lpstr>
      <vt:lpstr>Architecture Overview (Current)</vt:lpstr>
      <vt:lpstr>How You Actually See an Application</vt:lpstr>
      <vt:lpstr>System Architecture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Docker Container-Maker Internals</vt:lpstr>
      <vt:lpstr>Assembler Internal Processing</vt:lpstr>
      <vt:lpstr>Virtue Import/Export Workflow</vt:lpstr>
      <vt:lpstr>Virtue Import Storyboard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92</cp:revision>
  <dcterms:created xsi:type="dcterms:W3CDTF">2018-05-23T13:41:31Z</dcterms:created>
  <dcterms:modified xsi:type="dcterms:W3CDTF">2019-04-29T14:06:07Z</dcterms:modified>
</cp:coreProperties>
</file>