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D9AA-F939-4711-98D4-B513DD968D2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7391"/>
          </a:xfrm>
        </p:spPr>
        <p:txBody>
          <a:bodyPr>
            <a:normAutofit/>
          </a:bodyPr>
          <a:lstStyle/>
          <a:p>
            <a:r>
              <a:rPr lang="en-US" dirty="0" smtClean="0"/>
              <a:t>Assembler is currently split into two major components: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docker-virtue</a:t>
            </a:r>
            <a:r>
              <a:rPr lang="en-US" dirty="0" smtClean="0"/>
              <a:t>: Builds Docker containers to hold applications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galahad</a:t>
            </a:r>
            <a:r>
              <a:rPr lang="en-US" sz="2000" dirty="0" smtClean="0">
                <a:latin typeface="Consolas" panose="020B0609020204030204" pitchFamily="49" charset="0"/>
              </a:rPr>
              <a:t>/assembler</a:t>
            </a:r>
            <a:r>
              <a:rPr lang="en-US" dirty="0" smtClean="0"/>
              <a:t>: Builds VM images to run Docker containers</a:t>
            </a:r>
          </a:p>
          <a:p>
            <a:r>
              <a:rPr lang="en-US" dirty="0" smtClean="0"/>
              <a:t>These are split across two codebases by an accident of history</a:t>
            </a:r>
          </a:p>
        </p:txBody>
      </p:sp>
    </p:spTree>
    <p:extLst>
      <p:ext uri="{BB962C8B-B14F-4D97-AF65-F5344CB8AC3E}">
        <p14:creationId xmlns:p14="http://schemas.microsoft.com/office/powerpoint/2010/main" val="33893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364" y="5599872"/>
            <a:ext cx="1038307" cy="92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VM Image (QCOW)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3838" y="3133511"/>
            <a:ext cx="1063139" cy="630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Modified Kernel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14159" y="5692300"/>
            <a:ext cx="5043941" cy="7374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Assembler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652995" y="4535683"/>
            <a:ext cx="1063982" cy="306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52995" y="4174889"/>
            <a:ext cx="1063983" cy="306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52995" y="4875602"/>
            <a:ext cx="1063982" cy="290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52994" y="3841934"/>
            <a:ext cx="1063983" cy="29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Syslog-ng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70363" y="3706925"/>
            <a:ext cx="1038307" cy="630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Upstream Kernel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70362" y="3056352"/>
            <a:ext cx="1038307" cy="315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LSM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18" idx="3"/>
            <a:endCxn id="5" idx="1"/>
          </p:cNvCxnSpPr>
          <p:nvPr/>
        </p:nvCxnSpPr>
        <p:spPr>
          <a:xfrm>
            <a:off x="1808669" y="3213888"/>
            <a:ext cx="845169" cy="23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1808670" y="3626548"/>
            <a:ext cx="844324" cy="395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795371" y="5300750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1973787" y="5723077"/>
            <a:ext cx="492988" cy="6679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8152205" y="5374353"/>
            <a:ext cx="492988" cy="13572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4290" y="3109667"/>
            <a:ext cx="4238090" cy="42904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docker-virtue</a:t>
            </a:r>
            <a:endParaRPr lang="en-US" i="1" dirty="0"/>
          </a:p>
        </p:txBody>
      </p:sp>
      <p:sp>
        <p:nvSpPr>
          <p:cNvPr id="25" name="Can 24"/>
          <p:cNvSpPr/>
          <p:nvPr/>
        </p:nvSpPr>
        <p:spPr>
          <a:xfrm>
            <a:off x="4654969" y="4001883"/>
            <a:ext cx="2857169" cy="1177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AWS-based Docker Registry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5693940" y="5279876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4290" y="1856233"/>
            <a:ext cx="1086799" cy="78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</a:t>
            </a:r>
            <a:br>
              <a:rPr lang="en-US" sz="1600" dirty="0" smtClean="0"/>
            </a:br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204743" y="1853975"/>
            <a:ext cx="779721" cy="240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30" name="Flowchart: Document 29"/>
          <p:cNvSpPr/>
          <p:nvPr/>
        </p:nvSpPr>
        <p:spPr>
          <a:xfrm>
            <a:off x="7414707" y="2231449"/>
            <a:ext cx="830506" cy="46368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Startup Script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04741" y="2398437"/>
            <a:ext cx="779721" cy="24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4742" y="2127223"/>
            <a:ext cx="779721" cy="240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7414707" y="1853975"/>
            <a:ext cx="830506" cy="31469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SSH Keys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93940" y="2722304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8117" y="1851121"/>
            <a:ext cx="1050068" cy="4453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Application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128117" y="2388862"/>
            <a:ext cx="1050068" cy="252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Crossover</a:t>
            </a:r>
            <a:endParaRPr lang="en-US" sz="1400" i="1" dirty="0"/>
          </a:p>
        </p:txBody>
      </p:sp>
      <p:sp>
        <p:nvSpPr>
          <p:cNvPr id="39" name="Down Arrow 38"/>
          <p:cNvSpPr/>
          <p:nvPr/>
        </p:nvSpPr>
        <p:spPr>
          <a:xfrm>
            <a:off x="5693940" y="3626548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869792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1</a:t>
            </a:r>
            <a:endParaRPr lang="en-US" sz="1200" dirty="0"/>
          </a:p>
        </p:txBody>
      </p:sp>
      <p:sp>
        <p:nvSpPr>
          <p:cNvPr id="41" name="Bevel 40"/>
          <p:cNvSpPr/>
          <p:nvPr/>
        </p:nvSpPr>
        <p:spPr>
          <a:xfrm>
            <a:off x="5706699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2" name="Bevel 41"/>
          <p:cNvSpPr/>
          <p:nvPr/>
        </p:nvSpPr>
        <p:spPr>
          <a:xfrm>
            <a:off x="6487004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N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39298" y="5500974"/>
            <a:ext cx="1213000" cy="1120147"/>
            <a:chOff x="9797585" y="4376198"/>
            <a:chExt cx="1213000" cy="1120147"/>
          </a:xfrm>
        </p:grpSpPr>
        <p:sp>
          <p:nvSpPr>
            <p:cNvPr id="11" name="Rectangle 10"/>
            <p:cNvSpPr/>
            <p:nvPr/>
          </p:nvSpPr>
          <p:spPr>
            <a:xfrm>
              <a:off x="9797585" y="4376198"/>
              <a:ext cx="1213000" cy="1120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9640" y="5253955"/>
              <a:ext cx="1095051" cy="17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4683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59640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34683" y="5042570"/>
              <a:ext cx="512988" cy="166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59640" y="5040982"/>
              <a:ext cx="512988" cy="1668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Bevel 42"/>
            <p:cNvSpPr/>
            <p:nvPr/>
          </p:nvSpPr>
          <p:spPr>
            <a:xfrm>
              <a:off x="9865945" y="4428386"/>
              <a:ext cx="1081726" cy="30412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 1</a:t>
              </a:r>
              <a:endParaRPr lang="en-US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0362" y="2404646"/>
            <a:ext cx="1038307" cy="520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Virtue Patches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5" idx="3"/>
            <a:endCxn id="5" idx="0"/>
          </p:cNvCxnSpPr>
          <p:nvPr/>
        </p:nvCxnSpPr>
        <p:spPr>
          <a:xfrm>
            <a:off x="1808669" y="2664893"/>
            <a:ext cx="1376739" cy="4686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 rot="10800000">
            <a:off x="9549519" y="4046252"/>
            <a:ext cx="392558" cy="13631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>
            <a:off x="8743950" y="2760641"/>
            <a:ext cx="2038350" cy="108129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27392" y="5533138"/>
            <a:ext cx="131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Virtuized</a:t>
            </a:r>
            <a:endParaRPr lang="en-US" dirty="0" smtClean="0"/>
          </a:p>
          <a:p>
            <a:r>
              <a:rPr lang="en-US" dirty="0" smtClean="0"/>
              <a:t>Unity Image</a:t>
            </a:r>
          </a:p>
          <a:p>
            <a:r>
              <a:rPr lang="en-US" sz="1100" dirty="0" smtClean="0"/>
              <a:t>(may have </a:t>
            </a:r>
            <a:br>
              <a:rPr lang="en-US" sz="1100" dirty="0" smtClean="0"/>
            </a:br>
            <a:r>
              <a:rPr lang="en-US" sz="1100" dirty="0" smtClean="0"/>
              <a:t>multiple apps)</a:t>
            </a:r>
            <a:endParaRPr lang="en-US" sz="1100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8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40266" y="1644015"/>
            <a:ext cx="8071018" cy="4873541"/>
            <a:chOff x="0" y="0"/>
            <a:chExt cx="6007321" cy="3627360"/>
          </a:xfrm>
        </p:grpSpPr>
        <p:sp>
          <p:nvSpPr>
            <p:cNvPr id="7" name="Freeform 6"/>
            <p:cNvSpPr/>
            <p:nvPr/>
          </p:nvSpPr>
          <p:spPr>
            <a:xfrm>
              <a:off x="0" y="5760"/>
              <a:ext cx="1208520" cy="340920"/>
            </a:xfrm>
            <a:custGeom>
              <a:avLst/>
              <a:gdLst/>
              <a:ahLst/>
              <a:cxnLst/>
              <a:rect l="0" t="0" r="r" b="b"/>
              <a:pathLst>
                <a:path w="1904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1814" y="538"/>
                  </a:lnTo>
                  <a:cubicBezTo>
                    <a:pt x="1858" y="538"/>
                    <a:pt x="1903" y="493"/>
                    <a:pt x="1903" y="448"/>
                  </a:cubicBezTo>
                  <a:lnTo>
                    <a:pt x="1903" y="89"/>
                  </a:lnTo>
                  <a:cubicBezTo>
                    <a:pt x="1903" y="44"/>
                    <a:pt x="1858" y="0"/>
                    <a:pt x="1814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 dirty="0">
                  <a:effectLst/>
                  <a:latin typeface="Liberation Serif"/>
                  <a:ea typeface="Liberation Sans"/>
                  <a:cs typeface="Liberation Sans"/>
                </a:rPr>
                <a:t>assemble.py</a:t>
              </a:r>
              <a:endParaRPr lang="en-US" sz="1200" kern="100" dirty="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34600" y="0"/>
              <a:ext cx="203652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“RSA Key”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public key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0360" y="767880"/>
              <a:ext cx="203076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“Kernel”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custom kernel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6480" y="151200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“APT”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docker, python, git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52240" y="223848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“docker-virtue”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Checks out required virtues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52240" y="296496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“syslog”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SSH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Depends on RSA Key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custom syslog-ng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6000" y="1285200"/>
              <a:ext cx="941040" cy="941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VM Image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08520" y="297720"/>
              <a:ext cx="226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80160" y="297720"/>
              <a:ext cx="0" cy="31852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80160" y="1108080"/>
              <a:ext cx="160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80160" y="1917000"/>
              <a:ext cx="16632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80160" y="2619360"/>
              <a:ext cx="172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80160" y="3483000"/>
              <a:ext cx="172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4191841" y="665885"/>
              <a:ext cx="1815480" cy="340920"/>
            </a:xfrm>
            <a:custGeom>
              <a:avLst/>
              <a:gdLst/>
              <a:ahLst/>
              <a:cxnLst/>
              <a:rect l="0" t="0" r="r" b="b"/>
              <a:pathLst>
                <a:path w="2861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2770" y="538"/>
                  </a:lnTo>
                  <a:cubicBezTo>
                    <a:pt x="2815" y="538"/>
                    <a:pt x="2860" y="493"/>
                    <a:pt x="2860" y="448"/>
                  </a:cubicBezTo>
                  <a:lnTo>
                    <a:pt x="2860" y="89"/>
                  </a:lnTo>
                  <a:cubicBezTo>
                    <a:pt x="2860" y="44"/>
                    <a:pt x="2815" y="0"/>
                    <a:pt x="2770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Liberation Serif"/>
                  <a:ea typeface="Liberation Sans"/>
                  <a:cs typeface="Liberation Sans"/>
                </a:rPr>
                <a:t>cloud-init’s user-data</a:t>
              </a:r>
              <a:endParaRPr lang="en-US" sz="1200" kern="10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21" name="Text Box 17"/>
            <p:cNvSpPr txBox="1"/>
            <p:nvPr/>
          </p:nvSpPr>
          <p:spPr>
            <a:xfrm>
              <a:off x="5062927" y="1036970"/>
              <a:ext cx="131445" cy="18326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00" dirty="0">
                  <a:effectLst/>
                  <a:latin typeface="Liberation Serif"/>
                  <a:ea typeface="Liberation Sans"/>
                  <a:cs typeface="Liberation Sans"/>
                </a:rPr>
                <a:t>+</a:t>
              </a:r>
              <a:endParaRPr lang="en-US" sz="1200" kern="100" dirty="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80320" y="2720520"/>
              <a:ext cx="1815480" cy="340920"/>
            </a:xfrm>
            <a:custGeom>
              <a:avLst/>
              <a:gdLst/>
              <a:ahLst/>
              <a:cxnLst/>
              <a:rect l="0" t="0" r="r" b="b"/>
              <a:pathLst>
                <a:path w="2861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2770" y="538"/>
                  </a:lnTo>
                  <a:cubicBezTo>
                    <a:pt x="2815" y="538"/>
                    <a:pt x="2860" y="493"/>
                    <a:pt x="2860" y="448"/>
                  </a:cubicBezTo>
                  <a:lnTo>
                    <a:pt x="2860" y="89"/>
                  </a:lnTo>
                  <a:cubicBezTo>
                    <a:pt x="2860" y="44"/>
                    <a:pt x="2815" y="0"/>
                    <a:pt x="2770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Liberation Serif"/>
                  <a:ea typeface="Liberation Sans"/>
                  <a:cs typeface="Liberation Sans"/>
                </a:rPr>
                <a:t>Virtue Instance</a:t>
              </a:r>
              <a:endParaRPr lang="en-US" sz="1200" kern="10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750480" y="264960"/>
              <a:ext cx="0" cy="23144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70760" y="264960"/>
              <a:ext cx="27936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70760" y="1155600"/>
              <a:ext cx="27936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82280" y="1859760"/>
              <a:ext cx="2678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88040" y="2579400"/>
              <a:ext cx="2620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50480" y="833040"/>
              <a:ext cx="44136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5015160" y="2277000"/>
              <a:ext cx="179640" cy="391680"/>
            </a:xfrm>
            <a:custGeom>
              <a:avLst/>
              <a:gdLst/>
              <a:ahLst/>
              <a:cxnLst/>
              <a:rect l="0" t="0" r="r" b="b"/>
              <a:pathLst>
                <a:path w="285" h="619">
                  <a:moveTo>
                    <a:pt x="71" y="0"/>
                  </a:moveTo>
                  <a:lnTo>
                    <a:pt x="71" y="463"/>
                  </a:lnTo>
                  <a:lnTo>
                    <a:pt x="0" y="463"/>
                  </a:lnTo>
                  <a:lnTo>
                    <a:pt x="142" y="618"/>
                  </a:lnTo>
                  <a:lnTo>
                    <a:pt x="284" y="463"/>
                  </a:lnTo>
                  <a:lnTo>
                    <a:pt x="213" y="463"/>
                  </a:lnTo>
                  <a:lnTo>
                    <a:pt x="213" y="0"/>
                  </a:lnTo>
                  <a:lnTo>
                    <a:pt x="71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26"/>
            <p:cNvSpPr txBox="1"/>
            <p:nvPr/>
          </p:nvSpPr>
          <p:spPr>
            <a:xfrm>
              <a:off x="5194372" y="2367203"/>
              <a:ext cx="629920" cy="137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latin typeface="Liberation Serif"/>
                  <a:ea typeface="Liberation Sans"/>
                  <a:cs typeface="Liberation Sans"/>
                </a:rPr>
                <a:t>Boot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488040" y="3366000"/>
              <a:ext cx="3524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845520" y="2877120"/>
              <a:ext cx="0" cy="4888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45520" y="2877120"/>
              <a:ext cx="334800" cy="18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Internal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3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Container-Maker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build.py</a:t>
            </a:r>
            <a:r>
              <a:rPr lang="en-US" dirty="0" smtClean="0"/>
              <a:t>: builds all of the containers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run.py</a:t>
            </a:r>
            <a:r>
              <a:rPr lang="en-US" dirty="0" smtClean="0"/>
              <a:t>: runs an image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Gets copied to the Unity VM </a:t>
            </a:r>
          </a:p>
          <a:p>
            <a:pPr lvl="1"/>
            <a:r>
              <a:rPr lang="en-US" dirty="0" smtClean="0"/>
              <a:t>Used to start the container once we’re in The Cloud</a:t>
            </a:r>
          </a:p>
          <a:p>
            <a:r>
              <a:rPr lang="en-US" dirty="0" smtClean="0"/>
              <a:t>AppArmor and </a:t>
            </a:r>
            <a:r>
              <a:rPr lang="en-US" dirty="0" err="1" smtClean="0"/>
              <a:t>seccomp</a:t>
            </a:r>
            <a:r>
              <a:rPr lang="en-US" dirty="0" smtClean="0"/>
              <a:t> policies are specified per-container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967" y="4371976"/>
            <a:ext cx="1552575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virtue-base</a:t>
            </a:r>
            <a:br>
              <a:rPr lang="en-US" dirty="0" smtClean="0"/>
            </a:b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7016" y="437197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7015" y="5322188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build.py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33441" y="530612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Files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48066" y="5030788"/>
            <a:ext cx="1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95542" y="5635532"/>
            <a:ext cx="371473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5542" y="5030788"/>
            <a:ext cx="371473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019668" y="5168457"/>
            <a:ext cx="1504950" cy="934150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4"/>
          </p:cNvCxnSpPr>
          <p:nvPr/>
        </p:nvCxnSpPr>
        <p:spPr>
          <a:xfrm flipV="1">
            <a:off x="4429117" y="5635532"/>
            <a:ext cx="590551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2345" y="5312663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run.py</a:t>
            </a:r>
            <a:endParaRPr lang="en-US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6896095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AppArmor Policy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8220071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SecComp</a:t>
            </a:r>
            <a:r>
              <a:rPr lang="en-US" sz="1600" dirty="0" smtClean="0"/>
              <a:t> Policy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6" idx="0"/>
            <a:endCxn id="22" idx="1"/>
          </p:cNvCxnSpPr>
          <p:nvPr/>
        </p:nvCxnSpPr>
        <p:spPr>
          <a:xfrm flipV="1">
            <a:off x="6524618" y="5634038"/>
            <a:ext cx="847727" cy="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7439021" y="4886172"/>
            <a:ext cx="323846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8458192" y="4886172"/>
            <a:ext cx="304805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Bevel 34"/>
          <p:cNvSpPr/>
          <p:nvPr/>
        </p:nvSpPr>
        <p:spPr>
          <a:xfrm>
            <a:off x="9848850" y="5161248"/>
            <a:ext cx="1504950" cy="934150"/>
          </a:xfrm>
          <a:prstGeom prst="beve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Container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2" idx="3"/>
            <a:endCxn id="35" idx="4"/>
          </p:cNvCxnSpPr>
          <p:nvPr/>
        </p:nvCxnSpPr>
        <p:spPr>
          <a:xfrm flipV="1">
            <a:off x="8934447" y="5628323"/>
            <a:ext cx="914403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1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236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Liberation Sans</vt:lpstr>
      <vt:lpstr>Liberation Serif</vt:lpstr>
      <vt:lpstr>Office Theme</vt:lpstr>
      <vt:lpstr>Assembler Architecture</vt:lpstr>
      <vt:lpstr>Unity Image Assembly Workflow</vt:lpstr>
      <vt:lpstr>Assembler Internal Processing</vt:lpstr>
      <vt:lpstr>Docker Container-Maker Internals</vt:lpstr>
    </vt:vector>
  </TitlesOfParts>
  <Company>Raytheon 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Architecture</dc:title>
  <dc:creator>Alex B. Jordan</dc:creator>
  <cp:lastModifiedBy>Alex B. Jordan</cp:lastModifiedBy>
  <cp:revision>27</cp:revision>
  <dcterms:created xsi:type="dcterms:W3CDTF">2018-04-05T18:38:09Z</dcterms:created>
  <dcterms:modified xsi:type="dcterms:W3CDTF">2018-04-05T20:14:29Z</dcterms:modified>
</cp:coreProperties>
</file>