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10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797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69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607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0910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9116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394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92005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158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273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6296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04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225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52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5540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2400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378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1198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887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1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57754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9932" y="-119898"/>
            <a:ext cx="5566332" cy="8349498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1680210"/>
            <a:ext cx="486918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406468" y="2294608"/>
            <a:ext cx="9303864" cy="15088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000" kern="0" spc="-126" dirty="0" smtClean="0">
                <a:solidFill>
                  <a:srgbClr val="000000"/>
                </a:solidFill>
                <a:latin typeface="Candara Light" panose="020E0502030303020204" pitchFamily="34" charset="0"/>
                <a:ea typeface="adonis-web" pitchFamily="34" charset="-122"/>
                <a:cs typeface="adonis-web" pitchFamily="34" charset="-120"/>
              </a:rPr>
              <a:t>Personalized </a:t>
            </a:r>
            <a:r>
              <a:rPr lang="en-US" sz="4000" kern="0" spc="-126" dirty="0">
                <a:solidFill>
                  <a:srgbClr val="000000"/>
                </a:solidFill>
                <a:latin typeface="Candara Light" panose="020E0502030303020204" pitchFamily="34" charset="0"/>
                <a:ea typeface="adonis-web" pitchFamily="34" charset="-122"/>
                <a:cs typeface="adonis-web" pitchFamily="34" charset="-120"/>
              </a:rPr>
              <a:t>R</a:t>
            </a:r>
            <a:r>
              <a:rPr lang="en-US" sz="4000" kern="0" spc="-126" dirty="0" smtClean="0">
                <a:solidFill>
                  <a:srgbClr val="000000"/>
                </a:solidFill>
                <a:latin typeface="Candara Light" panose="020E0502030303020204" pitchFamily="34" charset="0"/>
                <a:ea typeface="adonis-web" pitchFamily="34" charset="-122"/>
                <a:cs typeface="adonis-web" pitchFamily="34" charset="-120"/>
              </a:rPr>
              <a:t>ecipe </a:t>
            </a:r>
            <a:r>
              <a:rPr lang="en-US" sz="4000" kern="0" spc="-126" dirty="0">
                <a:solidFill>
                  <a:srgbClr val="000000"/>
                </a:solidFill>
                <a:latin typeface="Candara Light" panose="020E0502030303020204" pitchFamily="34" charset="0"/>
                <a:ea typeface="adonis-web" pitchFamily="34" charset="-122"/>
                <a:cs typeface="adonis-web" pitchFamily="34" charset="-120"/>
              </a:rPr>
              <a:t>Recommendations</a:t>
            </a:r>
            <a:endParaRPr lang="en-US" sz="4000" dirty="0">
              <a:latin typeface="Candara Light" panose="020E0502030303020204" pitchFamily="34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6350437" y="5605462"/>
            <a:ext cx="7415927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7799305" y="731889"/>
            <a:ext cx="4518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latin typeface="Californian FB" panose="0207040306080B030204" pitchFamily="18" charset="0"/>
              </a:rPr>
              <a:t>SafeShelf</a:t>
            </a:r>
            <a:endParaRPr lang="ru-RU" sz="8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960029" y="6398387"/>
            <a:ext cx="2302026" cy="169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Nikolai </a:t>
            </a:r>
            <a:r>
              <a:rPr lang="en-US" sz="2000" dirty="0" err="1" smtClean="0"/>
              <a:t>Kuzmin</a:t>
            </a:r>
            <a:endParaRPr lang="en-US" sz="2000" dirty="0" smtClean="0"/>
          </a:p>
          <a:p>
            <a:r>
              <a:rPr lang="en-US" sz="2000" dirty="0" smtClean="0"/>
              <a:t>Andrey </a:t>
            </a:r>
            <a:r>
              <a:rPr lang="en-US" sz="2000" dirty="0" err="1" smtClean="0"/>
              <a:t>Alexeev</a:t>
            </a:r>
            <a:endParaRPr lang="en-US" sz="2000" dirty="0" smtClean="0"/>
          </a:p>
          <a:p>
            <a:r>
              <a:rPr lang="en-US" sz="2000" dirty="0" smtClean="0"/>
              <a:t>Emil </a:t>
            </a:r>
            <a:r>
              <a:rPr lang="en-US" sz="2000" dirty="0" err="1" smtClean="0"/>
              <a:t>Davlityarov</a:t>
            </a:r>
            <a:endParaRPr lang="en-US" sz="2000" dirty="0" smtClean="0"/>
          </a:p>
          <a:p>
            <a:r>
              <a:rPr lang="en-US" sz="2000" dirty="0" err="1" smtClean="0"/>
              <a:t>Arsenii</a:t>
            </a:r>
            <a:r>
              <a:rPr lang="en-US" sz="2000" dirty="0" smtClean="0"/>
              <a:t> </a:t>
            </a:r>
            <a:r>
              <a:rPr lang="en-US" sz="2000" dirty="0" err="1" smtClean="0"/>
              <a:t>Belugin</a:t>
            </a:r>
            <a:endParaRPr lang="en-US" sz="2000" dirty="0" smtClean="0"/>
          </a:p>
          <a:p>
            <a:r>
              <a:rPr lang="en-US" sz="2000" dirty="0" err="1" smtClean="0"/>
              <a:t>Alyona</a:t>
            </a:r>
            <a:r>
              <a:rPr lang="en-US" sz="2000" dirty="0" smtClean="0"/>
              <a:t> </a:t>
            </a:r>
            <a:r>
              <a:rPr lang="en-US" sz="2000" dirty="0" err="1" smtClean="0"/>
              <a:t>Sinyagina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343977" y="6000511"/>
            <a:ext cx="194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Developed by: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9069" y="534075"/>
            <a:ext cx="93058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Bahnschrift Light SemiCondensed" panose="020B0502040204020203" pitchFamily="34" charset="0"/>
              </a:rPr>
              <a:t>Thank you for your attention</a:t>
            </a:r>
            <a:endParaRPr lang="ru-RU" sz="6000" dirty="0">
              <a:latin typeface="Bahnschrift Light SemiCondensed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1876" y="1549738"/>
            <a:ext cx="4240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Bahnschrift" panose="020B0502040204020203" pitchFamily="34" charset="0"/>
              </a:rPr>
              <a:t>Any questions?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3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56644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057" y="1638657"/>
            <a:ext cx="4952286" cy="4952286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34113" y="759143"/>
            <a:ext cx="4722503" cy="6282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48"/>
              </a:lnSpc>
              <a:buNone/>
            </a:pPr>
            <a:r>
              <a:rPr lang="en-US" sz="3958" b="1" kern="0" spc="-79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The </a:t>
            </a:r>
            <a:r>
              <a:rPr lang="en-US" sz="3958" b="1" kern="0" spc="-79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Problems</a:t>
            </a:r>
            <a:endParaRPr lang="en-US" sz="3958" dirty="0"/>
          </a:p>
        </p:txBody>
      </p:sp>
      <p:sp>
        <p:nvSpPr>
          <p:cNvPr id="7" name="Shape 2"/>
          <p:cNvSpPr/>
          <p:nvPr/>
        </p:nvSpPr>
        <p:spPr>
          <a:xfrm>
            <a:off x="6234113" y="1948101"/>
            <a:ext cx="480655" cy="480655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391632" y="2037636"/>
            <a:ext cx="165616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5"/>
              </a:lnSpc>
              <a:buNone/>
            </a:pPr>
            <a:r>
              <a:rPr lang="en-US" sz="2375" b="1" kern="0" spc="-4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375" dirty="0"/>
          </a:p>
        </p:txBody>
      </p:sp>
      <p:sp>
        <p:nvSpPr>
          <p:cNvPr id="9" name="Text 4"/>
          <p:cNvSpPr/>
          <p:nvPr/>
        </p:nvSpPr>
        <p:spPr>
          <a:xfrm>
            <a:off x="6928366" y="1948101"/>
            <a:ext cx="2513528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979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Food Waste</a:t>
            </a:r>
            <a:endParaRPr lang="en-US" sz="1979" dirty="0"/>
          </a:p>
        </p:txBody>
      </p:sp>
      <p:sp>
        <p:nvSpPr>
          <p:cNvPr id="10" name="Text 5"/>
          <p:cNvSpPr/>
          <p:nvPr/>
        </p:nvSpPr>
        <p:spPr>
          <a:xfrm>
            <a:off x="6928366" y="2390299"/>
            <a:ext cx="6954322" cy="683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Globally, a significant portion of food is wasted due to improper storage and forgotten ingredients.</a:t>
            </a:r>
            <a:endParaRPr lang="en-US" sz="1682" dirty="0"/>
          </a:p>
        </p:txBody>
      </p:sp>
      <p:sp>
        <p:nvSpPr>
          <p:cNvPr id="11" name="Shape 6"/>
          <p:cNvSpPr/>
          <p:nvPr/>
        </p:nvSpPr>
        <p:spPr>
          <a:xfrm>
            <a:off x="6234113" y="3527584"/>
            <a:ext cx="480655" cy="480655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6391632" y="3617119"/>
            <a:ext cx="165616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5"/>
              </a:lnSpc>
              <a:buNone/>
            </a:pPr>
            <a:r>
              <a:rPr lang="en-US" sz="2375" b="1" kern="0" spc="-4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375" dirty="0"/>
          </a:p>
        </p:txBody>
      </p:sp>
      <p:sp>
        <p:nvSpPr>
          <p:cNvPr id="13" name="Text 8"/>
          <p:cNvSpPr/>
          <p:nvPr/>
        </p:nvSpPr>
        <p:spPr>
          <a:xfrm>
            <a:off x="6928366" y="3527584"/>
            <a:ext cx="2513528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979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Recipe Inspiration</a:t>
            </a:r>
            <a:endParaRPr lang="en-US" sz="1979" dirty="0"/>
          </a:p>
        </p:txBody>
      </p:sp>
      <p:sp>
        <p:nvSpPr>
          <p:cNvPr id="14" name="Text 9"/>
          <p:cNvSpPr/>
          <p:nvPr/>
        </p:nvSpPr>
        <p:spPr>
          <a:xfrm>
            <a:off x="6928366" y="3969782"/>
            <a:ext cx="6954322" cy="683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Finding new and exciting recipes can be challenging, leading to repetitive meals and culinary boredom.</a:t>
            </a:r>
            <a:endParaRPr lang="en-US" sz="1682" dirty="0"/>
          </a:p>
        </p:txBody>
      </p:sp>
      <p:sp>
        <p:nvSpPr>
          <p:cNvPr id="15" name="Shape 10"/>
          <p:cNvSpPr/>
          <p:nvPr/>
        </p:nvSpPr>
        <p:spPr>
          <a:xfrm>
            <a:off x="6234113" y="5107067"/>
            <a:ext cx="480655" cy="480655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391632" y="5196602"/>
            <a:ext cx="165616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5"/>
              </a:lnSpc>
              <a:buNone/>
            </a:pPr>
            <a:r>
              <a:rPr lang="en-US" sz="2375" b="1" kern="0" spc="-4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375" dirty="0"/>
          </a:p>
        </p:txBody>
      </p:sp>
      <p:sp>
        <p:nvSpPr>
          <p:cNvPr id="17" name="Text 12"/>
          <p:cNvSpPr/>
          <p:nvPr/>
        </p:nvSpPr>
        <p:spPr>
          <a:xfrm>
            <a:off x="6928366" y="5107067"/>
            <a:ext cx="2513528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979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Food Budgeting</a:t>
            </a:r>
            <a:endParaRPr lang="en-US" sz="1979" dirty="0"/>
          </a:p>
        </p:txBody>
      </p:sp>
      <p:sp>
        <p:nvSpPr>
          <p:cNvPr id="18" name="Text 13"/>
          <p:cNvSpPr/>
          <p:nvPr/>
        </p:nvSpPr>
        <p:spPr>
          <a:xfrm>
            <a:off x="6928366" y="5549265"/>
            <a:ext cx="6954322" cy="683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Overspending on groceries due to impulsive purchases and lack of awareness of available ingredients.</a:t>
            </a:r>
            <a:endParaRPr lang="en-US" sz="1682" dirty="0"/>
          </a:p>
        </p:txBody>
      </p:sp>
      <p:sp>
        <p:nvSpPr>
          <p:cNvPr id="19" name="Shape 14"/>
          <p:cNvSpPr/>
          <p:nvPr/>
        </p:nvSpPr>
        <p:spPr>
          <a:xfrm>
            <a:off x="6234113" y="6686550"/>
            <a:ext cx="480655" cy="480655"/>
          </a:xfrm>
          <a:prstGeom prst="roundRect">
            <a:avLst>
              <a:gd name="adj" fmla="val 18669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391632" y="6776085"/>
            <a:ext cx="165616" cy="301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75"/>
              </a:lnSpc>
              <a:buNone/>
            </a:pPr>
            <a:r>
              <a:rPr lang="en-US" sz="2375" b="1" kern="0" spc="-4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375" dirty="0"/>
          </a:p>
        </p:txBody>
      </p:sp>
      <p:sp>
        <p:nvSpPr>
          <p:cNvPr id="21" name="Text 16"/>
          <p:cNvSpPr/>
          <p:nvPr/>
        </p:nvSpPr>
        <p:spPr>
          <a:xfrm>
            <a:off x="6928366" y="6686550"/>
            <a:ext cx="2513528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74"/>
              </a:lnSpc>
              <a:buNone/>
            </a:pPr>
            <a:r>
              <a:rPr lang="en-US" sz="1979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Unhealthy Eating</a:t>
            </a:r>
            <a:endParaRPr lang="en-US" sz="1979" dirty="0"/>
          </a:p>
        </p:txBody>
      </p:sp>
      <p:sp>
        <p:nvSpPr>
          <p:cNvPr id="22" name="Text 17"/>
          <p:cNvSpPr/>
          <p:nvPr/>
        </p:nvSpPr>
        <p:spPr>
          <a:xfrm>
            <a:off x="6928366" y="7128748"/>
            <a:ext cx="6954322" cy="341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92"/>
              </a:lnSpc>
              <a:buNone/>
            </a:pPr>
            <a:r>
              <a:rPr lang="en-US" sz="1682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Lack of knowledge about healthy dietary options and proper portion control.</a:t>
            </a:r>
            <a:endParaRPr lang="en-US" sz="1682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68997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83199" y="3294936"/>
            <a:ext cx="8126849" cy="6329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84"/>
              </a:lnSpc>
              <a:buNone/>
            </a:pPr>
            <a:r>
              <a:rPr lang="en-US" sz="3987" b="1" kern="0" spc="-80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Key Features of the SafeShelf Platform</a:t>
            </a:r>
            <a:endParaRPr lang="en-US" sz="3987" dirty="0"/>
          </a:p>
        </p:txBody>
      </p:sp>
      <p:sp>
        <p:nvSpPr>
          <p:cNvPr id="6" name="Shape 2"/>
          <p:cNvSpPr/>
          <p:nvPr/>
        </p:nvSpPr>
        <p:spPr>
          <a:xfrm>
            <a:off x="1783199" y="4250650"/>
            <a:ext cx="5424487" cy="1579364"/>
          </a:xfrm>
          <a:prstGeom prst="roundRect">
            <a:avLst>
              <a:gd name="adj" fmla="val 5723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005965" y="4473416"/>
            <a:ext cx="2531745" cy="316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92"/>
              </a:lnSpc>
              <a:buNone/>
            </a:pPr>
            <a:r>
              <a:rPr lang="en-US" sz="1994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Receipt Scanning</a:t>
            </a:r>
            <a:endParaRPr lang="en-US" sz="1994" dirty="0"/>
          </a:p>
        </p:txBody>
      </p:sp>
      <p:sp>
        <p:nvSpPr>
          <p:cNvPr id="8" name="Text 4"/>
          <p:cNvSpPr/>
          <p:nvPr/>
        </p:nvSpPr>
        <p:spPr>
          <a:xfrm>
            <a:off x="2005965" y="4918829"/>
            <a:ext cx="4978956" cy="688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Effortlessly capture your grocery list by scanning receipts with the </a:t>
            </a:r>
            <a:r>
              <a:rPr lang="en-US" sz="1695" kern="0" spc="-34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SafeShelf</a:t>
            </a:r>
            <a:r>
              <a:rPr lang="en-US" sz="1695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95" kern="0" spc="-34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website</a:t>
            </a:r>
            <a:endParaRPr lang="en-US" sz="1695" dirty="0"/>
          </a:p>
        </p:txBody>
      </p:sp>
      <p:sp>
        <p:nvSpPr>
          <p:cNvPr id="9" name="Shape 5"/>
          <p:cNvSpPr/>
          <p:nvPr/>
        </p:nvSpPr>
        <p:spPr>
          <a:xfrm>
            <a:off x="7422833" y="4250650"/>
            <a:ext cx="5424487" cy="1579364"/>
          </a:xfrm>
          <a:prstGeom prst="roundRect">
            <a:avLst>
              <a:gd name="adj" fmla="val 5723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645598" y="4473416"/>
            <a:ext cx="2610088" cy="316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92"/>
              </a:lnSpc>
              <a:buNone/>
            </a:pPr>
            <a:r>
              <a:rPr lang="en-US" sz="1994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Expiration Date Tracking</a:t>
            </a:r>
            <a:endParaRPr lang="en-US" sz="1994" dirty="0"/>
          </a:p>
        </p:txBody>
      </p:sp>
      <p:sp>
        <p:nvSpPr>
          <p:cNvPr id="11" name="Text 7"/>
          <p:cNvSpPr/>
          <p:nvPr/>
        </p:nvSpPr>
        <p:spPr>
          <a:xfrm>
            <a:off x="7645598" y="4918829"/>
            <a:ext cx="4978956" cy="688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Automatically monitor the expiration dates of your ingredients, ensuring freshness and reducing </a:t>
            </a:r>
            <a:r>
              <a:rPr lang="en-US" sz="1695" kern="0" spc="-34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waste</a:t>
            </a:r>
            <a:endParaRPr lang="en-US" sz="1695" dirty="0"/>
          </a:p>
        </p:txBody>
      </p:sp>
      <p:sp>
        <p:nvSpPr>
          <p:cNvPr id="12" name="Shape 8"/>
          <p:cNvSpPr/>
          <p:nvPr/>
        </p:nvSpPr>
        <p:spPr>
          <a:xfrm>
            <a:off x="1783199" y="6045160"/>
            <a:ext cx="5424487" cy="1579364"/>
          </a:xfrm>
          <a:prstGeom prst="roundRect">
            <a:avLst>
              <a:gd name="adj" fmla="val 5723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2005965" y="6267926"/>
            <a:ext cx="4106227" cy="316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92"/>
              </a:lnSpc>
              <a:buNone/>
            </a:pPr>
            <a:r>
              <a:rPr lang="en-US" sz="1994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Personalized Recipe Recommendations</a:t>
            </a:r>
            <a:endParaRPr lang="en-US" sz="1994" dirty="0"/>
          </a:p>
        </p:txBody>
      </p:sp>
      <p:sp>
        <p:nvSpPr>
          <p:cNvPr id="14" name="Text 10"/>
          <p:cNvSpPr/>
          <p:nvPr/>
        </p:nvSpPr>
        <p:spPr>
          <a:xfrm>
            <a:off x="2005965" y="6713339"/>
            <a:ext cx="4978956" cy="688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Receive tailored recipe suggestions based on the ingredients you have </a:t>
            </a:r>
            <a:r>
              <a:rPr lang="en-US" sz="1695" kern="0" spc="-34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available</a:t>
            </a:r>
            <a:endParaRPr lang="en-US" sz="1695" dirty="0"/>
          </a:p>
        </p:txBody>
      </p:sp>
      <p:sp>
        <p:nvSpPr>
          <p:cNvPr id="15" name="Shape 11"/>
          <p:cNvSpPr/>
          <p:nvPr/>
        </p:nvSpPr>
        <p:spPr>
          <a:xfrm>
            <a:off x="7422833" y="6045160"/>
            <a:ext cx="5424487" cy="1579364"/>
          </a:xfrm>
          <a:prstGeom prst="roundRect">
            <a:avLst>
              <a:gd name="adj" fmla="val 5723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645598" y="6267926"/>
            <a:ext cx="2531745" cy="3163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92"/>
              </a:lnSpc>
              <a:buNone/>
            </a:pPr>
            <a:r>
              <a:rPr lang="en-US" sz="1994" b="1" kern="0" spc="-40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Dietary Customization</a:t>
            </a:r>
            <a:endParaRPr lang="en-US" sz="1994" dirty="0"/>
          </a:p>
        </p:txBody>
      </p:sp>
      <p:sp>
        <p:nvSpPr>
          <p:cNvPr id="17" name="Text 13"/>
          <p:cNvSpPr/>
          <p:nvPr/>
        </p:nvSpPr>
        <p:spPr>
          <a:xfrm>
            <a:off x="7645598" y="6713339"/>
            <a:ext cx="4978956" cy="6884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11"/>
              </a:lnSpc>
              <a:buNone/>
            </a:pPr>
            <a:r>
              <a:rPr lang="en-US" sz="1695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Adjust your recipe recommendations to fit your dietary preferences, allergies, and </a:t>
            </a:r>
            <a:r>
              <a:rPr lang="en-US" sz="1695" kern="0" spc="-34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restrictions</a:t>
            </a:r>
            <a:endParaRPr lang="en-US" sz="16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59" y="-291313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001143" y="804084"/>
            <a:ext cx="12692896" cy="1452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Technological stack</a:t>
            </a:r>
            <a:endParaRPr lang="en-US" sz="4574" dirty="0"/>
          </a:p>
        </p:txBody>
      </p:sp>
      <p:sp>
        <p:nvSpPr>
          <p:cNvPr id="5" name="Text 2"/>
          <p:cNvSpPr/>
          <p:nvPr/>
        </p:nvSpPr>
        <p:spPr>
          <a:xfrm>
            <a:off x="968693" y="2588420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Backend</a:t>
            </a:r>
            <a:endParaRPr lang="en-US" sz="2287" dirty="0"/>
          </a:p>
        </p:txBody>
      </p:sp>
      <p:sp>
        <p:nvSpPr>
          <p:cNvPr id="6" name="Text 3"/>
          <p:cNvSpPr/>
          <p:nvPr/>
        </p:nvSpPr>
        <p:spPr>
          <a:xfrm>
            <a:off x="1602038" y="3724022"/>
            <a:ext cx="382893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3200" kern="0" spc="-39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Java 21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1363623" y="4689038"/>
            <a:ext cx="343400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sp>
        <p:nvSpPr>
          <p:cNvPr id="8" name="Text 5"/>
          <p:cNvSpPr/>
          <p:nvPr/>
        </p:nvSpPr>
        <p:spPr>
          <a:xfrm>
            <a:off x="1363623" y="5960507"/>
            <a:ext cx="343400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3110"/>
              </a:lnSpc>
              <a:buSzPct val="100000"/>
            </a:pP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6249441" y="2569579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Database</a:t>
            </a:r>
            <a:endParaRPr lang="en-US" sz="2287" dirty="0"/>
          </a:p>
        </p:txBody>
      </p:sp>
      <p:sp>
        <p:nvSpPr>
          <p:cNvPr id="10" name="Text 7"/>
          <p:cNvSpPr/>
          <p:nvPr/>
        </p:nvSpPr>
        <p:spPr>
          <a:xfrm>
            <a:off x="5407462" y="3676769"/>
            <a:ext cx="382893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2" name="Text 9"/>
          <p:cNvSpPr/>
          <p:nvPr/>
        </p:nvSpPr>
        <p:spPr>
          <a:xfrm>
            <a:off x="5802392" y="6255231"/>
            <a:ext cx="343400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sp>
        <p:nvSpPr>
          <p:cNvPr id="13" name="Text 10"/>
          <p:cNvSpPr/>
          <p:nvPr/>
        </p:nvSpPr>
        <p:spPr>
          <a:xfrm>
            <a:off x="10862621" y="2569132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kern="0" spc="-46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Frontend</a:t>
            </a:r>
            <a:endParaRPr lang="en-US" sz="2287" dirty="0"/>
          </a:p>
        </p:txBody>
      </p:sp>
      <p:sp>
        <p:nvSpPr>
          <p:cNvPr id="14" name="Text 11"/>
          <p:cNvSpPr/>
          <p:nvPr/>
        </p:nvSpPr>
        <p:spPr>
          <a:xfrm>
            <a:off x="9846231" y="3676769"/>
            <a:ext cx="382893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5" name="Text 12"/>
          <p:cNvSpPr/>
          <p:nvPr/>
        </p:nvSpPr>
        <p:spPr>
          <a:xfrm>
            <a:off x="10241161" y="4689038"/>
            <a:ext cx="343400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sp>
        <p:nvSpPr>
          <p:cNvPr id="16" name="Text 13"/>
          <p:cNvSpPr/>
          <p:nvPr/>
        </p:nvSpPr>
        <p:spPr>
          <a:xfrm>
            <a:off x="10216396" y="6187217"/>
            <a:ext cx="3434001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42" y="3385369"/>
            <a:ext cx="852056" cy="85205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65660" y="4849054"/>
            <a:ext cx="4304962" cy="117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200" dirty="0" smtClean="0">
                <a:latin typeface="Source Sans Pro"/>
                <a:ea typeface="Source Sans Pro"/>
              </a:rPr>
              <a:t>Spring Boot</a:t>
            </a:r>
          </a:p>
          <a:p>
            <a:pPr>
              <a:lnSpc>
                <a:spcPct val="114000"/>
              </a:lnSpc>
            </a:pPr>
            <a:r>
              <a:rPr lang="en-US" sz="3200" dirty="0" smtClean="0">
                <a:latin typeface="Source Sans Pro"/>
                <a:ea typeface="Source Sans Pro"/>
              </a:rPr>
              <a:t>Spring Secure</a:t>
            </a:r>
            <a:endParaRPr lang="ru-RU" sz="3200" dirty="0">
              <a:ea typeface="Source Sans Pro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4" y="4955417"/>
            <a:ext cx="997878" cy="99787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0" y="6553081"/>
            <a:ext cx="925287" cy="92528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602038" y="6697467"/>
            <a:ext cx="249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Python 3.8</a:t>
            </a:r>
            <a:endParaRPr lang="ru-RU" sz="3200" dirty="0"/>
          </a:p>
        </p:txBody>
      </p:sp>
      <p:sp>
        <p:nvSpPr>
          <p:cNvPr id="22" name="TextBox 21"/>
          <p:cNvSpPr txBox="1"/>
          <p:nvPr/>
        </p:nvSpPr>
        <p:spPr>
          <a:xfrm>
            <a:off x="6716323" y="3613332"/>
            <a:ext cx="2303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PostgreSQL</a:t>
            </a:r>
            <a:endParaRPr lang="ru-RU" sz="3200" dirty="0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858" y="3443075"/>
            <a:ext cx="925287" cy="92528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462" y="4850149"/>
            <a:ext cx="1553221" cy="10158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763563" y="5030057"/>
            <a:ext cx="22560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Chroma</a:t>
            </a:r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939" y="3354097"/>
            <a:ext cx="977145" cy="97714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1470296" y="3511811"/>
            <a:ext cx="2079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React</a:t>
            </a:r>
            <a:endParaRPr lang="ru-RU" dirty="0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492" y="4912363"/>
            <a:ext cx="901859" cy="901859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198" y="6356415"/>
            <a:ext cx="982779" cy="98277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495136" y="5030056"/>
            <a:ext cx="1909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HTML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11495136" y="6517362"/>
            <a:ext cx="169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CSS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63" y="3003828"/>
            <a:ext cx="4928473" cy="222194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267331" y="613648"/>
            <a:ext cx="7582138" cy="13125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67"/>
              </a:lnSpc>
              <a:buNone/>
            </a:pPr>
            <a:r>
              <a:rPr lang="en-US" sz="4134" b="1" kern="0" spc="-83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Scanning Receipts to Get Product Lists</a:t>
            </a:r>
            <a:endParaRPr lang="en-US" sz="4134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331" y="2260878"/>
            <a:ext cx="1115616" cy="178498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717631" y="2484001"/>
            <a:ext cx="2624971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2067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Receipt Scanning</a:t>
            </a:r>
            <a:endParaRPr lang="en-US" sz="2067" dirty="0"/>
          </a:p>
        </p:txBody>
      </p:sp>
      <p:sp>
        <p:nvSpPr>
          <p:cNvPr id="9" name="Text 3"/>
          <p:cNvSpPr/>
          <p:nvPr/>
        </p:nvSpPr>
        <p:spPr>
          <a:xfrm>
            <a:off x="7717631" y="2945963"/>
            <a:ext cx="6131838" cy="3569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11"/>
              </a:lnSpc>
              <a:buNone/>
            </a:pPr>
            <a:r>
              <a:rPr lang="en-US" sz="1757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scan their receipts with the SafeShelf app.</a:t>
            </a:r>
            <a:endParaRPr lang="en-US" sz="1757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331" y="4045863"/>
            <a:ext cx="1115616" cy="178498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717631" y="4268986"/>
            <a:ext cx="2624971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2067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Product Database</a:t>
            </a:r>
            <a:endParaRPr lang="en-US" sz="2067" dirty="0"/>
          </a:p>
        </p:txBody>
      </p:sp>
      <p:sp>
        <p:nvSpPr>
          <p:cNvPr id="12" name="Text 5"/>
          <p:cNvSpPr/>
          <p:nvPr/>
        </p:nvSpPr>
        <p:spPr>
          <a:xfrm>
            <a:off x="7717631" y="4730948"/>
            <a:ext cx="6131838" cy="713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11"/>
              </a:lnSpc>
              <a:buNone/>
            </a:pPr>
            <a:r>
              <a:rPr lang="en-US" sz="1757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extracted product names are compared against a comprehensive database.</a:t>
            </a:r>
            <a:endParaRPr lang="en-US" sz="1757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7331" y="5830848"/>
            <a:ext cx="1115616" cy="178498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717631" y="6053971"/>
            <a:ext cx="2624971" cy="32813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84"/>
              </a:lnSpc>
              <a:buNone/>
            </a:pPr>
            <a:r>
              <a:rPr lang="en-US" sz="2067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Product List Generation</a:t>
            </a:r>
            <a:endParaRPr lang="en-US" sz="2067" dirty="0"/>
          </a:p>
        </p:txBody>
      </p:sp>
      <p:sp>
        <p:nvSpPr>
          <p:cNvPr id="15" name="Text 7"/>
          <p:cNvSpPr/>
          <p:nvPr/>
        </p:nvSpPr>
        <p:spPr>
          <a:xfrm>
            <a:off x="7717631" y="6515933"/>
            <a:ext cx="6131838" cy="7138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11"/>
              </a:lnSpc>
              <a:buNone/>
            </a:pPr>
            <a:r>
              <a:rPr lang="en-US" sz="1757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complete list of products purchased is generated and displayed in </a:t>
            </a:r>
            <a:r>
              <a:rPr lang="en-US" sz="1757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website.</a:t>
            </a:r>
            <a:endParaRPr lang="en-US" sz="175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1140976"/>
            <a:ext cx="7415927" cy="1452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Accurate Expiration Date Determination</a:t>
            </a:r>
            <a:endParaRPr lang="en-US" sz="4574" dirty="0"/>
          </a:p>
        </p:txBody>
      </p:sp>
      <p:sp>
        <p:nvSpPr>
          <p:cNvPr id="7" name="Shape 2"/>
          <p:cNvSpPr/>
          <p:nvPr/>
        </p:nvSpPr>
        <p:spPr>
          <a:xfrm>
            <a:off x="6350437" y="2963347"/>
            <a:ext cx="7415927" cy="4125278"/>
          </a:xfrm>
          <a:prstGeom prst="roundRect">
            <a:avLst>
              <a:gd name="adj" fmla="val 2514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3"/>
          <p:cNvSpPr/>
          <p:nvPr/>
        </p:nvSpPr>
        <p:spPr>
          <a:xfrm>
            <a:off x="6365677" y="2978587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4"/>
          <p:cNvSpPr/>
          <p:nvPr/>
        </p:nvSpPr>
        <p:spPr>
          <a:xfrm>
            <a:off x="6612493" y="3134320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 Type</a:t>
            </a:r>
            <a:endParaRPr lang="en-US" sz="1944" dirty="0"/>
          </a:p>
        </p:txBody>
      </p:sp>
      <p:sp>
        <p:nvSpPr>
          <p:cNvPr id="10" name="Text 5"/>
          <p:cNvSpPr/>
          <p:nvPr/>
        </p:nvSpPr>
        <p:spPr>
          <a:xfrm>
            <a:off x="10309027" y="3134320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Expiration Date Determination Method</a:t>
            </a:r>
            <a:endParaRPr lang="en-US" sz="1944" dirty="0"/>
          </a:p>
        </p:txBody>
      </p:sp>
      <p:sp>
        <p:nvSpPr>
          <p:cNvPr id="11" name="Shape 6"/>
          <p:cNvSpPr/>
          <p:nvPr/>
        </p:nvSpPr>
        <p:spPr>
          <a:xfrm>
            <a:off x="6365677" y="4080153"/>
            <a:ext cx="73854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7"/>
          <p:cNvSpPr/>
          <p:nvPr/>
        </p:nvSpPr>
        <p:spPr>
          <a:xfrm>
            <a:off x="6612493" y="4235887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«Honest Sign» system products (milk, water, etc.)</a:t>
            </a:r>
            <a:endParaRPr lang="en-US" sz="1944" dirty="0"/>
          </a:p>
        </p:txBody>
      </p:sp>
      <p:sp>
        <p:nvSpPr>
          <p:cNvPr id="13" name="Text 8"/>
          <p:cNvSpPr/>
          <p:nvPr/>
        </p:nvSpPr>
        <p:spPr>
          <a:xfrm>
            <a:off x="10309027" y="4235887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input (manual or automated based on product type)</a:t>
            </a:r>
            <a:endParaRPr lang="en-US" sz="1944" dirty="0"/>
          </a:p>
        </p:txBody>
      </p:sp>
      <p:sp>
        <p:nvSpPr>
          <p:cNvPr id="14" name="Shape 9"/>
          <p:cNvSpPr/>
          <p:nvPr/>
        </p:nvSpPr>
        <p:spPr>
          <a:xfrm>
            <a:off x="6365677" y="5576768"/>
            <a:ext cx="73854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0"/>
          <p:cNvSpPr/>
          <p:nvPr/>
        </p:nvSpPr>
        <p:spPr>
          <a:xfrm>
            <a:off x="6612493" y="5732502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Other products</a:t>
            </a:r>
            <a:endParaRPr lang="en-US" sz="1944" dirty="0"/>
          </a:p>
        </p:txBody>
      </p:sp>
      <p:sp>
        <p:nvSpPr>
          <p:cNvPr id="16" name="Text 11"/>
          <p:cNvSpPr/>
          <p:nvPr/>
        </p:nvSpPr>
        <p:spPr>
          <a:xfrm>
            <a:off x="10309027" y="5732502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input (manual or automated based on product type)</a:t>
            </a:r>
            <a:endParaRPr lang="en-US" sz="1944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FA9BEF2-09F4-6A57-3B65-5A4B64EDC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93" y="2103448"/>
            <a:ext cx="5071414" cy="3641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1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79" y="1725692"/>
            <a:ext cx="5054441" cy="505444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91238" y="475178"/>
            <a:ext cx="6595824" cy="5081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2"/>
              </a:lnSpc>
              <a:buNone/>
            </a:pPr>
            <a:r>
              <a:rPr lang="en-US" sz="3202" b="1" kern="0" spc="-6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Personalized Recipe Recommendations</a:t>
            </a:r>
            <a:endParaRPr lang="en-US" sz="3202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365" y="1219874"/>
            <a:ext cx="431959" cy="431959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091238" y="1847255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20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Ingredient Matching</a:t>
            </a:r>
            <a:endParaRPr lang="en-US" sz="2000" dirty="0"/>
          </a:p>
        </p:txBody>
      </p:sp>
      <p:sp>
        <p:nvSpPr>
          <p:cNvPr id="9" name="Text 3"/>
          <p:cNvSpPr/>
          <p:nvPr/>
        </p:nvSpPr>
        <p:spPr>
          <a:xfrm>
            <a:off x="6091238" y="2205038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60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1600" kern="0" spc="-27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ML</a:t>
            </a:r>
            <a:r>
              <a:rPr lang="en-US" sz="1600" kern="0" spc="-27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0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analyzes the user's available ingredients.</a:t>
            </a:r>
            <a:endParaRPr lang="en-US" sz="16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365" y="3000018"/>
            <a:ext cx="431959" cy="431959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091238" y="3604736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20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Recipe Database</a:t>
            </a:r>
            <a:endParaRPr lang="en-US" sz="2000" dirty="0"/>
          </a:p>
        </p:txBody>
      </p:sp>
      <p:sp>
        <p:nvSpPr>
          <p:cNvPr id="12" name="Text 5"/>
          <p:cNvSpPr/>
          <p:nvPr/>
        </p:nvSpPr>
        <p:spPr>
          <a:xfrm>
            <a:off x="6091238" y="3962519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60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matches the ingredients with a vast database of recipes.</a:t>
            </a:r>
            <a:endParaRPr lang="en-US" sz="16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9023" y="4757499"/>
            <a:ext cx="431959" cy="431959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6091238" y="5362218"/>
            <a:ext cx="2033111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20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Dietary Preferences</a:t>
            </a:r>
            <a:endParaRPr lang="en-US" sz="2000" dirty="0"/>
          </a:p>
        </p:txBody>
      </p:sp>
      <p:sp>
        <p:nvSpPr>
          <p:cNvPr id="15" name="Text 7"/>
          <p:cNvSpPr/>
          <p:nvPr/>
        </p:nvSpPr>
        <p:spPr>
          <a:xfrm>
            <a:off x="6091238" y="5720001"/>
            <a:ext cx="7934325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60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1600" kern="0" spc="-27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 </a:t>
            </a:r>
            <a:r>
              <a:rPr lang="en-US" sz="160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considers dietary preferences, allergies, and restrictions.</a:t>
            </a:r>
            <a:endParaRPr lang="en-US" sz="1600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9023" y="6514981"/>
            <a:ext cx="431959" cy="431959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6091238" y="7119699"/>
            <a:ext cx="2682002" cy="2541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1"/>
              </a:lnSpc>
              <a:buNone/>
            </a:pPr>
            <a:r>
              <a:rPr lang="en-US" sz="20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Personalized Recommendations</a:t>
            </a:r>
            <a:endParaRPr lang="en-US" sz="2000" dirty="0"/>
          </a:p>
        </p:txBody>
      </p:sp>
      <p:sp>
        <p:nvSpPr>
          <p:cNvPr id="18" name="Text 9"/>
          <p:cNvSpPr/>
          <p:nvPr/>
        </p:nvSpPr>
        <p:spPr>
          <a:xfrm>
            <a:off x="6091238" y="7477482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7"/>
              </a:lnSpc>
              <a:buNone/>
            </a:pPr>
            <a:r>
              <a:rPr lang="en-US" sz="160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system recommends relevant and enticing recipes based on the user's unique dietary needs and available ingredients.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985600" y="4299941"/>
            <a:ext cx="6446758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23900" b="1" kern="0" spc="-91" dirty="0">
                <a:solidFill>
                  <a:srgbClr val="000000"/>
                </a:solidFill>
                <a:latin typeface="Bahnschrift" panose="020B0502040204020203" pitchFamily="34" charset="0"/>
                <a:ea typeface="adonis-web" pitchFamily="34" charset="-122"/>
                <a:cs typeface="adonis-web" pitchFamily="34" charset="-120"/>
              </a:rPr>
              <a:t>DEMO</a:t>
            </a:r>
            <a:endParaRPr lang="en-US" sz="23900" dirty="0">
              <a:latin typeface="Bahnschrift" panose="020B0502040204020203" pitchFamily="34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6350437" y="3675340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647811A6-3A2D-9948-43E0-4822F04FC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79" y="1725692"/>
            <a:ext cx="5054441" cy="505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56644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579013"/>
            <a:ext cx="6446758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kern="0" spc="-91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Next </a:t>
            </a:r>
            <a:r>
              <a:rPr lang="en-US" sz="4574" b="1" kern="0" spc="-91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Steps</a:t>
            </a:r>
            <a:endParaRPr lang="en-US" sz="4574" dirty="0"/>
          </a:p>
        </p:txBody>
      </p:sp>
      <p:sp>
        <p:nvSpPr>
          <p:cNvPr id="7" name="Text 2"/>
          <p:cNvSpPr/>
          <p:nvPr/>
        </p:nvSpPr>
        <p:spPr>
          <a:xfrm>
            <a:off x="6204085" y="3869549"/>
            <a:ext cx="8426315" cy="34132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ct val="250000"/>
              </a:lnSpc>
              <a:buNone/>
            </a:pPr>
            <a:r>
              <a:rPr lang="en-US" sz="1944" kern="0" spc="-39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- expanding </a:t>
            </a: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recipe </a:t>
            </a:r>
            <a:r>
              <a:rPr lang="en-US" sz="1944" kern="0" spc="-39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944" kern="0" spc="-39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- integrating </a:t>
            </a: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meal planning </a:t>
            </a:r>
            <a:r>
              <a:rPr lang="en-US" sz="1944" kern="0" spc="-39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services</a:t>
            </a:r>
            <a:endParaRPr lang="en-US" sz="1944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sz="1944" kern="0" spc="-39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- exploring </a:t>
            </a:r>
            <a:r>
              <a:rPr lang="en-US" sz="1944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algorithms to optimize </a:t>
            </a:r>
            <a:r>
              <a:rPr lang="en-US" sz="1944" kern="0" spc="-39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recipe recommendations</a:t>
            </a:r>
            <a:endParaRPr lang="en-US" sz="1944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FE6EDFCD-99C5-605B-2D65-213B7A097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79" y="1725692"/>
            <a:ext cx="5054441" cy="5054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373</Words>
  <Application>Microsoft Office PowerPoint</Application>
  <PresentationFormat>Произвольный</PresentationFormat>
  <Paragraphs>82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1" baseType="lpstr">
      <vt:lpstr>adonis-web</vt:lpstr>
      <vt:lpstr>Arial</vt:lpstr>
      <vt:lpstr>Bahnschrift</vt:lpstr>
      <vt:lpstr>Bahnschrift Light SemiCondensed</vt:lpstr>
      <vt:lpstr>Calibri</vt:lpstr>
      <vt:lpstr>Californian FB</vt:lpstr>
      <vt:lpstr>Candara Light</vt:lpstr>
      <vt:lpstr>Source Sans Pro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Николай Кузьмин</cp:lastModifiedBy>
  <cp:revision>9</cp:revision>
  <dcterms:created xsi:type="dcterms:W3CDTF">2024-07-14T19:43:11Z</dcterms:created>
  <dcterms:modified xsi:type="dcterms:W3CDTF">2024-07-14T22:57:25Z</dcterms:modified>
</cp:coreProperties>
</file>