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17F3C-CA1D-02B6-9C46-3633E3904CA3}" v="2" dt="2020-12-19T10:26:45.156"/>
    <p1510:client id="{9F2CDC49-1A5C-3EB9-92B4-F5A178A4602B}" v="218" dt="2020-12-19T10:24:16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937" y="4151627"/>
            <a:ext cx="16630464" cy="2439536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8800" kern="0" spc="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캡스톤 디자인 논문 발표</a:t>
            </a:r>
            <a:endParaRPr lang="en-US" sz="8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2311" y="3579055"/>
            <a:ext cx="11021092" cy="86074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700" kern="0" spc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" pitchFamily="34" charset="0"/>
              </a:rPr>
              <a:t>부천대학교</a:t>
            </a:r>
            <a:endParaRPr lang="en-US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855124" y="5268623"/>
            <a:ext cx="12575467" cy="493714"/>
            <a:chOff x="2855124" y="5268623"/>
            <a:chExt cx="12575467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5124" y="5268623"/>
              <a:ext cx="12575467" cy="4937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632311" y="5942261"/>
            <a:ext cx="11023939" cy="2126631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4400" kern="0" spc="-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팀장 : 박세광</a:t>
            </a:r>
          </a:p>
          <a:p>
            <a:pPr algn="ctr"/>
            <a:r>
              <a:rPr lang="en-US" sz="4400" kern="0" spc="-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팀원 : 추병천,이지훈,강세혁,김성우,박명원</a:t>
            </a:r>
            <a:endParaRPr lang="en-US" sz="44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6659" y="367699"/>
            <a:ext cx="9744040" cy="172148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7200" kern="0" spc="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제어부</a:t>
            </a:r>
            <a:endParaRPr lang="en-US" sz="72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019800" y="1342474"/>
            <a:ext cx="5637759" cy="408869"/>
            <a:chOff x="6326997" y="2195969"/>
            <a:chExt cx="5637759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6997" y="2195969"/>
              <a:ext cx="5637759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32303" y="2844588"/>
            <a:ext cx="9975210" cy="2076318"/>
            <a:chOff x="7832303" y="3013823"/>
            <a:chExt cx="9975210" cy="2076318"/>
          </a:xfrm>
        </p:grpSpPr>
        <p:sp>
          <p:nvSpPr>
            <p:cNvPr id="7" name="Object 7"/>
            <p:cNvSpPr txBox="1"/>
            <p:nvPr/>
          </p:nvSpPr>
          <p:spPr>
            <a:xfrm>
              <a:off x="9304762" y="3580895"/>
              <a:ext cx="8502751" cy="150924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/>
            <a:lstStyle/>
            <a:p>
              <a:pPr algn="just"/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밸런싱을 하기 위해서 필요한 핵심적인 부품인 IMU이다. 3축에 대해서 각가속도 및 가속도 값을 알 수 </a:t>
              </a:r>
              <a:r>
                <a:rPr lang="en-US" sz="23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있는</a:t>
              </a:r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센서이며</a:t>
              </a:r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해당센서를</a:t>
              </a:r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통해</a:t>
              </a:r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 </a:t>
              </a:r>
              <a:r>
                <a:rPr lang="en-US" sz="23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현재의</a:t>
              </a:r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  </a:t>
              </a:r>
              <a:r>
                <a:rPr lang="en-US" sz="23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x축</a:t>
              </a:r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, </a:t>
              </a:r>
              <a:r>
                <a:rPr lang="en-US" sz="23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y축의</a:t>
              </a:r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각도를</a:t>
              </a:r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추정할</a:t>
              </a:r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수 </a:t>
              </a:r>
              <a:r>
                <a:rPr lang="en-US" sz="23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있다</a:t>
              </a:r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.</a:t>
              </a:r>
              <a:endParaRPr lang="en-US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7832303" y="3013823"/>
              <a:ext cx="1330811" cy="1330811"/>
              <a:chOff x="7832303" y="3013823"/>
              <a:chExt cx="1330811" cy="1330811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7832303" y="3013823"/>
                <a:ext cx="1330811" cy="1330811"/>
                <a:chOff x="7832303" y="3013823"/>
                <a:chExt cx="1330811" cy="1330811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832303" y="3013823"/>
                  <a:ext cx="1330811" cy="1330811"/>
                </a:xfrm>
                <a:prstGeom prst="rect">
                  <a:avLst/>
                </a:prstGeom>
              </p:spPr>
            </p:pic>
          </p:grpSp>
          <p:sp>
            <p:nvSpPr>
              <p:cNvPr id="12" name="Object 12"/>
              <p:cNvSpPr txBox="1"/>
              <p:nvPr/>
            </p:nvSpPr>
            <p:spPr>
              <a:xfrm>
                <a:off x="8017836" y="3204433"/>
                <a:ext cx="1076226" cy="914263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5300" kern="0" spc="100" dirty="0">
                    <a:solidFill>
                      <a:srgbClr val="FFFFFF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yriad Pro Light" pitchFamily="34" charset="0"/>
                  </a:rPr>
                  <a:t>01</a:t>
                </a:r>
                <a:endParaRPr 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9304762" y="3093429"/>
              <a:ext cx="3277903" cy="4114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4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MPU6050 Sensor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7832303" y="5458194"/>
            <a:ext cx="10853368" cy="1570376"/>
            <a:chOff x="7832303" y="5519258"/>
            <a:chExt cx="10853368" cy="1570376"/>
          </a:xfrm>
        </p:grpSpPr>
        <p:sp>
          <p:nvSpPr>
            <p:cNvPr id="17" name="Object 17"/>
            <p:cNvSpPr txBox="1"/>
            <p:nvPr/>
          </p:nvSpPr>
          <p:spPr>
            <a:xfrm>
              <a:off x="9304762" y="6086327"/>
              <a:ext cx="9380909" cy="100330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아두이노 자체에 통신 모듈이 없기 때문에 인버터와 통신하기 위해 </a:t>
              </a:r>
            </a:p>
            <a:p>
              <a:pPr algn="just"/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RS485모듈을 사용하였다.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7832303" y="5519258"/>
              <a:ext cx="1330811" cy="1330811"/>
              <a:chOff x="7832303" y="5519258"/>
              <a:chExt cx="1330811" cy="133081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832303" y="5519258"/>
                <a:ext cx="1330811" cy="1330811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8017836" y="5727531"/>
              <a:ext cx="1076226" cy="91426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5300" kern="0" spc="100" dirty="0">
                  <a:solidFill>
                    <a:srgbClr val="FFFFFF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02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9304762" y="5598860"/>
              <a:ext cx="3277903" cy="4114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4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MAX 485 To TTL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7832303" y="8039005"/>
            <a:ext cx="10030966" cy="1570378"/>
            <a:chOff x="7832303" y="8205977"/>
            <a:chExt cx="10853368" cy="1570378"/>
          </a:xfrm>
        </p:grpSpPr>
        <p:sp>
          <p:nvSpPr>
            <p:cNvPr id="25" name="Object 25"/>
            <p:cNvSpPr txBox="1"/>
            <p:nvPr/>
          </p:nvSpPr>
          <p:spPr>
            <a:xfrm>
              <a:off x="9304762" y="8773048"/>
              <a:ext cx="9380909" cy="100330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주파수를 바꾸어 모터의 회전속도를 조절하고, DC전압을 AC로 변환하기위해 IG5A 인버터를 사용하였다.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008" name="그룹 1008"/>
            <p:cNvGrpSpPr/>
            <p:nvPr/>
          </p:nvGrpSpPr>
          <p:grpSpPr>
            <a:xfrm>
              <a:off x="7832303" y="8205977"/>
              <a:ext cx="1330811" cy="1330811"/>
              <a:chOff x="7832303" y="8205977"/>
              <a:chExt cx="1330811" cy="133081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32303" y="8205977"/>
                <a:ext cx="1330811" cy="1330811"/>
              </a:xfrm>
              <a:prstGeom prst="rect">
                <a:avLst/>
              </a:prstGeom>
            </p:spPr>
          </p:pic>
        </p:grpSp>
        <p:sp>
          <p:nvSpPr>
            <p:cNvPr id="29" name="Object 29"/>
            <p:cNvSpPr txBox="1"/>
            <p:nvPr/>
          </p:nvSpPr>
          <p:spPr>
            <a:xfrm>
              <a:off x="7958334" y="8414250"/>
              <a:ext cx="1313888" cy="91426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5300" kern="0" spc="100" dirty="0" smtClean="0">
                  <a:solidFill>
                    <a:srgbClr val="FFFFFF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03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9304762" y="8285581"/>
              <a:ext cx="3277904" cy="4114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4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LS IG5A-1 인버터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096331" y="2838918"/>
            <a:ext cx="6171429" cy="1693064"/>
            <a:chOff x="1096331" y="2838918"/>
            <a:chExt cx="6171429" cy="16930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331" y="2838918"/>
              <a:ext cx="6171429" cy="16930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6331" y="5215145"/>
            <a:ext cx="6171429" cy="2090160"/>
            <a:chOff x="1096331" y="5312718"/>
            <a:chExt cx="6171429" cy="209016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6331" y="5312718"/>
              <a:ext cx="6171429" cy="20901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34906" y="7623188"/>
            <a:ext cx="2058869" cy="2402013"/>
            <a:chOff x="3034906" y="7623188"/>
            <a:chExt cx="2058869" cy="240201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4906" y="7623188"/>
              <a:ext cx="2058869" cy="240201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6075" y="568771"/>
            <a:ext cx="9744040" cy="196933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7200" kern="0" spc="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교육 과정</a:t>
            </a:r>
            <a:endParaRPr lang="en-US" sz="72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072461" y="1611687"/>
            <a:ext cx="7511269" cy="408869"/>
            <a:chOff x="5387223" y="2195969"/>
            <a:chExt cx="7511269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223" y="2195969"/>
              <a:ext cx="7511269" cy="40886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31843" y="3631839"/>
            <a:ext cx="2672319" cy="914264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kern="0" spc="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1~2주차</a:t>
            </a:r>
            <a:endParaRPr lang="en-US" sz="400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581" y="4406576"/>
            <a:ext cx="7995515" cy="527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수평 조절 의자 기구설계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581" y="8447604"/>
            <a:ext cx="7995515" cy="527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교류모터 제어 프로그래밍 및 디버깅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122891" y="5130515"/>
            <a:ext cx="212343" cy="182615"/>
            <a:chOff x="4390817" y="5051549"/>
            <a:chExt cx="212343" cy="1826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390817" y="5051549"/>
              <a:ext cx="212343" cy="1826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22891" y="7180106"/>
            <a:ext cx="212343" cy="182615"/>
            <a:chOff x="4390817" y="7101140"/>
            <a:chExt cx="212343" cy="1826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390817" y="7101140"/>
              <a:ext cx="212343" cy="18261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731839" y="5622576"/>
            <a:ext cx="2672319" cy="1112354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kern="0" spc="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3~4주차</a:t>
            </a:r>
            <a:endParaRPr lang="en-US" sz="400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581" y="6328471"/>
            <a:ext cx="7995515" cy="527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수평 조절의자 기구제작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1839" y="7658766"/>
            <a:ext cx="2672319" cy="9896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kern="0" spc="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5~7주차</a:t>
            </a:r>
            <a:endParaRPr lang="en-US" sz="400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81229" y="3631842"/>
            <a:ext cx="2672319" cy="9896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kern="0" spc="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8주차</a:t>
            </a:r>
            <a:endParaRPr lang="en-US" sz="400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82000" y="4406576"/>
            <a:ext cx="7995515" cy="527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중간평가(수평 조절 의자 조립 및 동작 시험)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26494" y="8447604"/>
            <a:ext cx="7995515" cy="527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시운전 및 완성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2672277" y="5221823"/>
            <a:ext cx="212343" cy="182615"/>
            <a:chOff x="11940203" y="5142857"/>
            <a:chExt cx="212343" cy="1826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940203" y="5142857"/>
              <a:ext cx="212343" cy="1826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72277" y="7180106"/>
            <a:ext cx="212343" cy="182615"/>
            <a:chOff x="11940203" y="7101140"/>
            <a:chExt cx="212343" cy="18261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940203" y="7101140"/>
              <a:ext cx="212343" cy="18261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1281229" y="5622576"/>
            <a:ext cx="2672319" cy="9896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kern="0" spc="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9~10주차</a:t>
            </a:r>
            <a:endParaRPr lang="en-US" sz="400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2000" y="6328471"/>
            <a:ext cx="7995515" cy="527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수평 조절 의자 수평 테스트(현장 실습)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39369" y="7655491"/>
            <a:ext cx="3265815" cy="914264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kern="0" spc="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11~12주차</a:t>
            </a:r>
            <a:endParaRPr lang="en-US" sz="40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800100"/>
            <a:ext cx="9744040" cy="172148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7200" kern="0" spc="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결론</a:t>
            </a:r>
            <a:endParaRPr lang="en-US" sz="72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502" y="3619500"/>
            <a:ext cx="15723434" cy="41811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앞서 말한 요약 내용과 같이 특정 환경 ( 중장비, 선박, 항공 우주 등)에서 보다 편안한 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활동과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 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작업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환경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개선으로작업의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효율과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높은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안정성을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제공하기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위해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만들어졌다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나눔스퀘어" pitchFamily="34" charset="0"/>
            </a:endParaRPr>
          </a:p>
          <a:p>
            <a:pPr algn="ctr"/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아두이노 RS485통신 테스트를 위해 Docklight를 활용하여 인버터 통신을 사전에 </a:t>
            </a:r>
          </a:p>
          <a:p>
            <a:pPr algn="ctr"/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테스트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ko-KR" alt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하였고 모터에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사용된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감속기는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비규격을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사용하여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60:1을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사용하였다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. </a:t>
            </a:r>
            <a:endParaRPr lang="en-US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나눔스퀘어" pitchFamily="34" charset="0"/>
            </a:endParaRPr>
          </a:p>
          <a:p>
            <a:pPr algn="ctr"/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인버터를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통해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모터를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제어하는데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있어서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 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원활한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제어가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어려워서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RS485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통신을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나눔스퀘어" pitchFamily="34" charset="0"/>
            </a:endParaRPr>
          </a:p>
          <a:p>
            <a:pPr algn="ctr"/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이용하여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모터를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제어하였다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. 본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작품을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통해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특정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환경에서의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활동과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작업들이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나눔스퀘어" pitchFamily="34" charset="0"/>
            </a:endParaRPr>
          </a:p>
          <a:p>
            <a:pPr algn="ctr"/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좀 더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편리하고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안정성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있는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환경으로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변화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하였으면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한다</a:t>
            </a:r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.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83585" y="1790700"/>
            <a:ext cx="7511269" cy="408869"/>
            <a:chOff x="5387223" y="2195969"/>
            <a:chExt cx="7511269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223" y="2195969"/>
              <a:ext cx="7511269" cy="4088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8226" y="4166306"/>
            <a:ext cx="9744040" cy="159996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7200" kern="0" spc="2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THANK</a:t>
            </a:r>
            <a:r>
              <a:rPr lang="en-US" sz="7200" kern="0" spc="200" dirty="0">
                <a:solidFill>
                  <a:srgbClr val="FFFFFF"/>
                </a:solidFill>
                <a:latin typeface="Myriad Pro Light"/>
                <a:cs typeface="Myriad Pro Light" pitchFamily="34" charset="0"/>
              </a:rPr>
              <a:t> YOU!</a:t>
            </a:r>
            <a:endParaRPr lang="en-US" sz="7200" dirty="0">
              <a:latin typeface="Myriad Pro Light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493308" y="5106062"/>
            <a:ext cx="5299098" cy="408869"/>
            <a:chOff x="6493308" y="5106062"/>
            <a:chExt cx="52990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3308" y="5106062"/>
              <a:ext cx="5299098" cy="4088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621" y="1228339"/>
            <a:ext cx="5427043" cy="172148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7200" kern="0" spc="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목차 </a:t>
            </a:r>
            <a:endParaRPr lang="en-US" sz="72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138564" y="2195969"/>
            <a:ext cx="3788625" cy="408869"/>
            <a:chOff x="7138564" y="2195969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00367" y="5559010"/>
            <a:ext cx="3653695" cy="29325"/>
            <a:chOff x="3000367" y="5559010"/>
            <a:chExt cx="3653695" cy="293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000367" y="5559010"/>
              <a:ext cx="3653695" cy="293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7200" y="4315199"/>
            <a:ext cx="4500124" cy="3158969"/>
            <a:chOff x="467200" y="4315199"/>
            <a:chExt cx="4500124" cy="3158969"/>
          </a:xfrm>
        </p:grpSpPr>
        <p:sp>
          <p:nvSpPr>
            <p:cNvPr id="10" name="Object 10"/>
            <p:cNvSpPr txBox="1"/>
            <p:nvPr/>
          </p:nvSpPr>
          <p:spPr>
            <a:xfrm>
              <a:off x="1717947" y="5654752"/>
              <a:ext cx="1998359" cy="6663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900" kern="0" spc="100" dirty="0">
                  <a:solidFill>
                    <a:srgbClr val="0E1F5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Title One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67200" y="6942109"/>
              <a:ext cx="4500124" cy="53205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개요 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004" name="그룹 1004"/>
            <p:cNvGrpSpPr/>
            <p:nvPr/>
          </p:nvGrpSpPr>
          <p:grpSpPr>
            <a:xfrm>
              <a:off x="2072394" y="4315199"/>
              <a:ext cx="1289740" cy="1091313"/>
              <a:chOff x="2072394" y="4315199"/>
              <a:chExt cx="1289740" cy="109131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072394" y="4315199"/>
                <a:ext cx="1289740" cy="109131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750942" y="3940150"/>
            <a:ext cx="4500124" cy="3539301"/>
            <a:chOff x="4750942" y="3940150"/>
            <a:chExt cx="4500124" cy="353930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287316" y="3940150"/>
              <a:ext cx="1427379" cy="1466362"/>
              <a:chOff x="6287316" y="3940150"/>
              <a:chExt cx="1427379" cy="146636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87316" y="3940150"/>
                <a:ext cx="1427379" cy="1466362"/>
              </a:xfrm>
              <a:prstGeom prst="rect">
                <a:avLst/>
              </a:prstGeom>
            </p:spPr>
          </p:pic>
        </p:grpSp>
        <p:sp>
          <p:nvSpPr>
            <p:cNvPr id="20" name="Object 20"/>
            <p:cNvSpPr txBox="1"/>
            <p:nvPr/>
          </p:nvSpPr>
          <p:spPr>
            <a:xfrm>
              <a:off x="6001825" y="5654938"/>
              <a:ext cx="1998359" cy="6663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900" kern="0" spc="100" dirty="0">
                  <a:solidFill>
                    <a:srgbClr val="0E1F5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Title One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750942" y="6906084"/>
              <a:ext cx="4500124" cy="57336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서론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7220544" y="5559010"/>
            <a:ext cx="3653695" cy="29325"/>
            <a:chOff x="7220544" y="5559010"/>
            <a:chExt cx="3653695" cy="293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220544" y="5559010"/>
              <a:ext cx="3653695" cy="293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47391" y="4169724"/>
            <a:ext cx="4500124" cy="3325099"/>
            <a:chOff x="9047391" y="4169724"/>
            <a:chExt cx="4500124" cy="332509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551567" y="4169724"/>
              <a:ext cx="1466362" cy="1236788"/>
              <a:chOff x="10551567" y="4169724"/>
              <a:chExt cx="1466362" cy="123678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51567" y="4169724"/>
                <a:ext cx="1466362" cy="1236788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10285568" y="5654752"/>
              <a:ext cx="1998359" cy="6663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900" kern="0" spc="100" dirty="0">
                  <a:solidFill>
                    <a:srgbClr val="0E1F5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Title One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9047391" y="6921456"/>
              <a:ext cx="4500124" cy="57336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본론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1517932" y="5559010"/>
            <a:ext cx="3653695" cy="29325"/>
            <a:chOff x="11517932" y="5559010"/>
            <a:chExt cx="3653695" cy="2932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1517932" y="5559010"/>
              <a:ext cx="3653695" cy="293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835309" y="4385300"/>
            <a:ext cx="1466362" cy="951112"/>
            <a:chOff x="14835309" y="4385300"/>
            <a:chExt cx="1466362" cy="95111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35309" y="4385300"/>
              <a:ext cx="1466362" cy="95111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4569310" y="5654752"/>
            <a:ext cx="1998359" cy="66630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900" kern="0" spc="100" dirty="0">
                <a:solidFill>
                  <a:srgbClr val="0E1F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Title One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318427" y="6874843"/>
            <a:ext cx="4500124" cy="57336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결론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6921" y="1050778"/>
            <a:ext cx="5427043" cy="1612602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ko-KR" altLang="en-US" sz="7200" kern="0" spc="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개요</a:t>
            </a:r>
            <a:endParaRPr lang="en-US" sz="72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629" y="2782306"/>
            <a:ext cx="15723434" cy="3024476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본 작품은 특정 환경 (중장비, 선박, 항공 우주 등)에서 보다 편안한 활동과 작업 환경 개선으로 </a:t>
            </a:r>
            <a:endParaRPr 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작업의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효율과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높은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안정성을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제공하기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위해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만들어졌다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. 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자동으로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수평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제어가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가능하게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  <a:p>
            <a:pPr algn="ctr"/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제작이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되어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별도의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조작없이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자동으로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수평을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조절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할 수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있게끔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제작이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되었다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. 본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작품을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통해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특정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환경에서의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활동과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작업들이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 좀 더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편리하고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안정성 있는 환경으로 변화하였으면 한다.</a:t>
            </a:r>
            <a:endParaRPr lang="en-US" sz="280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095216" y="2088106"/>
            <a:ext cx="3788625" cy="408869"/>
            <a:chOff x="7248545" y="2227496"/>
            <a:chExt cx="3788625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1072" y="4817000"/>
            <a:ext cx="4500124" cy="5097206"/>
            <a:chOff x="1045316" y="5569707"/>
            <a:chExt cx="4500124" cy="509720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07135" y="5569707"/>
              <a:ext cx="2977457" cy="2977457"/>
              <a:chOff x="1807135" y="5569707"/>
              <a:chExt cx="2977457" cy="297745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7135" y="5569707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491923" y="6199882"/>
              <a:ext cx="1607882" cy="1717108"/>
              <a:chOff x="2491923" y="6199882"/>
              <a:chExt cx="1607882" cy="171710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491923" y="6199882"/>
                <a:ext cx="1607882" cy="17171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45316" y="8926544"/>
              <a:ext cx="4500124" cy="1740369"/>
              <a:chOff x="1045316" y="8926544"/>
              <a:chExt cx="4500124" cy="1740369"/>
            </a:xfrm>
          </p:grpSpPr>
          <p:sp>
            <p:nvSpPr>
              <p:cNvPr id="15" name="Object 15"/>
              <p:cNvSpPr txBox="1"/>
              <p:nvPr/>
            </p:nvSpPr>
            <p:spPr>
              <a:xfrm>
                <a:off x="2296198" y="8926544"/>
                <a:ext cx="1998359" cy="666302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3900" kern="0" spc="100" dirty="0">
                    <a:solidFill>
                      <a:srgbClr val="0E1F5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yriad Pro Light" pitchFamily="34" charset="0"/>
                  </a:rPr>
                  <a:t>Title One</a:t>
                </a:r>
                <a:endParaRPr 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1045316" y="10108404"/>
                <a:ext cx="4500124" cy="558509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나눔스퀘어" pitchFamily="34" charset="0"/>
                  </a:rPr>
                  <a:t>작업 환경 개선</a:t>
                </a:r>
                <a:endParaRPr 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grpSp>
        <p:nvGrpSpPr>
          <p:cNvPr id="1006" name="그룹 1006"/>
          <p:cNvGrpSpPr/>
          <p:nvPr/>
        </p:nvGrpSpPr>
        <p:grpSpPr>
          <a:xfrm>
            <a:off x="4999552" y="4817000"/>
            <a:ext cx="4500124" cy="5076553"/>
            <a:chOff x="4943796" y="5569707"/>
            <a:chExt cx="4500124" cy="507655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705131" y="5569707"/>
              <a:ext cx="2977457" cy="2977457"/>
              <a:chOff x="5705131" y="5569707"/>
              <a:chExt cx="2977457" cy="29774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705131" y="5569707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514307" y="6427003"/>
              <a:ext cx="1359105" cy="1262867"/>
              <a:chOff x="6514307" y="6427003"/>
              <a:chExt cx="1359105" cy="12628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14307" y="6427003"/>
                <a:ext cx="1359105" cy="126286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943796" y="8926544"/>
              <a:ext cx="4500124" cy="1719716"/>
              <a:chOff x="4943796" y="8926544"/>
              <a:chExt cx="4500124" cy="1719716"/>
            </a:xfrm>
          </p:grpSpPr>
          <p:sp>
            <p:nvSpPr>
              <p:cNvPr id="27" name="Object 27"/>
              <p:cNvSpPr txBox="1"/>
              <p:nvPr/>
            </p:nvSpPr>
            <p:spPr>
              <a:xfrm>
                <a:off x="6194679" y="8926544"/>
                <a:ext cx="1998359" cy="666302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3900" kern="0" spc="100" dirty="0">
                    <a:solidFill>
                      <a:srgbClr val="0E1F5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yriad Pro Light" pitchFamily="34" charset="0"/>
                  </a:rPr>
                  <a:t>Title Two</a:t>
                </a:r>
                <a:endParaRPr 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8" name="Object 28"/>
              <p:cNvSpPr txBox="1"/>
              <p:nvPr/>
            </p:nvSpPr>
            <p:spPr>
              <a:xfrm>
                <a:off x="4943796" y="10129059"/>
                <a:ext cx="4500124" cy="517201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나눔스퀘어" pitchFamily="34" charset="0"/>
                  </a:rPr>
                  <a:t>효율성</a:t>
                </a:r>
                <a:endParaRPr 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grpSp>
        <p:nvGrpSpPr>
          <p:cNvPr id="1010" name="그룹 1010"/>
          <p:cNvGrpSpPr/>
          <p:nvPr/>
        </p:nvGrpSpPr>
        <p:grpSpPr>
          <a:xfrm>
            <a:off x="8898032" y="4817000"/>
            <a:ext cx="4500124" cy="5076553"/>
            <a:chOff x="8842276" y="5569707"/>
            <a:chExt cx="4500124" cy="507655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603126" y="5569707"/>
              <a:ext cx="2977457" cy="2977457"/>
              <a:chOff x="9603126" y="5569707"/>
              <a:chExt cx="2977457" cy="297745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03126" y="5569707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228778" y="6408487"/>
              <a:ext cx="1726154" cy="1299897"/>
              <a:chOff x="10228778" y="6408487"/>
              <a:chExt cx="1726154" cy="129989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228778" y="6408487"/>
                <a:ext cx="1726154" cy="1299897"/>
              </a:xfrm>
              <a:prstGeom prst="rect">
                <a:avLst/>
              </a:prstGeom>
            </p:spPr>
          </p:pic>
        </p:grpSp>
        <p:sp>
          <p:nvSpPr>
            <p:cNvPr id="38" name="Object 38"/>
            <p:cNvSpPr txBox="1"/>
            <p:nvPr/>
          </p:nvSpPr>
          <p:spPr>
            <a:xfrm>
              <a:off x="9761562" y="8913187"/>
              <a:ext cx="2660584" cy="6663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900" kern="0" spc="100" dirty="0">
                  <a:solidFill>
                    <a:srgbClr val="0E1F5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Title Three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842276" y="10129059"/>
              <a:ext cx="4500124" cy="51720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안정성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13" name="그룹 1013"/>
          <p:cNvGrpSpPr/>
          <p:nvPr/>
        </p:nvGrpSpPr>
        <p:grpSpPr>
          <a:xfrm>
            <a:off x="12780747" y="4816491"/>
            <a:ext cx="4500124" cy="5077062"/>
            <a:chOff x="12739786" y="5569707"/>
            <a:chExt cx="4500124" cy="507706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501122" y="5569707"/>
              <a:ext cx="2977457" cy="2977457"/>
              <a:chOff x="13501122" y="5569707"/>
              <a:chExt cx="2977457" cy="297745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501122" y="5569707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133404" y="6035265"/>
              <a:ext cx="1712893" cy="1673120"/>
              <a:chOff x="14133404" y="6035265"/>
              <a:chExt cx="1712893" cy="167312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133404" y="6035265"/>
                <a:ext cx="1712893" cy="167312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2739786" y="8907638"/>
              <a:ext cx="4500124" cy="1739131"/>
              <a:chOff x="12739786" y="8907638"/>
              <a:chExt cx="4500124" cy="1739131"/>
            </a:xfrm>
          </p:grpSpPr>
          <p:sp>
            <p:nvSpPr>
              <p:cNvPr id="49" name="Object 49"/>
              <p:cNvSpPr txBox="1"/>
              <p:nvPr/>
            </p:nvSpPr>
            <p:spPr>
              <a:xfrm>
                <a:off x="13984486" y="8907638"/>
                <a:ext cx="2010725" cy="666302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3900" kern="0" spc="100" dirty="0">
                    <a:solidFill>
                      <a:srgbClr val="0E1F5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yriad Pro Light" pitchFamily="34" charset="0"/>
                  </a:rPr>
                  <a:t>Title </a:t>
                </a:r>
                <a:r>
                  <a:rPr lang="en-US" sz="3900" kern="0" spc="100" dirty="0" smtClean="0">
                    <a:solidFill>
                      <a:srgbClr val="0E1F5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yriad Pro Light" pitchFamily="34" charset="0"/>
                  </a:rPr>
                  <a:t>Four</a:t>
                </a:r>
                <a:endParaRPr 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0" name="Object 50"/>
              <p:cNvSpPr txBox="1"/>
              <p:nvPr/>
            </p:nvSpPr>
            <p:spPr>
              <a:xfrm>
                <a:off x="12739786" y="10129568"/>
                <a:ext cx="4500124" cy="517201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나눔스퀘어" pitchFamily="34" charset="0"/>
                  </a:rPr>
                  <a:t>편안한 활동</a:t>
                </a:r>
                <a:endParaRPr 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8223" y="1242278"/>
            <a:ext cx="9744040" cy="1612602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7200" kern="0" spc="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작품 진행 단계</a:t>
            </a:r>
            <a:endParaRPr lang="en-US" sz="72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948672" y="2195969"/>
            <a:ext cx="6520518" cy="408869"/>
            <a:chOff x="5948672" y="2195969"/>
            <a:chExt cx="6520518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8672" y="2195969"/>
              <a:ext cx="652051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7472" y="3140667"/>
            <a:ext cx="5121254" cy="1050771"/>
            <a:chOff x="1177472" y="3140667"/>
            <a:chExt cx="5121254" cy="1050771"/>
          </a:xfrm>
        </p:grpSpPr>
        <p:sp>
          <p:nvSpPr>
            <p:cNvPr id="8" name="Object 8"/>
            <p:cNvSpPr txBox="1"/>
            <p:nvPr/>
          </p:nvSpPr>
          <p:spPr>
            <a:xfrm>
              <a:off x="4665677" y="3140667"/>
              <a:ext cx="1633049" cy="79285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4000" kern="0" spc="1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6단계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177472" y="3787607"/>
              <a:ext cx="5084718" cy="4038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시운전 및 작품완성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6558453" y="3396648"/>
            <a:ext cx="1875269" cy="35013"/>
            <a:chOff x="6558453" y="3396648"/>
            <a:chExt cx="1875269" cy="350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8453" y="3396648"/>
              <a:ext cx="1875269" cy="350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1597" y="4984771"/>
            <a:ext cx="5086523" cy="1106528"/>
            <a:chOff x="821597" y="4984771"/>
            <a:chExt cx="5086523" cy="1106528"/>
          </a:xfrm>
        </p:grpSpPr>
        <p:sp>
          <p:nvSpPr>
            <p:cNvPr id="15" name="Object 15"/>
            <p:cNvSpPr txBox="1"/>
            <p:nvPr/>
          </p:nvSpPr>
          <p:spPr>
            <a:xfrm>
              <a:off x="4289010" y="4984771"/>
              <a:ext cx="1619110" cy="73502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4000" kern="0" spc="1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5단계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21597" y="5687468"/>
              <a:ext cx="5084718" cy="4038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하드웨어 조립 및 소프트웨어코딩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302923" y="7121063"/>
            <a:ext cx="5084718" cy="995015"/>
            <a:chOff x="1302923" y="7121063"/>
            <a:chExt cx="5084718" cy="995015"/>
          </a:xfrm>
        </p:grpSpPr>
        <p:sp>
          <p:nvSpPr>
            <p:cNvPr id="19" name="Object 19"/>
            <p:cNvSpPr txBox="1"/>
            <p:nvPr/>
          </p:nvSpPr>
          <p:spPr>
            <a:xfrm>
              <a:off x="4665677" y="7121063"/>
              <a:ext cx="1716683" cy="72108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4000" kern="0" spc="1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4단계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302923" y="7712247"/>
              <a:ext cx="5084718" cy="4038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제작을 위한 부품구매와 가공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6132485" y="5228831"/>
            <a:ext cx="678277" cy="35013"/>
            <a:chOff x="6132485" y="5228831"/>
            <a:chExt cx="678277" cy="3501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2485" y="5228831"/>
              <a:ext cx="678277" cy="35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90671" y="7351178"/>
            <a:ext cx="1139110" cy="29383"/>
            <a:chOff x="6490671" y="7351178"/>
            <a:chExt cx="1139110" cy="2938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0671" y="7351178"/>
              <a:ext cx="1139110" cy="293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956445" y="3176509"/>
            <a:ext cx="7591410" cy="980018"/>
            <a:chOff x="11915524" y="3252876"/>
            <a:chExt cx="7591410" cy="980018"/>
          </a:xfrm>
        </p:grpSpPr>
        <p:sp>
          <p:nvSpPr>
            <p:cNvPr id="29" name="Object 29"/>
            <p:cNvSpPr txBox="1"/>
            <p:nvPr/>
          </p:nvSpPr>
          <p:spPr>
            <a:xfrm>
              <a:off x="11915524" y="3252876"/>
              <a:ext cx="1708311" cy="70676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900" kern="0" spc="1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1단계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2013097" y="3835927"/>
              <a:ext cx="7493837" cy="39696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아이디어 구상 및 정립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9868797" y="3384720"/>
            <a:ext cx="1875269" cy="35013"/>
            <a:chOff x="9868797" y="3384720"/>
            <a:chExt cx="1875269" cy="3501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8797" y="3384720"/>
              <a:ext cx="1875269" cy="350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04928" y="5246337"/>
            <a:ext cx="678277" cy="35013"/>
            <a:chOff x="11404928" y="5246337"/>
            <a:chExt cx="678277" cy="3501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04928" y="5246337"/>
              <a:ext cx="678277" cy="350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164644" y="4984771"/>
            <a:ext cx="7627076" cy="1106528"/>
            <a:chOff x="12164644" y="4984771"/>
            <a:chExt cx="7627076" cy="1106528"/>
          </a:xfrm>
        </p:grpSpPr>
        <p:sp>
          <p:nvSpPr>
            <p:cNvPr id="39" name="Object 39"/>
            <p:cNvSpPr txBox="1"/>
            <p:nvPr/>
          </p:nvSpPr>
          <p:spPr>
            <a:xfrm>
              <a:off x="12290095" y="4984771"/>
              <a:ext cx="1738685" cy="70714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000" kern="0" spc="1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2단계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2164644" y="5687468"/>
              <a:ext cx="7627076" cy="4038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/>
            <a:lstStyle/>
            <a:p>
              <a:pPr algn="just"/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작품에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대한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간단한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스케치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및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참고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ko-KR" alt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자료조사</a:t>
              </a:r>
              <a:endPara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0604957" y="7351178"/>
            <a:ext cx="1139110" cy="29383"/>
            <a:chOff x="10604957" y="7351178"/>
            <a:chExt cx="1139110" cy="2938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4957" y="7351178"/>
              <a:ext cx="1139110" cy="293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915524" y="7122886"/>
            <a:ext cx="7627076" cy="1050771"/>
            <a:chOff x="11915524" y="7122886"/>
            <a:chExt cx="7627076" cy="1050771"/>
          </a:xfrm>
        </p:grpSpPr>
        <p:sp>
          <p:nvSpPr>
            <p:cNvPr id="46" name="Object 46"/>
            <p:cNvSpPr txBox="1"/>
            <p:nvPr/>
          </p:nvSpPr>
          <p:spPr>
            <a:xfrm>
              <a:off x="11915524" y="7122886"/>
              <a:ext cx="1738685" cy="70714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000" kern="0" spc="1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3단계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11915524" y="7769826"/>
              <a:ext cx="7627076" cy="4038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작품에 대한 구동원리 이해를 위한 프로토 타입 제작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14" name="그룹 1014"/>
          <p:cNvGrpSpPr/>
          <p:nvPr/>
        </p:nvGrpSpPr>
        <p:grpSpPr>
          <a:xfrm>
            <a:off x="6654075" y="3140663"/>
            <a:ext cx="4977564" cy="4977564"/>
            <a:chOff x="6654075" y="3140663"/>
            <a:chExt cx="4977564" cy="497756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4075" y="3140663"/>
              <a:ext cx="4977564" cy="497756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710569" y="3648146"/>
            <a:ext cx="551724" cy="707656"/>
            <a:chOff x="9710569" y="3648146"/>
            <a:chExt cx="551724" cy="70765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10569" y="3648146"/>
              <a:ext cx="551724" cy="70765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534371" y="5314979"/>
            <a:ext cx="736790" cy="736790"/>
            <a:chOff x="10534371" y="5314979"/>
            <a:chExt cx="736790" cy="73679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34371" y="5314979"/>
              <a:ext cx="736790" cy="7367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725857" y="6863114"/>
            <a:ext cx="630740" cy="710757"/>
            <a:chOff x="9725857" y="6863114"/>
            <a:chExt cx="630740" cy="71075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5857" y="6863114"/>
              <a:ext cx="630740" cy="71075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937367" y="6863114"/>
            <a:ext cx="575172" cy="644501"/>
            <a:chOff x="7937367" y="6863114"/>
            <a:chExt cx="575172" cy="64450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37367" y="6863114"/>
              <a:ext cx="575172" cy="64450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098321" y="5142857"/>
            <a:ext cx="595946" cy="800400"/>
            <a:chOff x="7098321" y="5142857"/>
            <a:chExt cx="595946" cy="80040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98321" y="5142857"/>
              <a:ext cx="595946" cy="80040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946891" y="3744740"/>
            <a:ext cx="611062" cy="611062"/>
            <a:chOff x="7946891" y="3744740"/>
            <a:chExt cx="611062" cy="61106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46891" y="3744740"/>
              <a:ext cx="611062" cy="61106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512539" y="585242"/>
            <a:ext cx="1138874" cy="471179"/>
            <a:chOff x="8512539" y="585242"/>
            <a:chExt cx="1138874" cy="471179"/>
          </a:xfrm>
        </p:grpSpPr>
        <p:sp>
          <p:nvSpPr>
            <p:cNvPr id="71" name="Object 71"/>
            <p:cNvSpPr txBox="1"/>
            <p:nvPr/>
          </p:nvSpPr>
          <p:spPr>
            <a:xfrm>
              <a:off x="8512539" y="585242"/>
              <a:ext cx="1708311" cy="70676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900" kern="0" spc="1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서론 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2162" y="1270156"/>
            <a:ext cx="9744040" cy="1612602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7200" kern="0" spc="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개념설계</a:t>
            </a:r>
            <a:endParaRPr lang="en-US" sz="720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539805" y="2195969"/>
            <a:ext cx="5206105" cy="408869"/>
            <a:chOff x="6539805" y="2195969"/>
            <a:chExt cx="520610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9805" y="2195969"/>
              <a:ext cx="5206105" cy="40886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81140" y="2892592"/>
            <a:ext cx="15723434" cy="13501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삼상 교류 모터 3개와 감속기 3개를 기반으로 이번터를 통한 수동 조작 및 코딩을 통해 자동수평조절을 가능하도록 요구 사양을 정하였다.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17634"/>
              </p:ext>
            </p:extLst>
          </p:nvPr>
        </p:nvGraphicFramePr>
        <p:xfrm>
          <a:off x="4332777" y="4842715"/>
          <a:ext cx="449064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keyword</a:t>
                      </a:r>
                      <a:endParaRPr lang="en-US" sz="2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0E1F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400" b="0" i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회로도</a:t>
                      </a:r>
                      <a:endParaRPr lang="en-US" sz="6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CD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RS-485</a:t>
                      </a:r>
                      <a:endParaRPr lang="en-US" sz="2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PID 제어 </a:t>
                      </a:r>
                      <a:endParaRPr lang="en-US" sz="2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칼만필터</a:t>
                      </a:r>
                      <a:endParaRPr lang="en-US" sz="2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MPU6050</a:t>
                      </a:r>
                      <a:endParaRPr lang="en-US" sz="2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CD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47015"/>
              </p:ext>
            </p:extLst>
          </p:nvPr>
        </p:nvGraphicFramePr>
        <p:xfrm>
          <a:off x="9322907" y="4842715"/>
          <a:ext cx="449064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keyword</a:t>
                      </a:r>
                      <a:endParaRPr lang="en-US" sz="2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0E1F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400" b="0" i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모델링</a:t>
                      </a:r>
                      <a:endParaRPr lang="en-US" sz="6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90BA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베어링</a:t>
                      </a:r>
                      <a:endParaRPr lang="en-US" sz="2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감속기</a:t>
                      </a:r>
                      <a:endParaRPr lang="en-US" sz="2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모터</a:t>
                      </a:r>
                      <a:endParaRPr lang="en-US" sz="2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인버터</a:t>
                      </a:r>
                      <a:endParaRPr lang="en-US" sz="2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90BA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002" name="그룹 1002"/>
          <p:cNvGrpSpPr/>
          <p:nvPr/>
        </p:nvGrpSpPr>
        <p:grpSpPr>
          <a:xfrm>
            <a:off x="8512543" y="585243"/>
            <a:ext cx="1138874" cy="542651"/>
            <a:chOff x="8512543" y="585243"/>
            <a:chExt cx="1138874" cy="542651"/>
          </a:xfrm>
        </p:grpSpPr>
        <p:sp>
          <p:nvSpPr>
            <p:cNvPr id="10" name="Object 10"/>
            <p:cNvSpPr txBox="1"/>
            <p:nvPr/>
          </p:nvSpPr>
          <p:spPr>
            <a:xfrm>
              <a:off x="8512543" y="585243"/>
              <a:ext cx="1708311" cy="81397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900" kern="0" spc="1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본론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9525" y="1214400"/>
            <a:ext cx="11452295" cy="159996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7200" kern="0" spc="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DOF_자유도 핵심기능</a:t>
            </a:r>
            <a:endParaRPr lang="en-US" sz="72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87223" y="2195969"/>
            <a:ext cx="7511269" cy="408869"/>
            <a:chOff x="5387223" y="2195969"/>
            <a:chExt cx="7511269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223" y="2195969"/>
              <a:ext cx="7511269" cy="40886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5723" y="3150421"/>
            <a:ext cx="1382884" cy="914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100" dirty="0">
                <a:solidFill>
                  <a:srgbClr val="0E1F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01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8117" y="3364012"/>
            <a:ext cx="8519101" cy="4870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작품과 같이 움직이는 기계장치에는 '자유도'라는것이 존재한다.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45723" y="4954840"/>
            <a:ext cx="10383303" cy="1620386"/>
            <a:chOff x="1145723" y="4954840"/>
            <a:chExt cx="10383303" cy="1620386"/>
          </a:xfrm>
        </p:grpSpPr>
        <p:sp>
          <p:nvSpPr>
            <p:cNvPr id="10" name="Object 10"/>
            <p:cNvSpPr txBox="1"/>
            <p:nvPr/>
          </p:nvSpPr>
          <p:spPr>
            <a:xfrm>
              <a:off x="1145723" y="5108143"/>
              <a:ext cx="1870750" cy="9003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5300" kern="0" spc="100" dirty="0">
                  <a:solidFill>
                    <a:srgbClr val="0E1F5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02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934408" y="4954840"/>
              <a:ext cx="9594618" cy="16203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자유도_DOF(Degees of Freedom)이라고 하는것은 해당 기계가 얼마나 자유롭게 움직일수 있냐에 따라 달라지게 하는데, 보통 축의 개수,</a:t>
              </a:r>
            </a:p>
            <a:p>
              <a:pPr algn="just"/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축의 방향 또는 모터의 개수에 따라 달라진다.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5723" y="7572706"/>
            <a:ext cx="1382884" cy="914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100" dirty="0">
                <a:solidFill>
                  <a:srgbClr val="0E1F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03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4408" y="7615711"/>
            <a:ext cx="9594618" cy="107397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밸런싱 체어와 같은 경우는 '롤 Roll'과 '피치 Pitch' 그리고 상하로 움직일 수 있기 때문에 3자유도 (3DOF)를 갖게 된다.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81928" y="4444096"/>
            <a:ext cx="212343" cy="182615"/>
            <a:chOff x="1593440" y="5726486"/>
            <a:chExt cx="212343" cy="1826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93440" y="5726486"/>
              <a:ext cx="212343" cy="1826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1928" y="6890918"/>
            <a:ext cx="212343" cy="182615"/>
            <a:chOff x="1593440" y="7490296"/>
            <a:chExt cx="212343" cy="1826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93440" y="7490296"/>
              <a:ext cx="212343" cy="1826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48605" y="3673960"/>
            <a:ext cx="6407532" cy="3898746"/>
            <a:chOff x="9950471" y="4761204"/>
            <a:chExt cx="6407532" cy="38987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0471" y="4761204"/>
              <a:ext cx="6407532" cy="389874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9598" y="305453"/>
            <a:ext cx="9744040" cy="1612602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7200" kern="0" spc="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칼만 필터 </a:t>
            </a:r>
            <a:endParaRPr lang="en-US" sz="72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4077" y="1794017"/>
            <a:ext cx="15723434" cy="14541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칼만 필터는 재귀적으로 동작한다. 즉, 칼만필터는 바로 이전 시간에 추정한 값을 토대로 해서 현재의 값을 추정하며,바로 이전 시간 외의 측정값이나 추정값은 사용하지 않는다.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3451" y="1300961"/>
            <a:ext cx="7511269" cy="408869"/>
            <a:chOff x="5373451" y="1300961"/>
            <a:chExt cx="7511269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451" y="1300961"/>
              <a:ext cx="7511269" cy="40886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7851" y="3054373"/>
            <a:ext cx="1159860" cy="9421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100" dirty="0">
                <a:solidFill>
                  <a:srgbClr val="0E1F55"/>
                </a:solidFill>
                <a:latin typeface="Myriad Pro Light" pitchFamily="34" charset="0"/>
                <a:cs typeface="Myriad Pro Light" pitchFamily="34" charset="0"/>
              </a:rPr>
              <a:t>01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497509" y="2985088"/>
            <a:ext cx="8604948" cy="9863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각 추정 계산은 두단계로 이루어진다. 첫 단계에서는 이전 시간에 추정된 </a:t>
            </a:r>
            <a:r>
              <a:rPr lang="en-US" sz="20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상태에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대해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, 그 상태에서 사용자가 입력을 가했을 때 예상되는 </a:t>
            </a:r>
            <a:r>
              <a:rPr lang="en-US" sz="2000" dirty="0" err="1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측정값을</a:t>
            </a:r>
            <a:r>
              <a:rPr lang="en-US" sz="20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계산한다. 이 </a:t>
            </a:r>
            <a:r>
              <a:rPr lang="en-US" sz="2000" dirty="0" err="1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단계는</a:t>
            </a:r>
            <a:r>
              <a:rPr lang="en-US" sz="20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예측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단계라고</a:t>
            </a:r>
            <a:r>
              <a:rPr lang="en-US" sz="20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부른다.</a:t>
            </a:r>
            <a:endParaRPr 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37851" y="5641723"/>
            <a:ext cx="9564606" cy="1079980"/>
            <a:chOff x="537851" y="5641723"/>
            <a:chExt cx="10550572" cy="1079980"/>
          </a:xfrm>
        </p:grpSpPr>
        <p:sp>
          <p:nvSpPr>
            <p:cNvPr id="10" name="Object 10"/>
            <p:cNvSpPr txBox="1"/>
            <p:nvPr/>
          </p:nvSpPr>
          <p:spPr>
            <a:xfrm>
              <a:off x="537851" y="5807440"/>
              <a:ext cx="1201677" cy="91426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" kern="0" spc="100" dirty="0">
                  <a:solidFill>
                    <a:srgbClr val="0E1F5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02</a:t>
              </a:r>
              <a:endParaRPr 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493805" y="5641723"/>
              <a:ext cx="9594618" cy="62678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앞서 예측된 측정값과 실제 측정값을 토대로 현재의 상태를 추정한다. </a:t>
              </a:r>
              <a:r>
                <a:rPr lang="en-US" sz="2000" dirty="0" smtClean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이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단계는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보정단계라고</a:t>
              </a:r>
              <a:r>
                <a:rPr lang="en-US" sz="2000" dirty="0" smtClean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부른다.</a:t>
              </a:r>
              <a:endParaRPr 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153209" y="3082660"/>
            <a:ext cx="1090165" cy="914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100" dirty="0">
                <a:solidFill>
                  <a:srgbClr val="0E1F55"/>
                </a:solidFill>
                <a:latin typeface="Myriad Pro Light" pitchFamily="34" charset="0"/>
                <a:cs typeface="Myriad Pro Light" pitchFamily="34" charset="0"/>
              </a:rPr>
              <a:t>03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1205913" y="3057741"/>
            <a:ext cx="6918326" cy="1073972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시스템에 따라서 보정단계가 가끔씩 </a:t>
            </a:r>
            <a:r>
              <a:rPr lang="en-US" sz="20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일어날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수도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있다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. </a:t>
            </a:r>
            <a:r>
              <a:rPr lang="en-US" sz="20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이때에는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보정단계가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수행된다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.</a:t>
            </a:r>
            <a:endParaRPr lang="en-US" sz="20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3806" y="8535054"/>
            <a:ext cx="8608652" cy="9930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보정 단계에서는 앞 단계의 예측 값과 실제 측정값 간의 오차를 이용해 </a:t>
            </a:r>
            <a:r>
              <a:rPr lang="en-US" sz="20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이전에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얻은값을</a:t>
            </a:r>
            <a:r>
              <a:rPr lang="en-US" sz="20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귀납적으로 수정한다.</a:t>
            </a:r>
            <a:endParaRPr 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05913" y="3731412"/>
            <a:ext cx="6992193" cy="6564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모델이 정확하고, Xo|o와 Po|o의 값이 정확하게 초기 상태값의 몫을 반영한다면, 다음 불변량은 보존된다.</a:t>
            </a:r>
            <a:endParaRPr lang="en-US" sz="20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600200" y="4004132"/>
            <a:ext cx="6547782" cy="881633"/>
            <a:chOff x="2287737" y="4409827"/>
            <a:chExt cx="6171429" cy="8816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7737" y="4409827"/>
              <a:ext cx="6171429" cy="88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0200" y="6268512"/>
            <a:ext cx="6171429" cy="2136264"/>
            <a:chOff x="2304046" y="6756962"/>
            <a:chExt cx="6171429" cy="21362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4046" y="6756962"/>
              <a:ext cx="6171429" cy="21362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43374" y="4400956"/>
            <a:ext cx="6171429" cy="2510141"/>
            <a:chOff x="11206422" y="4725479"/>
            <a:chExt cx="6171429" cy="25101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6422" y="4725479"/>
              <a:ext cx="6171429" cy="25101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800" y="345640"/>
            <a:ext cx="9744040" cy="196933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7200" kern="0" spc="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PID제어</a:t>
            </a:r>
            <a:endParaRPr lang="en-US" sz="72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5103" y="1764836"/>
            <a:ext cx="15723434" cy="2074392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비례 - 적분 - 미분 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제어기 (Proportional - Integral - Differential controller) 또는 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 PID 제어 (PID control)는 실제 응용분야에서 가장 많이 사용되는 대표적인 형태의 제어기법이다.</a:t>
            </a:r>
            <a:endParaRPr lang="en-US" sz="28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69252" y="1327209"/>
            <a:ext cx="7511269" cy="408869"/>
            <a:chOff x="5387223" y="2195969"/>
            <a:chExt cx="7511269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223" y="2195969"/>
              <a:ext cx="7511269" cy="40886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3860" y="3641212"/>
            <a:ext cx="1243494" cy="9003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100" dirty="0">
                <a:solidFill>
                  <a:srgbClr val="0E1F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01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5038" y="3734169"/>
            <a:ext cx="8256472" cy="10460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표준적인 형태의 PID 제어기는 아래의 식과 같이 세개의 항을 더하여 제어값(MV : Manipulated </a:t>
            </a:r>
            <a:r>
              <a:rPr lang="en-US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Variable</a:t>
            </a:r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)을 계산하도록 구성이 되어있다.</a:t>
            </a:r>
            <a:endParaRPr 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85038" y="5692652"/>
            <a:ext cx="8256472" cy="1073972"/>
            <a:chOff x="1488356" y="6986872"/>
            <a:chExt cx="8256472" cy="1073972"/>
          </a:xfrm>
        </p:grpSpPr>
        <p:sp>
          <p:nvSpPr>
            <p:cNvPr id="10" name="Object 10"/>
            <p:cNvSpPr txBox="1"/>
            <p:nvPr/>
          </p:nvSpPr>
          <p:spPr>
            <a:xfrm>
              <a:off x="1488356" y="6986872"/>
              <a:ext cx="8256472" cy="107397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이 항들은 각각 오차값, 오차값의 적분(integral), 오차값의 미분(derivative)에 비례하기 때문에 비례-적분-미분 제어기라는 명칭을 갖는다.</a:t>
              </a:r>
              <a:endParaRPr 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71748" y="6741111"/>
            <a:ext cx="8214655" cy="2713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이 세개의 항들의 직관적인 의미는 다음과 같다.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-비례항 : 현재의 상태에서의 오차값의 크기에 비례한 제어작용을 한다.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-적분항 : 정상상태(steady-state)오차를 없애는 작용을 한다.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-미분항 : 출력값의 급격한 변화에 제동을 걸어 오버슛을 줄이고 안정성을 향상 시킨다.</a:t>
            </a:r>
            <a:endParaRPr 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454800" y="3553314"/>
            <a:ext cx="8428212" cy="2840959"/>
            <a:chOff x="9652675" y="4324794"/>
            <a:chExt cx="8428212" cy="2840959"/>
          </a:xfrm>
        </p:grpSpPr>
        <p:sp>
          <p:nvSpPr>
            <p:cNvPr id="14" name="Object 14"/>
            <p:cNvSpPr txBox="1"/>
            <p:nvPr/>
          </p:nvSpPr>
          <p:spPr>
            <a:xfrm>
              <a:off x="9652675" y="4324794"/>
              <a:ext cx="1187738" cy="97566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5400" kern="0" spc="1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02</a:t>
              </a:r>
              <a:endParaRPr lang="en-US" sz="5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0479549" y="4452538"/>
              <a:ext cx="7601338" cy="271321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/>
            <a:lstStyle/>
            <a:p>
              <a:pPr algn="just"/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PID 제어기는 위와 같은 표준식의 형태로 사용하기도 하지만, 경우에 따라서는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약간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변형된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형태로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사용하는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경도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많다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. 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예를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들어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,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비례항만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가지거나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,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혹은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 </a:t>
              </a:r>
            </a:p>
            <a:p>
              <a:pPr algn="just"/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비례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-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적분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-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미분항만을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가진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제어기의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형태로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단순화하여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사용하기도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하는데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이때는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각각P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, PI,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PD제어기라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불린다</a:t>
              </a:r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.</a:t>
              </a:r>
              <a:endParaRPr 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Calibri"/>
              </a:endParaRPr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9441510" y="6495386"/>
            <a:ext cx="10550587" cy="989607"/>
            <a:chOff x="9746095" y="6623078"/>
            <a:chExt cx="10550587" cy="989607"/>
          </a:xfrm>
        </p:grpSpPr>
        <p:sp>
          <p:nvSpPr>
            <p:cNvPr id="18" name="Object 18"/>
            <p:cNvSpPr txBox="1"/>
            <p:nvPr/>
          </p:nvSpPr>
          <p:spPr>
            <a:xfrm>
              <a:off x="9746095" y="6623078"/>
              <a:ext cx="1257433" cy="98960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5300" kern="0" spc="1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03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0702064" y="6722201"/>
              <a:ext cx="9594618" cy="52755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PID의 일반적인 구조</a:t>
              </a:r>
              <a:endParaRPr 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315912" y="4465632"/>
            <a:ext cx="6171429" cy="1020472"/>
            <a:chOff x="2159524" y="5142857"/>
            <a:chExt cx="6171429" cy="10204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9524" y="5142857"/>
              <a:ext cx="6171429" cy="10204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15443" y="6529277"/>
            <a:ext cx="6171429" cy="2711688"/>
            <a:chOff x="10525531" y="6803838"/>
            <a:chExt cx="6171429" cy="271168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5531" y="6803838"/>
              <a:ext cx="6171429" cy="271168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4829" y="527437"/>
            <a:ext cx="9744040" cy="1612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200" kern="0" spc="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기구 설계</a:t>
            </a:r>
            <a:endParaRPr lang="en-US" sz="7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132" y="2076962"/>
            <a:ext cx="15723434" cy="2260278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우선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각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파이프로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정삼각형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식의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하판을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설계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및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제작하였다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결합된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모터와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감속기는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하판에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고정하였고,모터와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상판을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연결하기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위해설계된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날개를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연결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후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상판을</a:t>
            </a:r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결합하여</a:t>
            </a:r>
            <a:endParaRPr lang="en-US" sz="28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나눔스퀘어" pitchFamily="34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 X,Y,Z의 원활한 동작을 수행하게끔 설계하였다.</a:t>
            </a:r>
            <a:endParaRPr lang="en-US" sz="2800" dirty="0">
              <a:latin typeface="나눔스퀘어_ac" panose="020B0600000101010101" pitchFamily="50" charset="-127"/>
              <a:ea typeface="나눔스퀘어_ac" panose="020B0600000101010101" pitchFamily="50" charset="-127"/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051215" y="1611135"/>
            <a:ext cx="7511269" cy="408869"/>
            <a:chOff x="5387223" y="2195969"/>
            <a:chExt cx="7511269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223" y="2195969"/>
              <a:ext cx="7511269" cy="40886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72345" y="3852367"/>
            <a:ext cx="1271372" cy="9282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100" dirty="0">
                <a:solidFill>
                  <a:srgbClr val="0E1F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01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8399" y="3995038"/>
            <a:ext cx="5440790" cy="527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솔리드 웍스를 통하여 필요한 부품들을 제작 하였습니다.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582300" y="3706597"/>
            <a:ext cx="10620252" cy="1073972"/>
            <a:chOff x="8206011" y="4408534"/>
            <a:chExt cx="10620252" cy="1073972"/>
          </a:xfrm>
        </p:grpSpPr>
        <p:sp>
          <p:nvSpPr>
            <p:cNvPr id="10" name="Object 10"/>
            <p:cNvSpPr txBox="1"/>
            <p:nvPr/>
          </p:nvSpPr>
          <p:spPr>
            <a:xfrm>
              <a:off x="8206011" y="4546360"/>
              <a:ext cx="1229555" cy="9003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5300" kern="0" spc="100" dirty="0">
                  <a:solidFill>
                    <a:srgbClr val="0E1F5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yriad Pro Light" pitchFamily="34" charset="0"/>
                </a:rPr>
                <a:t>02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9231645" y="4408534"/>
              <a:ext cx="9594618" cy="107397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endParaRPr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just"/>
              <a:r>
                <a:rPr lang="en-US" sz="23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나눔스퀘어" pitchFamily="34" charset="0"/>
                </a:rPr>
                <a:t>오토캐드를 이용하여 부품들을 제작하였습니다.</a:t>
              </a:r>
              <a:endPara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33390" y="6473055"/>
            <a:ext cx="1201677" cy="914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100" dirty="0">
                <a:solidFill>
                  <a:srgbClr val="0E1F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yriad Pro Light" pitchFamily="34" charset="0"/>
              </a:rPr>
              <a:t>03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63200" y="6657713"/>
            <a:ext cx="9594618" cy="527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" pitchFamily="34" charset="0"/>
              </a:rPr>
              <a:t>완성 된 부품들을 모두 결합하여 제품을 완성시켰습니다.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722398" y="5077836"/>
            <a:ext cx="5502356" cy="3470764"/>
            <a:chOff x="1575687" y="5142857"/>
            <a:chExt cx="6171429" cy="44883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5687" y="5142857"/>
              <a:ext cx="6171429" cy="44883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0996" y="4562799"/>
            <a:ext cx="4691554" cy="1800241"/>
            <a:chOff x="9032610" y="5208980"/>
            <a:chExt cx="4691554" cy="180024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2610" y="5208980"/>
              <a:ext cx="4691554" cy="18002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51291" y="7135208"/>
            <a:ext cx="3890492" cy="2488511"/>
            <a:chOff x="9640900" y="7694519"/>
            <a:chExt cx="3890492" cy="248851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0900" y="7694519"/>
              <a:ext cx="3890492" cy="24885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610</Words>
  <Application>Microsoft Office PowerPoint</Application>
  <PresentationFormat>사용자 지정</PresentationFormat>
  <Paragraphs>132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Myriad Pro</vt:lpstr>
      <vt:lpstr>Myriad Pro Light</vt:lpstr>
      <vt:lpstr>나눔스퀘어</vt:lpstr>
      <vt:lpstr>나눔스퀘어_ac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User</cp:lastModifiedBy>
  <cp:revision>112</cp:revision>
  <dcterms:created xsi:type="dcterms:W3CDTF">2020-12-19T19:04:39Z</dcterms:created>
  <dcterms:modified xsi:type="dcterms:W3CDTF">2020-12-20T01:55:18Z</dcterms:modified>
</cp:coreProperties>
</file>