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7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753600" cy="7315200"/>
  <p:notesSz cx="6858000" cy="9144000"/>
  <p:embeddedFontLst>
    <p:embeddedFont>
      <p:font typeface="Arial Bold" charset="1" panose="020B0802020202020204"/>
      <p:regular r:id="rId20"/>
    </p:embeddedFont>
    <p:embeddedFont>
      <p:font typeface="Arial" charset="1" panose="020B05020202020202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notesMasters/notesMaster1.xml" Type="http://schemas.openxmlformats.org/officeDocument/2006/relationships/notesMaster"/><Relationship Id="rId18" Target="theme/theme2.xml" Type="http://schemas.openxmlformats.org/officeDocument/2006/relationships/theme"/><Relationship Id="rId19" Target="notesSlides/notesSlide1.xml" Type="http://schemas.openxmlformats.org/officeDocument/2006/relationships/notes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notesSlides/notesSlide2.xml" Type="http://schemas.openxmlformats.org/officeDocument/2006/relationships/notesSlide"/><Relationship Id="rId23" Target="notesSlides/notesSlide3.xml" Type="http://schemas.openxmlformats.org/officeDocument/2006/relationships/notesSlide"/><Relationship Id="rId24" Target="notesSlides/notesSlide4.xml" Type="http://schemas.openxmlformats.org/officeDocument/2006/relationships/notesSlide"/><Relationship Id="rId25" Target="notesSlides/notesSlide5.xml" Type="http://schemas.openxmlformats.org/officeDocument/2006/relationships/notesSlide"/><Relationship Id="rId26" Target="notesSlides/notesSlide6.xml" Type="http://schemas.openxmlformats.org/officeDocument/2006/relationships/notesSlide"/><Relationship Id="rId27" Target="notesSlides/notesSlide7.xml" Type="http://schemas.openxmlformats.org/officeDocument/2006/relationships/notesSlide"/><Relationship Id="rId28" Target="notesSlides/notesSlide8.xml" Type="http://schemas.openxmlformats.org/officeDocument/2006/relationships/notesSlide"/><Relationship Id="rId29" Target="notesSlides/notesSlide9.xml" Type="http://schemas.openxmlformats.org/officeDocument/2006/relationships/notesSlide"/><Relationship Id="rId3" Target="viewProps.xml" Type="http://schemas.openxmlformats.org/officeDocument/2006/relationships/viewProps"/><Relationship Id="rId30" Target="notesSlides/notesSlide10.xml" Type="http://schemas.openxmlformats.org/officeDocument/2006/relationships/notes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756400"/>
            <a:ext cx="9751906" cy="67733"/>
            <a:chOff x="0" y="0"/>
            <a:chExt cx="13002542" cy="903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002514" cy="90297"/>
            </a:xfrm>
            <a:custGeom>
              <a:avLst/>
              <a:gdLst/>
              <a:ahLst/>
              <a:cxnLst/>
              <a:rect r="r" b="b" t="t" l="l"/>
              <a:pathLst>
                <a:path h="90297" w="13002514">
                  <a:moveTo>
                    <a:pt x="0" y="0"/>
                  </a:moveTo>
                  <a:lnTo>
                    <a:pt x="13002514" y="0"/>
                  </a:lnTo>
                  <a:lnTo>
                    <a:pt x="13002514" y="90297"/>
                  </a:lnTo>
                  <a:lnTo>
                    <a:pt x="0" y="90297"/>
                  </a:lnTo>
                  <a:close/>
                </a:path>
              </a:pathLst>
            </a:custGeom>
            <a:solidFill>
              <a:srgbClr val="3AAA35"/>
            </a:solidFill>
          </p:spPr>
        </p:sp>
      </p:grpSp>
      <p:sp>
        <p:nvSpPr>
          <p:cNvPr name="AutoShape 4" id="4"/>
          <p:cNvSpPr/>
          <p:nvPr/>
        </p:nvSpPr>
        <p:spPr>
          <a:xfrm rot="5151">
            <a:off x="961808" y="4633806"/>
            <a:ext cx="7909568" cy="0"/>
          </a:xfrm>
          <a:prstGeom prst="line">
            <a:avLst/>
          </a:prstGeom>
          <a:ln cap="rnd" w="9525">
            <a:solidFill>
              <a:srgbClr val="7F7F7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460587" y="3042984"/>
            <a:ext cx="8832427" cy="576630"/>
            <a:chOff x="0" y="0"/>
            <a:chExt cx="11776569" cy="76884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776569" cy="768840"/>
            </a:xfrm>
            <a:custGeom>
              <a:avLst/>
              <a:gdLst/>
              <a:ahLst/>
              <a:cxnLst/>
              <a:rect r="r" b="b" t="t" l="l"/>
              <a:pathLst>
                <a:path h="768840" w="11776569">
                  <a:moveTo>
                    <a:pt x="0" y="0"/>
                  </a:moveTo>
                  <a:lnTo>
                    <a:pt x="11776569" y="0"/>
                  </a:lnTo>
                  <a:lnTo>
                    <a:pt x="11776569" y="768840"/>
                  </a:lnTo>
                  <a:lnTo>
                    <a:pt x="0" y="76884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1776569" cy="787890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ctr">
                <a:lnSpc>
                  <a:spcPts val="3223"/>
                </a:lnSpc>
              </a:pPr>
              <a:r>
                <a:rPr lang="en-US" b="true" sz="3159">
                  <a:solidFill>
                    <a:srgbClr val="262626"/>
                  </a:solidFill>
                  <a:latin typeface="Arial Bold"/>
                  <a:ea typeface="Arial Bold"/>
                  <a:cs typeface="Arial Bold"/>
                  <a:sym typeface="Arial Bold"/>
                </a:rPr>
                <a:t>C</a:t>
              </a:r>
              <a:r>
                <a:rPr lang="en-US" b="true" sz="3159">
                  <a:solidFill>
                    <a:srgbClr val="262626"/>
                  </a:solidFill>
                  <a:latin typeface="Arial Bold"/>
                  <a:ea typeface="Arial Bold"/>
                  <a:cs typeface="Arial Bold"/>
                  <a:sym typeface="Arial Bold"/>
                </a:rPr>
                <a:t>uida+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995160" y="259080"/>
            <a:ext cx="1026160" cy="375920"/>
            <a:chOff x="0" y="0"/>
            <a:chExt cx="1368213" cy="50122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6731" y="6731"/>
              <a:ext cx="1354709" cy="487680"/>
            </a:xfrm>
            <a:custGeom>
              <a:avLst/>
              <a:gdLst/>
              <a:ahLst/>
              <a:cxnLst/>
              <a:rect r="r" b="b" t="t" l="l"/>
              <a:pathLst>
                <a:path h="487680" w="1354709">
                  <a:moveTo>
                    <a:pt x="0" y="0"/>
                  </a:moveTo>
                  <a:lnTo>
                    <a:pt x="1354709" y="0"/>
                  </a:lnTo>
                  <a:lnTo>
                    <a:pt x="1354709" y="487680"/>
                  </a:lnTo>
                  <a:lnTo>
                    <a:pt x="0" y="4876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368171" cy="501142"/>
            </a:xfrm>
            <a:custGeom>
              <a:avLst/>
              <a:gdLst/>
              <a:ahLst/>
              <a:cxnLst/>
              <a:rect r="r" b="b" t="t" l="l"/>
              <a:pathLst>
                <a:path h="501142" w="1368171">
                  <a:moveTo>
                    <a:pt x="6731" y="0"/>
                  </a:moveTo>
                  <a:lnTo>
                    <a:pt x="1361440" y="0"/>
                  </a:lnTo>
                  <a:cubicBezTo>
                    <a:pt x="1365123" y="0"/>
                    <a:pt x="1368171" y="3048"/>
                    <a:pt x="1368171" y="6731"/>
                  </a:cubicBezTo>
                  <a:lnTo>
                    <a:pt x="1368171" y="494411"/>
                  </a:lnTo>
                  <a:cubicBezTo>
                    <a:pt x="1368171" y="498094"/>
                    <a:pt x="1365123" y="501142"/>
                    <a:pt x="1361440" y="501142"/>
                  </a:cubicBezTo>
                  <a:lnTo>
                    <a:pt x="6731" y="501142"/>
                  </a:lnTo>
                  <a:cubicBezTo>
                    <a:pt x="3048" y="501142"/>
                    <a:pt x="0" y="498094"/>
                    <a:pt x="0" y="494411"/>
                  </a:cubicBezTo>
                  <a:lnTo>
                    <a:pt x="0" y="6731"/>
                  </a:lnTo>
                  <a:cubicBezTo>
                    <a:pt x="0" y="3048"/>
                    <a:pt x="3048" y="0"/>
                    <a:pt x="6731" y="0"/>
                  </a:cubicBezTo>
                  <a:moveTo>
                    <a:pt x="6731" y="13589"/>
                  </a:moveTo>
                  <a:lnTo>
                    <a:pt x="6731" y="6731"/>
                  </a:lnTo>
                  <a:lnTo>
                    <a:pt x="13462" y="6731"/>
                  </a:lnTo>
                  <a:lnTo>
                    <a:pt x="13462" y="494411"/>
                  </a:lnTo>
                  <a:lnTo>
                    <a:pt x="6731" y="494411"/>
                  </a:lnTo>
                  <a:lnTo>
                    <a:pt x="6731" y="487680"/>
                  </a:lnTo>
                  <a:lnTo>
                    <a:pt x="1361440" y="487680"/>
                  </a:lnTo>
                  <a:lnTo>
                    <a:pt x="1361440" y="494411"/>
                  </a:lnTo>
                  <a:lnTo>
                    <a:pt x="1354709" y="494411"/>
                  </a:lnTo>
                  <a:lnTo>
                    <a:pt x="1354709" y="6731"/>
                  </a:lnTo>
                  <a:lnTo>
                    <a:pt x="1361440" y="6731"/>
                  </a:lnTo>
                  <a:lnTo>
                    <a:pt x="1361440" y="13462"/>
                  </a:lnTo>
                  <a:lnTo>
                    <a:pt x="6731" y="1346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1368213" cy="529802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l">
                <a:lnSpc>
                  <a:spcPts val="1535"/>
                </a:lnSpc>
              </a:pPr>
              <a:r>
                <a:rPr lang="en-US" b="true" sz="1279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 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4029077" y="731520"/>
            <a:ext cx="1693752" cy="1339246"/>
          </a:xfrm>
          <a:custGeom>
            <a:avLst/>
            <a:gdLst/>
            <a:ahLst/>
            <a:cxnLst/>
            <a:rect r="r" b="b" t="t" l="l"/>
            <a:pathLst>
              <a:path h="1339246" w="1693752">
                <a:moveTo>
                  <a:pt x="0" y="0"/>
                </a:moveTo>
                <a:lnTo>
                  <a:pt x="1693752" y="0"/>
                </a:lnTo>
                <a:lnTo>
                  <a:pt x="1693752" y="1339246"/>
                </a:lnTo>
                <a:lnTo>
                  <a:pt x="0" y="13392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04652" y="4887646"/>
            <a:ext cx="7866720" cy="1104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"/>
              </a:lnSpc>
            </a:pPr>
          </a:p>
          <a:p>
            <a:pPr algn="ctr">
              <a:lnSpc>
                <a:spcPts val="1980"/>
              </a:lnSpc>
            </a:pPr>
            <a:r>
              <a:rPr lang="en-US" b="true" sz="1833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Acadêmicos</a:t>
            </a:r>
            <a:r>
              <a:rPr lang="en-US" sz="18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:Lucas Rafael da Silva e Leticia Grassmann Dallacosta</a:t>
            </a:r>
          </a:p>
          <a:p>
            <a:pPr algn="ctr">
              <a:lnSpc>
                <a:spcPts val="1980"/>
              </a:lnSpc>
            </a:pPr>
            <a:r>
              <a:rPr lang="en-US" b="true" sz="1833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Disciplina/Curso:</a:t>
            </a:r>
            <a:r>
              <a:rPr lang="en-US" sz="18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Práticas Extensionistas III </a:t>
            </a:r>
          </a:p>
          <a:p>
            <a:pPr algn="ctr">
              <a:lnSpc>
                <a:spcPts val="1980"/>
              </a:lnSpc>
            </a:pPr>
          </a:p>
          <a:p>
            <a:pPr algn="l">
              <a:lnSpc>
                <a:spcPts val="1432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943440" y="3695814"/>
            <a:ext cx="7866720" cy="576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44"/>
              </a:lnSpc>
            </a:pPr>
            <a:r>
              <a:rPr lang="en-US" sz="189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Plataforma Colaborativa de Denúncias Urbanas</a:t>
            </a:r>
          </a:p>
          <a:p>
            <a:pPr algn="l">
              <a:lnSpc>
                <a:spcPts val="2271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387" y="6827520"/>
            <a:ext cx="9750213" cy="487680"/>
            <a:chOff x="0" y="0"/>
            <a:chExt cx="13000284" cy="6502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000228" cy="650240"/>
            </a:xfrm>
            <a:custGeom>
              <a:avLst/>
              <a:gdLst/>
              <a:ahLst/>
              <a:cxnLst/>
              <a:rect r="r" b="b" t="t" l="l"/>
              <a:pathLst>
                <a:path h="650240" w="13000228">
                  <a:moveTo>
                    <a:pt x="0" y="0"/>
                  </a:moveTo>
                  <a:lnTo>
                    <a:pt x="13000228" y="0"/>
                  </a:lnTo>
                  <a:lnTo>
                    <a:pt x="13000228" y="650240"/>
                  </a:lnTo>
                  <a:lnTo>
                    <a:pt x="0" y="650240"/>
                  </a:lnTo>
                  <a:close/>
                </a:path>
              </a:pathLst>
            </a:custGeom>
            <a:solidFill>
              <a:srgbClr val="91CF4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6756400"/>
            <a:ext cx="9751906" cy="67733"/>
            <a:chOff x="0" y="0"/>
            <a:chExt cx="13002542" cy="9031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002514" cy="90297"/>
            </a:xfrm>
            <a:custGeom>
              <a:avLst/>
              <a:gdLst/>
              <a:ahLst/>
              <a:cxnLst/>
              <a:rect r="r" b="b" t="t" l="l"/>
              <a:pathLst>
                <a:path h="90297" w="13002514">
                  <a:moveTo>
                    <a:pt x="0" y="0"/>
                  </a:moveTo>
                  <a:lnTo>
                    <a:pt x="13002514" y="0"/>
                  </a:lnTo>
                  <a:lnTo>
                    <a:pt x="13002514" y="90297"/>
                  </a:lnTo>
                  <a:lnTo>
                    <a:pt x="0" y="90297"/>
                  </a:lnTo>
                  <a:close/>
                </a:path>
              </a:pathLst>
            </a:custGeom>
            <a:solidFill>
              <a:srgbClr val="3AAA35"/>
            </a:solidFill>
          </p:spPr>
        </p:sp>
      </p:grpSp>
      <p:sp>
        <p:nvSpPr>
          <p:cNvPr name="AutoShape 6" id="6"/>
          <p:cNvSpPr/>
          <p:nvPr/>
        </p:nvSpPr>
        <p:spPr>
          <a:xfrm>
            <a:off x="923714" y="3797940"/>
            <a:ext cx="7909559" cy="11853"/>
          </a:xfrm>
          <a:prstGeom prst="line">
            <a:avLst/>
          </a:prstGeom>
          <a:ln cap="rnd" w="9525">
            <a:solidFill>
              <a:srgbClr val="7F7F7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731520" y="2967997"/>
            <a:ext cx="8046720" cy="825181"/>
            <a:chOff x="0" y="0"/>
            <a:chExt cx="10728960" cy="110024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728960" cy="1100241"/>
            </a:xfrm>
            <a:custGeom>
              <a:avLst/>
              <a:gdLst/>
              <a:ahLst/>
              <a:cxnLst/>
              <a:rect r="r" b="b" t="t" l="l"/>
              <a:pathLst>
                <a:path h="1100241" w="10728960">
                  <a:moveTo>
                    <a:pt x="0" y="0"/>
                  </a:moveTo>
                  <a:lnTo>
                    <a:pt x="10728960" y="0"/>
                  </a:lnTo>
                  <a:lnTo>
                    <a:pt x="10728960" y="1100241"/>
                  </a:lnTo>
                  <a:lnTo>
                    <a:pt x="0" y="110024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10728960" cy="1119291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ctr">
                <a:lnSpc>
                  <a:spcPts val="4352"/>
                </a:lnSpc>
              </a:pPr>
              <a:r>
                <a:rPr lang="en-US" sz="4266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OBRIGADO PELA ATENÇÃO!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827520"/>
            <a:ext cx="9753600" cy="487680"/>
            <a:chOff x="0" y="0"/>
            <a:chExt cx="13004800" cy="6502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004800" cy="650240"/>
            </a:xfrm>
            <a:custGeom>
              <a:avLst/>
              <a:gdLst/>
              <a:ahLst/>
              <a:cxnLst/>
              <a:rect r="r" b="b" t="t" l="l"/>
              <a:pathLst>
                <a:path h="650240" w="13004800">
                  <a:moveTo>
                    <a:pt x="0" y="0"/>
                  </a:moveTo>
                  <a:lnTo>
                    <a:pt x="13004800" y="0"/>
                  </a:lnTo>
                  <a:lnTo>
                    <a:pt x="13004800" y="650240"/>
                  </a:lnTo>
                  <a:lnTo>
                    <a:pt x="0" y="650240"/>
                  </a:lnTo>
                  <a:close/>
                </a:path>
              </a:pathLst>
            </a:custGeom>
            <a:solidFill>
              <a:srgbClr val="91CF4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6756400"/>
            <a:ext cx="9753600" cy="71120"/>
            <a:chOff x="0" y="0"/>
            <a:chExt cx="13004800" cy="9482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004800" cy="94869"/>
            </a:xfrm>
            <a:custGeom>
              <a:avLst/>
              <a:gdLst/>
              <a:ahLst/>
              <a:cxnLst/>
              <a:rect r="r" b="b" t="t" l="l"/>
              <a:pathLst>
                <a:path h="94869" w="13004800">
                  <a:moveTo>
                    <a:pt x="0" y="0"/>
                  </a:moveTo>
                  <a:lnTo>
                    <a:pt x="13004800" y="0"/>
                  </a:lnTo>
                  <a:lnTo>
                    <a:pt x="13004800" y="94869"/>
                  </a:lnTo>
                  <a:lnTo>
                    <a:pt x="0" y="94869"/>
                  </a:lnTo>
                  <a:close/>
                </a:path>
              </a:pathLst>
            </a:custGeom>
            <a:solidFill>
              <a:srgbClr val="3AAA35"/>
            </a:solidFill>
          </p:spPr>
        </p:sp>
      </p:grpSp>
      <p:sp>
        <p:nvSpPr>
          <p:cNvPr name="AutoShape 6" id="6"/>
          <p:cNvSpPr/>
          <p:nvPr/>
        </p:nvSpPr>
        <p:spPr>
          <a:xfrm>
            <a:off x="949960" y="1853882"/>
            <a:ext cx="7984066" cy="11853"/>
          </a:xfrm>
          <a:prstGeom prst="line">
            <a:avLst/>
          </a:prstGeom>
          <a:ln cap="rnd" w="9525">
            <a:solidFill>
              <a:srgbClr val="7F7F7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610447" y="1115268"/>
            <a:ext cx="8532707" cy="738614"/>
            <a:chOff x="0" y="0"/>
            <a:chExt cx="10728960" cy="92872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728960" cy="928728"/>
            </a:xfrm>
            <a:custGeom>
              <a:avLst/>
              <a:gdLst/>
              <a:ahLst/>
              <a:cxnLst/>
              <a:rect r="r" b="b" t="t" l="l"/>
              <a:pathLst>
                <a:path h="928728" w="10728960">
                  <a:moveTo>
                    <a:pt x="0" y="0"/>
                  </a:moveTo>
                  <a:lnTo>
                    <a:pt x="10728960" y="0"/>
                  </a:lnTo>
                  <a:lnTo>
                    <a:pt x="10728960" y="928728"/>
                  </a:lnTo>
                  <a:lnTo>
                    <a:pt x="0" y="92872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9525"/>
              <a:ext cx="10728960" cy="938253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ctr">
                <a:lnSpc>
                  <a:spcPts val="4093"/>
                </a:lnSpc>
              </a:pPr>
              <a:r>
                <a:rPr lang="en-US" sz="4013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 P</a:t>
              </a:r>
              <a:r>
                <a:rPr lang="en-US" sz="4013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roblema a ser Resolvido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899410" y="2205339"/>
            <a:ext cx="7954780" cy="2763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Dificuldade n</a:t>
            </a:r>
            <a:r>
              <a:rPr lang="en-US" sz="21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comunicação entre cidadãos e o poder público.</a:t>
            </a:r>
          </a:p>
          <a:p>
            <a:pPr algn="just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Ausência de um canal centralizado para registrar problemas urbanos (iluminação, buracos, saneamento, etc.).</a:t>
            </a:r>
          </a:p>
          <a:p>
            <a:pPr algn="just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Falta de transparência para acompanhar o andamento e a resolução das demandas.</a:t>
            </a:r>
          </a:p>
          <a:p>
            <a:pPr algn="just">
              <a:lnSpc>
                <a:spcPts val="3079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827520"/>
            <a:ext cx="9753600" cy="487680"/>
            <a:chOff x="0" y="0"/>
            <a:chExt cx="13004800" cy="6502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004800" cy="650240"/>
            </a:xfrm>
            <a:custGeom>
              <a:avLst/>
              <a:gdLst/>
              <a:ahLst/>
              <a:cxnLst/>
              <a:rect r="r" b="b" t="t" l="l"/>
              <a:pathLst>
                <a:path h="650240" w="13004800">
                  <a:moveTo>
                    <a:pt x="0" y="0"/>
                  </a:moveTo>
                  <a:lnTo>
                    <a:pt x="13004800" y="0"/>
                  </a:lnTo>
                  <a:lnTo>
                    <a:pt x="13004800" y="650240"/>
                  </a:lnTo>
                  <a:lnTo>
                    <a:pt x="0" y="650240"/>
                  </a:lnTo>
                  <a:close/>
                </a:path>
              </a:pathLst>
            </a:custGeom>
            <a:solidFill>
              <a:srgbClr val="91CF4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6756400"/>
            <a:ext cx="9753600" cy="71120"/>
            <a:chOff x="0" y="0"/>
            <a:chExt cx="13004800" cy="9482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004800" cy="94869"/>
            </a:xfrm>
            <a:custGeom>
              <a:avLst/>
              <a:gdLst/>
              <a:ahLst/>
              <a:cxnLst/>
              <a:rect r="r" b="b" t="t" l="l"/>
              <a:pathLst>
                <a:path h="94869" w="13004800">
                  <a:moveTo>
                    <a:pt x="0" y="0"/>
                  </a:moveTo>
                  <a:lnTo>
                    <a:pt x="13004800" y="0"/>
                  </a:lnTo>
                  <a:lnTo>
                    <a:pt x="13004800" y="94869"/>
                  </a:lnTo>
                  <a:lnTo>
                    <a:pt x="0" y="94869"/>
                  </a:lnTo>
                  <a:close/>
                </a:path>
              </a:pathLst>
            </a:custGeom>
            <a:solidFill>
              <a:srgbClr val="3AAA35"/>
            </a:solidFill>
          </p:spPr>
        </p:sp>
      </p:grpSp>
      <p:sp>
        <p:nvSpPr>
          <p:cNvPr name="AutoShape 6" id="6"/>
          <p:cNvSpPr/>
          <p:nvPr/>
        </p:nvSpPr>
        <p:spPr>
          <a:xfrm>
            <a:off x="949960" y="1853882"/>
            <a:ext cx="7984066" cy="11853"/>
          </a:xfrm>
          <a:prstGeom prst="line">
            <a:avLst/>
          </a:prstGeom>
          <a:ln cap="rnd" w="9525">
            <a:solidFill>
              <a:srgbClr val="7F7F7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401319" y="1108472"/>
            <a:ext cx="8532707" cy="738614"/>
            <a:chOff x="0" y="0"/>
            <a:chExt cx="10728960" cy="92872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728960" cy="928728"/>
            </a:xfrm>
            <a:custGeom>
              <a:avLst/>
              <a:gdLst/>
              <a:ahLst/>
              <a:cxnLst/>
              <a:rect r="r" b="b" t="t" l="l"/>
              <a:pathLst>
                <a:path h="928728" w="10728960">
                  <a:moveTo>
                    <a:pt x="0" y="0"/>
                  </a:moveTo>
                  <a:lnTo>
                    <a:pt x="10728960" y="0"/>
                  </a:lnTo>
                  <a:lnTo>
                    <a:pt x="10728960" y="928728"/>
                  </a:lnTo>
                  <a:lnTo>
                    <a:pt x="0" y="92872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9525"/>
              <a:ext cx="10728960" cy="938253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ctr">
                <a:lnSpc>
                  <a:spcPts val="4093"/>
                </a:lnSpc>
              </a:pPr>
              <a:r>
                <a:rPr lang="en-US" sz="4013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 Proposta de Soluçã</a:t>
              </a:r>
              <a:r>
                <a:rPr lang="en-US" sz="4013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o: Cuida+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946320" y="2914669"/>
            <a:ext cx="7860961" cy="3733956"/>
          </a:xfrm>
          <a:custGeom>
            <a:avLst/>
            <a:gdLst/>
            <a:ahLst/>
            <a:cxnLst/>
            <a:rect r="r" b="b" t="t" l="l"/>
            <a:pathLst>
              <a:path h="3733956" w="7860961">
                <a:moveTo>
                  <a:pt x="0" y="0"/>
                </a:moveTo>
                <a:lnTo>
                  <a:pt x="7860960" y="0"/>
                </a:lnTo>
                <a:lnTo>
                  <a:pt x="7860960" y="3733956"/>
                </a:lnTo>
                <a:lnTo>
                  <a:pt x="0" y="37339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775547" y="2067119"/>
            <a:ext cx="8202506" cy="739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Uma plataforma web i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ntuitiva para registrar denúncias com detalhes e anexos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827520"/>
            <a:ext cx="9753600" cy="487680"/>
            <a:chOff x="0" y="0"/>
            <a:chExt cx="13004800" cy="6502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004800" cy="650240"/>
            </a:xfrm>
            <a:custGeom>
              <a:avLst/>
              <a:gdLst/>
              <a:ahLst/>
              <a:cxnLst/>
              <a:rect r="r" b="b" t="t" l="l"/>
              <a:pathLst>
                <a:path h="650240" w="13004800">
                  <a:moveTo>
                    <a:pt x="0" y="0"/>
                  </a:moveTo>
                  <a:lnTo>
                    <a:pt x="13004800" y="0"/>
                  </a:lnTo>
                  <a:lnTo>
                    <a:pt x="13004800" y="650240"/>
                  </a:lnTo>
                  <a:lnTo>
                    <a:pt x="0" y="650240"/>
                  </a:lnTo>
                  <a:close/>
                </a:path>
              </a:pathLst>
            </a:custGeom>
            <a:solidFill>
              <a:srgbClr val="91CF4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6756400"/>
            <a:ext cx="9753600" cy="71120"/>
            <a:chOff x="0" y="0"/>
            <a:chExt cx="13004800" cy="9482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004800" cy="94869"/>
            </a:xfrm>
            <a:custGeom>
              <a:avLst/>
              <a:gdLst/>
              <a:ahLst/>
              <a:cxnLst/>
              <a:rect r="r" b="b" t="t" l="l"/>
              <a:pathLst>
                <a:path h="94869" w="13004800">
                  <a:moveTo>
                    <a:pt x="0" y="0"/>
                  </a:moveTo>
                  <a:lnTo>
                    <a:pt x="13004800" y="0"/>
                  </a:lnTo>
                  <a:lnTo>
                    <a:pt x="13004800" y="94869"/>
                  </a:lnTo>
                  <a:lnTo>
                    <a:pt x="0" y="94869"/>
                  </a:lnTo>
                  <a:close/>
                </a:path>
              </a:pathLst>
            </a:custGeom>
            <a:solidFill>
              <a:srgbClr val="3AAA35"/>
            </a:solidFill>
          </p:spPr>
        </p:sp>
      </p:grpSp>
      <p:sp>
        <p:nvSpPr>
          <p:cNvPr name="AutoShape 6" id="6"/>
          <p:cNvSpPr/>
          <p:nvPr/>
        </p:nvSpPr>
        <p:spPr>
          <a:xfrm>
            <a:off x="949960" y="1853882"/>
            <a:ext cx="7984066" cy="11853"/>
          </a:xfrm>
          <a:prstGeom prst="line">
            <a:avLst/>
          </a:prstGeom>
          <a:ln cap="rnd" w="9525">
            <a:solidFill>
              <a:srgbClr val="7F7F7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401319" y="1108472"/>
            <a:ext cx="8532707" cy="738614"/>
            <a:chOff x="0" y="0"/>
            <a:chExt cx="10728960" cy="92872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728960" cy="928728"/>
            </a:xfrm>
            <a:custGeom>
              <a:avLst/>
              <a:gdLst/>
              <a:ahLst/>
              <a:cxnLst/>
              <a:rect r="r" b="b" t="t" l="l"/>
              <a:pathLst>
                <a:path h="928728" w="10728960">
                  <a:moveTo>
                    <a:pt x="0" y="0"/>
                  </a:moveTo>
                  <a:lnTo>
                    <a:pt x="10728960" y="0"/>
                  </a:lnTo>
                  <a:lnTo>
                    <a:pt x="10728960" y="928728"/>
                  </a:lnTo>
                  <a:lnTo>
                    <a:pt x="0" y="92872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9525"/>
              <a:ext cx="10728960" cy="938253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ctr">
                <a:lnSpc>
                  <a:spcPts val="4093"/>
                </a:lnSpc>
              </a:pPr>
              <a:r>
                <a:rPr lang="en-US" sz="4013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 Proposta de Soluçã</a:t>
              </a:r>
              <a:r>
                <a:rPr lang="en-US" sz="4013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o: Cuida+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946320" y="2914669"/>
            <a:ext cx="7860961" cy="3733956"/>
          </a:xfrm>
          <a:custGeom>
            <a:avLst/>
            <a:gdLst/>
            <a:ahLst/>
            <a:cxnLst/>
            <a:rect r="r" b="b" t="t" l="l"/>
            <a:pathLst>
              <a:path h="3733956" w="7860961">
                <a:moveTo>
                  <a:pt x="0" y="0"/>
                </a:moveTo>
                <a:lnTo>
                  <a:pt x="7860960" y="0"/>
                </a:lnTo>
                <a:lnTo>
                  <a:pt x="7860960" y="3733956"/>
                </a:lnTo>
                <a:lnTo>
                  <a:pt x="0" y="37339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40" t="0" r="-24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775547" y="2067119"/>
            <a:ext cx="8202506" cy="739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 sistema ce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ntralizado que organiza as demandas por categoria e status.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827520"/>
            <a:ext cx="9753600" cy="487680"/>
            <a:chOff x="0" y="0"/>
            <a:chExt cx="13004800" cy="6502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004800" cy="650240"/>
            </a:xfrm>
            <a:custGeom>
              <a:avLst/>
              <a:gdLst/>
              <a:ahLst/>
              <a:cxnLst/>
              <a:rect r="r" b="b" t="t" l="l"/>
              <a:pathLst>
                <a:path h="650240" w="13004800">
                  <a:moveTo>
                    <a:pt x="0" y="0"/>
                  </a:moveTo>
                  <a:lnTo>
                    <a:pt x="13004800" y="0"/>
                  </a:lnTo>
                  <a:lnTo>
                    <a:pt x="13004800" y="650240"/>
                  </a:lnTo>
                  <a:lnTo>
                    <a:pt x="0" y="650240"/>
                  </a:lnTo>
                  <a:close/>
                </a:path>
              </a:pathLst>
            </a:custGeom>
            <a:solidFill>
              <a:srgbClr val="91CF4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6756400"/>
            <a:ext cx="9753600" cy="71120"/>
            <a:chOff x="0" y="0"/>
            <a:chExt cx="13004800" cy="9482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004800" cy="94869"/>
            </a:xfrm>
            <a:custGeom>
              <a:avLst/>
              <a:gdLst/>
              <a:ahLst/>
              <a:cxnLst/>
              <a:rect r="r" b="b" t="t" l="l"/>
              <a:pathLst>
                <a:path h="94869" w="13004800">
                  <a:moveTo>
                    <a:pt x="0" y="0"/>
                  </a:moveTo>
                  <a:lnTo>
                    <a:pt x="13004800" y="0"/>
                  </a:lnTo>
                  <a:lnTo>
                    <a:pt x="13004800" y="94869"/>
                  </a:lnTo>
                  <a:lnTo>
                    <a:pt x="0" y="94869"/>
                  </a:lnTo>
                  <a:close/>
                </a:path>
              </a:pathLst>
            </a:custGeom>
            <a:solidFill>
              <a:srgbClr val="3AAA35"/>
            </a:solidFill>
          </p:spPr>
        </p:sp>
      </p:grpSp>
      <p:sp>
        <p:nvSpPr>
          <p:cNvPr name="AutoShape 6" id="6"/>
          <p:cNvSpPr/>
          <p:nvPr/>
        </p:nvSpPr>
        <p:spPr>
          <a:xfrm>
            <a:off x="949960" y="1853882"/>
            <a:ext cx="7984066" cy="11853"/>
          </a:xfrm>
          <a:prstGeom prst="line">
            <a:avLst/>
          </a:prstGeom>
          <a:ln cap="rnd" w="9525">
            <a:solidFill>
              <a:srgbClr val="7F7F7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401319" y="1108472"/>
            <a:ext cx="8532707" cy="738614"/>
            <a:chOff x="0" y="0"/>
            <a:chExt cx="10728960" cy="92872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728960" cy="928728"/>
            </a:xfrm>
            <a:custGeom>
              <a:avLst/>
              <a:gdLst/>
              <a:ahLst/>
              <a:cxnLst/>
              <a:rect r="r" b="b" t="t" l="l"/>
              <a:pathLst>
                <a:path h="928728" w="10728960">
                  <a:moveTo>
                    <a:pt x="0" y="0"/>
                  </a:moveTo>
                  <a:lnTo>
                    <a:pt x="10728960" y="0"/>
                  </a:lnTo>
                  <a:lnTo>
                    <a:pt x="10728960" y="928728"/>
                  </a:lnTo>
                  <a:lnTo>
                    <a:pt x="0" y="92872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9525"/>
              <a:ext cx="10728960" cy="938253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ctr">
                <a:lnSpc>
                  <a:spcPts val="4093"/>
                </a:lnSpc>
              </a:pPr>
              <a:r>
                <a:rPr lang="en-US" sz="4013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 Proposta de Soluçã</a:t>
              </a:r>
              <a:r>
                <a:rPr lang="en-US" sz="4013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o: Cuida+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946320" y="2914669"/>
            <a:ext cx="7860961" cy="3733956"/>
          </a:xfrm>
          <a:custGeom>
            <a:avLst/>
            <a:gdLst/>
            <a:ahLst/>
            <a:cxnLst/>
            <a:rect r="r" b="b" t="t" l="l"/>
            <a:pathLst>
              <a:path h="3733956" w="7860961">
                <a:moveTo>
                  <a:pt x="0" y="0"/>
                </a:moveTo>
                <a:lnTo>
                  <a:pt x="7860960" y="0"/>
                </a:lnTo>
                <a:lnTo>
                  <a:pt x="7860960" y="3733956"/>
                </a:lnTo>
                <a:lnTo>
                  <a:pt x="0" y="37339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40" t="0" r="-24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775547" y="2067119"/>
            <a:ext cx="8202506" cy="739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Acompanhame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nto de status em tempo real (Pendente, Em Andamento, Resolvido).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827520"/>
            <a:ext cx="9753600" cy="487680"/>
            <a:chOff x="0" y="0"/>
            <a:chExt cx="13004800" cy="6502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004800" cy="650240"/>
            </a:xfrm>
            <a:custGeom>
              <a:avLst/>
              <a:gdLst/>
              <a:ahLst/>
              <a:cxnLst/>
              <a:rect r="r" b="b" t="t" l="l"/>
              <a:pathLst>
                <a:path h="650240" w="13004800">
                  <a:moveTo>
                    <a:pt x="0" y="0"/>
                  </a:moveTo>
                  <a:lnTo>
                    <a:pt x="13004800" y="0"/>
                  </a:lnTo>
                  <a:lnTo>
                    <a:pt x="13004800" y="650240"/>
                  </a:lnTo>
                  <a:lnTo>
                    <a:pt x="0" y="650240"/>
                  </a:lnTo>
                  <a:close/>
                </a:path>
              </a:pathLst>
            </a:custGeom>
            <a:solidFill>
              <a:srgbClr val="91CF4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6756400"/>
            <a:ext cx="9753600" cy="71120"/>
            <a:chOff x="0" y="0"/>
            <a:chExt cx="13004800" cy="9482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004800" cy="94869"/>
            </a:xfrm>
            <a:custGeom>
              <a:avLst/>
              <a:gdLst/>
              <a:ahLst/>
              <a:cxnLst/>
              <a:rect r="r" b="b" t="t" l="l"/>
              <a:pathLst>
                <a:path h="94869" w="13004800">
                  <a:moveTo>
                    <a:pt x="0" y="0"/>
                  </a:moveTo>
                  <a:lnTo>
                    <a:pt x="13004800" y="0"/>
                  </a:lnTo>
                  <a:lnTo>
                    <a:pt x="13004800" y="94869"/>
                  </a:lnTo>
                  <a:lnTo>
                    <a:pt x="0" y="94869"/>
                  </a:lnTo>
                  <a:close/>
                </a:path>
              </a:pathLst>
            </a:custGeom>
            <a:solidFill>
              <a:srgbClr val="3AAA35"/>
            </a:solidFill>
          </p:spPr>
        </p:sp>
      </p:grpSp>
      <p:sp>
        <p:nvSpPr>
          <p:cNvPr name="AutoShape 6" id="6"/>
          <p:cNvSpPr/>
          <p:nvPr/>
        </p:nvSpPr>
        <p:spPr>
          <a:xfrm>
            <a:off x="949960" y="1853882"/>
            <a:ext cx="7984066" cy="11853"/>
          </a:xfrm>
          <a:prstGeom prst="line">
            <a:avLst/>
          </a:prstGeom>
          <a:ln cap="rnd" w="9525">
            <a:solidFill>
              <a:srgbClr val="7F7F7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401319" y="1108472"/>
            <a:ext cx="8532707" cy="738614"/>
            <a:chOff x="0" y="0"/>
            <a:chExt cx="10728960" cy="92872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728960" cy="928728"/>
            </a:xfrm>
            <a:custGeom>
              <a:avLst/>
              <a:gdLst/>
              <a:ahLst/>
              <a:cxnLst/>
              <a:rect r="r" b="b" t="t" l="l"/>
              <a:pathLst>
                <a:path h="928728" w="10728960">
                  <a:moveTo>
                    <a:pt x="0" y="0"/>
                  </a:moveTo>
                  <a:lnTo>
                    <a:pt x="10728960" y="0"/>
                  </a:lnTo>
                  <a:lnTo>
                    <a:pt x="10728960" y="928728"/>
                  </a:lnTo>
                  <a:lnTo>
                    <a:pt x="0" y="92872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9525"/>
              <a:ext cx="10728960" cy="938253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ctr">
                <a:lnSpc>
                  <a:spcPts val="4093"/>
                </a:lnSpc>
              </a:pPr>
              <a:r>
                <a:rPr lang="en-US" sz="4013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 Proposta de Soluçã</a:t>
              </a:r>
              <a:r>
                <a:rPr lang="en-US" sz="4013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o: Cuida+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946320" y="2914669"/>
            <a:ext cx="7860961" cy="3733956"/>
          </a:xfrm>
          <a:custGeom>
            <a:avLst/>
            <a:gdLst/>
            <a:ahLst/>
            <a:cxnLst/>
            <a:rect r="r" b="b" t="t" l="l"/>
            <a:pathLst>
              <a:path h="3733956" w="7860961">
                <a:moveTo>
                  <a:pt x="0" y="0"/>
                </a:moveTo>
                <a:lnTo>
                  <a:pt x="7860960" y="0"/>
                </a:lnTo>
                <a:lnTo>
                  <a:pt x="7860960" y="3733956"/>
                </a:lnTo>
                <a:lnTo>
                  <a:pt x="0" y="37339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40" t="0" r="-24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775547" y="2067119"/>
            <a:ext cx="8202506" cy="739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Interação via come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ntários, permitindo a comunicação direta entre as partes.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827520"/>
            <a:ext cx="9753600" cy="487680"/>
            <a:chOff x="0" y="0"/>
            <a:chExt cx="13004800" cy="6502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004800" cy="650240"/>
            </a:xfrm>
            <a:custGeom>
              <a:avLst/>
              <a:gdLst/>
              <a:ahLst/>
              <a:cxnLst/>
              <a:rect r="r" b="b" t="t" l="l"/>
              <a:pathLst>
                <a:path h="650240" w="13004800">
                  <a:moveTo>
                    <a:pt x="0" y="0"/>
                  </a:moveTo>
                  <a:lnTo>
                    <a:pt x="13004800" y="0"/>
                  </a:lnTo>
                  <a:lnTo>
                    <a:pt x="13004800" y="650240"/>
                  </a:lnTo>
                  <a:lnTo>
                    <a:pt x="0" y="650240"/>
                  </a:lnTo>
                  <a:close/>
                </a:path>
              </a:pathLst>
            </a:custGeom>
            <a:solidFill>
              <a:srgbClr val="91CF4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6756400"/>
            <a:ext cx="9753600" cy="71120"/>
            <a:chOff x="0" y="0"/>
            <a:chExt cx="13004800" cy="9482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004800" cy="94869"/>
            </a:xfrm>
            <a:custGeom>
              <a:avLst/>
              <a:gdLst/>
              <a:ahLst/>
              <a:cxnLst/>
              <a:rect r="r" b="b" t="t" l="l"/>
              <a:pathLst>
                <a:path h="94869" w="13004800">
                  <a:moveTo>
                    <a:pt x="0" y="0"/>
                  </a:moveTo>
                  <a:lnTo>
                    <a:pt x="13004800" y="0"/>
                  </a:lnTo>
                  <a:lnTo>
                    <a:pt x="13004800" y="94869"/>
                  </a:lnTo>
                  <a:lnTo>
                    <a:pt x="0" y="94869"/>
                  </a:lnTo>
                  <a:close/>
                </a:path>
              </a:pathLst>
            </a:custGeom>
            <a:solidFill>
              <a:srgbClr val="3AAA35"/>
            </a:solidFill>
          </p:spPr>
        </p:sp>
      </p:grpSp>
      <p:sp>
        <p:nvSpPr>
          <p:cNvPr name="AutoShape 6" id="6"/>
          <p:cNvSpPr/>
          <p:nvPr/>
        </p:nvSpPr>
        <p:spPr>
          <a:xfrm>
            <a:off x="949960" y="1853882"/>
            <a:ext cx="7984066" cy="11853"/>
          </a:xfrm>
          <a:prstGeom prst="line">
            <a:avLst/>
          </a:prstGeom>
          <a:ln cap="rnd" w="9525">
            <a:solidFill>
              <a:srgbClr val="7F7F7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610447" y="600918"/>
            <a:ext cx="8532707" cy="1252964"/>
            <a:chOff x="0" y="0"/>
            <a:chExt cx="10728960" cy="157546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728960" cy="1575467"/>
            </a:xfrm>
            <a:custGeom>
              <a:avLst/>
              <a:gdLst/>
              <a:ahLst/>
              <a:cxnLst/>
              <a:rect r="r" b="b" t="t" l="l"/>
              <a:pathLst>
                <a:path h="1575467" w="10728960">
                  <a:moveTo>
                    <a:pt x="0" y="0"/>
                  </a:moveTo>
                  <a:lnTo>
                    <a:pt x="10728960" y="0"/>
                  </a:lnTo>
                  <a:lnTo>
                    <a:pt x="10728960" y="1575467"/>
                  </a:lnTo>
                  <a:lnTo>
                    <a:pt x="0" y="1575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9525"/>
              <a:ext cx="10728960" cy="1584993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ctr">
                <a:lnSpc>
                  <a:spcPts val="4093"/>
                </a:lnSpc>
              </a:pPr>
              <a:r>
                <a:rPr lang="en-US" sz="4013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Modelo Relacional do Banco de Dados</a:t>
              </a:r>
              <a:r>
                <a:rPr lang="en-US" sz="4013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(Atualizado)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6429834" y="1931267"/>
            <a:ext cx="2015345" cy="5140093"/>
          </a:xfrm>
          <a:custGeom>
            <a:avLst/>
            <a:gdLst/>
            <a:ahLst/>
            <a:cxnLst/>
            <a:rect r="r" b="b" t="t" l="l"/>
            <a:pathLst>
              <a:path h="5140093" w="2015345">
                <a:moveTo>
                  <a:pt x="0" y="0"/>
                </a:moveTo>
                <a:lnTo>
                  <a:pt x="2015344" y="0"/>
                </a:lnTo>
                <a:lnTo>
                  <a:pt x="2015344" y="5140093"/>
                </a:lnTo>
                <a:lnTo>
                  <a:pt x="0" y="51400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775547" y="2067119"/>
            <a:ext cx="4505023" cy="1092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Interação via come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ntários, permitindo a comunicação direta entre as partes.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827520"/>
            <a:ext cx="9753600" cy="487680"/>
            <a:chOff x="0" y="0"/>
            <a:chExt cx="13004800" cy="6502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004800" cy="650240"/>
            </a:xfrm>
            <a:custGeom>
              <a:avLst/>
              <a:gdLst/>
              <a:ahLst/>
              <a:cxnLst/>
              <a:rect r="r" b="b" t="t" l="l"/>
              <a:pathLst>
                <a:path h="650240" w="13004800">
                  <a:moveTo>
                    <a:pt x="0" y="0"/>
                  </a:moveTo>
                  <a:lnTo>
                    <a:pt x="13004800" y="0"/>
                  </a:lnTo>
                  <a:lnTo>
                    <a:pt x="13004800" y="650240"/>
                  </a:lnTo>
                  <a:lnTo>
                    <a:pt x="0" y="650240"/>
                  </a:lnTo>
                  <a:close/>
                </a:path>
              </a:pathLst>
            </a:custGeom>
            <a:solidFill>
              <a:srgbClr val="91CF4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6756400"/>
            <a:ext cx="9753600" cy="71120"/>
            <a:chOff x="0" y="0"/>
            <a:chExt cx="13004800" cy="9482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004800" cy="94869"/>
            </a:xfrm>
            <a:custGeom>
              <a:avLst/>
              <a:gdLst/>
              <a:ahLst/>
              <a:cxnLst/>
              <a:rect r="r" b="b" t="t" l="l"/>
              <a:pathLst>
                <a:path h="94869" w="13004800">
                  <a:moveTo>
                    <a:pt x="0" y="0"/>
                  </a:moveTo>
                  <a:lnTo>
                    <a:pt x="13004800" y="0"/>
                  </a:lnTo>
                  <a:lnTo>
                    <a:pt x="13004800" y="94869"/>
                  </a:lnTo>
                  <a:lnTo>
                    <a:pt x="0" y="94869"/>
                  </a:lnTo>
                  <a:close/>
                </a:path>
              </a:pathLst>
            </a:custGeom>
            <a:solidFill>
              <a:srgbClr val="3AAA35"/>
            </a:solidFill>
          </p:spPr>
        </p:sp>
      </p:grpSp>
      <p:sp>
        <p:nvSpPr>
          <p:cNvPr name="AutoShape 6" id="6"/>
          <p:cNvSpPr/>
          <p:nvPr/>
        </p:nvSpPr>
        <p:spPr>
          <a:xfrm>
            <a:off x="949960" y="1853882"/>
            <a:ext cx="7984066" cy="11853"/>
          </a:xfrm>
          <a:prstGeom prst="line">
            <a:avLst/>
          </a:prstGeom>
          <a:ln cap="rnd" w="9525">
            <a:solidFill>
              <a:srgbClr val="7F7F7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610447" y="902827"/>
            <a:ext cx="8532707" cy="738614"/>
            <a:chOff x="0" y="0"/>
            <a:chExt cx="10728960" cy="92872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728960" cy="928728"/>
            </a:xfrm>
            <a:custGeom>
              <a:avLst/>
              <a:gdLst/>
              <a:ahLst/>
              <a:cxnLst/>
              <a:rect r="r" b="b" t="t" l="l"/>
              <a:pathLst>
                <a:path h="928728" w="10728960">
                  <a:moveTo>
                    <a:pt x="0" y="0"/>
                  </a:moveTo>
                  <a:lnTo>
                    <a:pt x="10728960" y="0"/>
                  </a:lnTo>
                  <a:lnTo>
                    <a:pt x="10728960" y="928728"/>
                  </a:lnTo>
                  <a:lnTo>
                    <a:pt x="0" y="92872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9525"/>
              <a:ext cx="10728960" cy="938253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ctr">
                <a:lnSpc>
                  <a:spcPts val="4093"/>
                </a:lnSpc>
              </a:pPr>
              <a:r>
                <a:rPr lang="en-US" sz="4013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Diagrama de Casos</a:t>
              </a:r>
              <a:r>
                <a:rPr lang="en-US" sz="4013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de Uso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6472963" y="1931267"/>
            <a:ext cx="2015345" cy="5140093"/>
          </a:xfrm>
          <a:custGeom>
            <a:avLst/>
            <a:gdLst/>
            <a:ahLst/>
            <a:cxnLst/>
            <a:rect r="r" b="b" t="t" l="l"/>
            <a:pathLst>
              <a:path h="5140093" w="2015345">
                <a:moveTo>
                  <a:pt x="0" y="0"/>
                </a:moveTo>
                <a:lnTo>
                  <a:pt x="2015345" y="0"/>
                </a:lnTo>
                <a:lnTo>
                  <a:pt x="2015345" y="5140093"/>
                </a:lnTo>
                <a:lnTo>
                  <a:pt x="0" y="51400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646" t="0" r="-5646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775547" y="2067119"/>
            <a:ext cx="4505023" cy="1092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Interação via come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ntários, permitindo a comunicação direta entre as partes.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827520"/>
            <a:ext cx="9753600" cy="487680"/>
            <a:chOff x="0" y="0"/>
            <a:chExt cx="13004800" cy="6502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004800" cy="650240"/>
            </a:xfrm>
            <a:custGeom>
              <a:avLst/>
              <a:gdLst/>
              <a:ahLst/>
              <a:cxnLst/>
              <a:rect r="r" b="b" t="t" l="l"/>
              <a:pathLst>
                <a:path h="650240" w="13004800">
                  <a:moveTo>
                    <a:pt x="0" y="0"/>
                  </a:moveTo>
                  <a:lnTo>
                    <a:pt x="13004800" y="0"/>
                  </a:lnTo>
                  <a:lnTo>
                    <a:pt x="13004800" y="650240"/>
                  </a:lnTo>
                  <a:lnTo>
                    <a:pt x="0" y="650240"/>
                  </a:lnTo>
                  <a:close/>
                </a:path>
              </a:pathLst>
            </a:custGeom>
            <a:solidFill>
              <a:srgbClr val="91CF4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6756400"/>
            <a:ext cx="9753600" cy="71120"/>
            <a:chOff x="0" y="0"/>
            <a:chExt cx="13004800" cy="9482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004800" cy="94869"/>
            </a:xfrm>
            <a:custGeom>
              <a:avLst/>
              <a:gdLst/>
              <a:ahLst/>
              <a:cxnLst/>
              <a:rect r="r" b="b" t="t" l="l"/>
              <a:pathLst>
                <a:path h="94869" w="13004800">
                  <a:moveTo>
                    <a:pt x="0" y="0"/>
                  </a:moveTo>
                  <a:lnTo>
                    <a:pt x="13004800" y="0"/>
                  </a:lnTo>
                  <a:lnTo>
                    <a:pt x="13004800" y="94869"/>
                  </a:lnTo>
                  <a:lnTo>
                    <a:pt x="0" y="94869"/>
                  </a:lnTo>
                  <a:close/>
                </a:path>
              </a:pathLst>
            </a:custGeom>
            <a:solidFill>
              <a:srgbClr val="3AAA35"/>
            </a:solidFill>
          </p:spPr>
        </p:sp>
      </p:grpSp>
      <p:sp>
        <p:nvSpPr>
          <p:cNvPr name="AutoShape 6" id="6"/>
          <p:cNvSpPr/>
          <p:nvPr/>
        </p:nvSpPr>
        <p:spPr>
          <a:xfrm>
            <a:off x="949960" y="1853882"/>
            <a:ext cx="7984066" cy="11853"/>
          </a:xfrm>
          <a:prstGeom prst="line">
            <a:avLst/>
          </a:prstGeom>
          <a:ln cap="rnd" w="9525">
            <a:solidFill>
              <a:srgbClr val="7F7F7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610447" y="902827"/>
            <a:ext cx="8532707" cy="738614"/>
            <a:chOff x="0" y="0"/>
            <a:chExt cx="10728960" cy="92872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728960" cy="928728"/>
            </a:xfrm>
            <a:custGeom>
              <a:avLst/>
              <a:gdLst/>
              <a:ahLst/>
              <a:cxnLst/>
              <a:rect r="r" b="b" t="t" l="l"/>
              <a:pathLst>
                <a:path h="928728" w="10728960">
                  <a:moveTo>
                    <a:pt x="0" y="0"/>
                  </a:moveTo>
                  <a:lnTo>
                    <a:pt x="10728960" y="0"/>
                  </a:lnTo>
                  <a:lnTo>
                    <a:pt x="10728960" y="928728"/>
                  </a:lnTo>
                  <a:lnTo>
                    <a:pt x="0" y="92872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9525"/>
              <a:ext cx="10728960" cy="938253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ctr">
                <a:lnSpc>
                  <a:spcPts val="4093"/>
                </a:lnSpc>
              </a:pPr>
              <a:r>
                <a:rPr lang="en-US" sz="4013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Demonstração ao Vivo</a:t>
              </a:r>
              <a:r>
                <a:rPr lang="en-US" sz="4013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do Protótipo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775547" y="2067119"/>
            <a:ext cx="7998548" cy="1444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Interface Principal (Mural de Denúncias)</a:t>
            </a:r>
          </a:p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Interface de CRUD (Gerenciamento de Come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ntários)</a:t>
            </a:r>
          </a:p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Interface de Consulta (Minhas Denúncias) e Relatório (Dashboard)</a:t>
            </a:r>
          </a:p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Formulário de Contato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DAGtGDDejaA</dc:identifier>
  <dcterms:modified xsi:type="dcterms:W3CDTF">2011-08-01T06:04:30Z</dcterms:modified>
  <cp:revision>1</cp:revision>
  <dc:title>SLIDES OFICIAL Cuida+</dc:title>
</cp:coreProperties>
</file>