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 absoluto      xpath relativo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/html/body/h1       //h1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/html/body/p/a      //a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/html/body/ul/li     //li[1]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//fulano[   contains(text(), ‘algun texto’    ) 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//h1[ text() = ‘Hello World!’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//button[ text() = ‘Click me!’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text()=’8,678’   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//span[  @class = ‘badge-item-love-count’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@class = ‘logo’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//a[ @href = ‘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http://9gag.com</a:t>
            </a:r>
            <a:r>
              <a:rPr lang="es-ES"/>
              <a:t>’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contains()  =&gt;  //a[   contains( text() , ‘GAG’)     ]  =&gt; //a[   contains( @class, ‘logo’ )  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starts-with()  =&gt; //a [starts-with(  text(), ‘9’ )]  ⇒ //a[ starts-with(@class, ‘logo’ )]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tro/ghostdriver/blob/master/binding/java/src/main/java/org/openqa/selenium/phantomjs/PhantomJSDriver.java" TargetMode="External"/><Relationship Id="rId3" Type="http://schemas.openxmlformats.org/officeDocument/2006/relationships/hyperlink" Target="https://seleniumhq.github.io/selenium/docs/api/java/org/openqa/selenium/chrome/ChromeDriver.html" TargetMode="External"/><Relationship Id="rId7" Type="http://schemas.openxmlformats.org/officeDocument/2006/relationships/hyperlink" Target="https://seleniumhq.github.io/selenium/docs/api/java/org/openqa/selenium/ie/InternetExplorerDriv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leniumhq.github.io/htmlunit-driver/org/openqa/selenium/htmlunit/HtmlUnitDriver.html" TargetMode="External"/><Relationship Id="rId5" Type="http://schemas.openxmlformats.org/officeDocument/2006/relationships/hyperlink" Target="https://seleniumhq.github.io/selenium/docs/api/java/org/openqa/selenium/firefox/FirefoxDriver.html" TargetMode="External"/><Relationship Id="rId10" Type="http://schemas.openxmlformats.org/officeDocument/2006/relationships/hyperlink" Target="https://seleniumhq.github.io/selenium/docs/api/java/org/openqa/selenium/safari/SafariDriver.html" TargetMode="External"/><Relationship Id="rId4" Type="http://schemas.openxmlformats.org/officeDocument/2006/relationships/hyperlink" Target="https://seleniumhq.github.io/selenium/docs/api/java/org/openqa/selenium/support/events/EventFiringWebDriver.html" TargetMode="External"/><Relationship Id="rId9" Type="http://schemas.openxmlformats.org/officeDocument/2006/relationships/hyperlink" Target="https://seleniumhq.github.io/selenium/docs/api/java/org/openqa/selenium/remote/RemoteWebDriver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9gag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3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1C9CD-F94A-4885-A8DD-75A7BC58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con </a:t>
            </a:r>
            <a:r>
              <a:rPr lang="en-US" dirty="0" err="1"/>
              <a:t>atributos</a:t>
            </a:r>
            <a:r>
              <a:rPr lang="en-US" dirty="0"/>
              <a:t> y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730B3-8215-42F1-8990-F6C481F02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descripcion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al que se </a:t>
            </a:r>
            <a:r>
              <a:rPr lang="en-US" dirty="0" err="1"/>
              <a:t>refiere</a:t>
            </a:r>
            <a:r>
              <a:rPr lang="en-US" dirty="0"/>
              <a:t>.</a:t>
            </a:r>
          </a:p>
          <a:p>
            <a:r>
              <a:rPr lang="en-US" dirty="0" err="1"/>
              <a:t>Usa</a:t>
            </a:r>
            <a:r>
              <a:rPr lang="en-US" dirty="0"/>
              <a:t> ‘[]’, ‘@’, la </a:t>
            </a:r>
            <a:r>
              <a:rPr lang="en-US" dirty="0" err="1"/>
              <a:t>funcion</a:t>
            </a:r>
            <a:r>
              <a:rPr lang="en-US" dirty="0"/>
              <a:t> ‘text()’ , ‘contains()’ o ‘.’</a:t>
            </a:r>
          </a:p>
          <a:p>
            <a:endParaRPr lang="en-US" dirty="0"/>
          </a:p>
          <a:p>
            <a:r>
              <a:rPr lang="en-US" dirty="0"/>
              <a:t>&lt;input id="username" name="username" type="text"&gt;</a:t>
            </a:r>
          </a:p>
          <a:p>
            <a:pPr lvl="1"/>
            <a:r>
              <a:rPr lang="en-US" dirty="0"/>
              <a:t>//input[ @id = ‘username’]</a:t>
            </a:r>
          </a:p>
          <a:p>
            <a:pPr lvl="1"/>
            <a:r>
              <a:rPr lang="en-US" dirty="0"/>
              <a:t>//input[ @name = ‘username’]</a:t>
            </a:r>
          </a:p>
          <a:p>
            <a:pPr lvl="1"/>
            <a:r>
              <a:rPr lang="en-US" dirty="0"/>
              <a:t>//input[ contains( @id, ‘username’)]</a:t>
            </a:r>
          </a:p>
          <a:p>
            <a:r>
              <a:rPr lang="en-US" dirty="0"/>
              <a:t>&lt;label for="password"&gt;Password:&lt;/label&gt;</a:t>
            </a:r>
          </a:p>
          <a:p>
            <a:pPr lvl="1"/>
            <a:r>
              <a:rPr lang="en-US" dirty="0"/>
              <a:t>//label[text() = ‘Password:’]</a:t>
            </a:r>
          </a:p>
          <a:p>
            <a:pPr lvl="1"/>
            <a:r>
              <a:rPr lang="en-US" dirty="0"/>
              <a:t>//label[ contains(text(), ‘Password’)  ]</a:t>
            </a:r>
          </a:p>
        </p:txBody>
      </p:sp>
    </p:spTree>
    <p:extLst>
      <p:ext uri="{BB962C8B-B14F-4D97-AF65-F5344CB8AC3E}">
        <p14:creationId xmlns:p14="http://schemas.microsoft.com/office/powerpoint/2010/main" val="301894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Selenium WebDriver</a:t>
            </a: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rtl="0">
              <a:spcBef>
                <a:spcPts val="100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Permite crear pruebas</a:t>
            </a:r>
            <a:endParaRPr sz="280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Robustas,</a:t>
            </a:r>
            <a:endParaRPr sz="2800"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/>
              <a:t>Basadas en diferentes navegadores,</a:t>
            </a:r>
            <a:endParaRPr sz="2800"/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una coleccion de librerias que permiten controlar uno o mas navegadores.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▶"/>
            </a:pP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es el sucesor de Selenium RC, el cual esa oficialmente obsoleto. 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WebDrivers disponibles</a:t>
            </a:r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ChromeDriver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EventFiringWebDriver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FirefoxDriver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HtmlUnitDriver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InternetExplorerDriver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PhantomJSDriver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RemoteWebDriver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s-ES" sz="2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▶"/>
            </a:pPr>
            <a:r>
              <a:rPr lang="es-E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SafariDriver</a:t>
            </a:r>
            <a:endParaRPr sz="24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10"/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Configuracion Drivers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77325" y="1198625"/>
            <a:ext cx="10530300" cy="5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Se debe configurar una propiedad de sistema para asegurar que los los drivers para Chrome, Firefox e IE funcionen correctamente</a:t>
            </a:r>
            <a:endParaRPr sz="2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Chrome:  webdriver.chrome.driver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Firefox: webdriver.gecko.driver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IE:  webdriver.ie.driver</a:t>
            </a:r>
            <a:endParaRPr sz="2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Instruccion:   </a:t>
            </a:r>
            <a:r>
              <a:rPr lang="es-ES" sz="2000" b="1"/>
              <a:t>System.setProperty(key, value)</a:t>
            </a:r>
            <a:endParaRPr sz="2000" b="1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None/>
            </a:pPr>
            <a:endParaRPr sz="2000"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ejemplo: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/>
              <a:t>System.setProperty(“webdriver.chrome.driver”, “/usr/bin/chromedriver”);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Busqueda de elementos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25" y="1488603"/>
            <a:ext cx="8892000" cy="5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El objeto Webdriver utiliza los metodos:</a:t>
            </a:r>
            <a:endParaRPr sz="2200"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findElement(By)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findElements(By)</a:t>
            </a:r>
            <a:endParaRPr sz="22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dichos metodos utilizan la clase By para indicar el tipo de Localizador a utilizar:</a:t>
            </a:r>
            <a:endParaRPr sz="2200"/>
          </a:p>
          <a:p>
            <a:pPr marL="457200" lvl="0" indent="-368300" rtl="0">
              <a:spcBef>
                <a:spcPts val="100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id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name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xpath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linkText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partialLinkText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cssSelector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className</a:t>
            </a:r>
            <a:endParaRPr sz="2200"/>
          </a:p>
          <a:p>
            <a: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▶"/>
            </a:pPr>
            <a:r>
              <a:rPr lang="es-ES" sz="2200"/>
              <a:t>tagName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Ejemplos busqueda de elementos</a:t>
            </a:r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driver.findElement(By.xpath(“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//div[@id='navFooter']//a[text()='Meses sin intereses']</a:t>
            </a:r>
            <a:r>
              <a:rPr lang="es-ES" sz="2400"/>
              <a:t>”));</a:t>
            </a:r>
            <a:endParaRPr sz="24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>
              <a:spcBef>
                <a:spcPts val="100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driver.findElement(By.id(“navFooter”));</a:t>
            </a:r>
            <a:endParaRPr sz="2400"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▶"/>
            </a:pPr>
            <a:r>
              <a:rPr lang="es-ES" sz="2400"/>
              <a:t>driver.findElement(By.cssSelector("body &gt; div.container.site-footer-container &gt; div &gt; ul:nth-child(3) &gt; li:nth-child(2) &gt; a"));</a:t>
            </a:r>
            <a:endParaRPr sz="24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Existen 3 tipos de pausas disponibles en Selenium:</a:t>
            </a:r>
            <a:endParaRPr sz="3000"/>
          </a:p>
          <a:p>
            <a:pPr marL="457200" lvl="0" indent="-457200" rtl="0">
              <a:spcBef>
                <a:spcPts val="100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Implicitas</a:t>
            </a:r>
            <a:endParaRPr sz="3600"/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Explicitas</a:t>
            </a:r>
            <a:endParaRPr sz="3600"/>
          </a:p>
          <a:p>
            <a:pPr marL="457200" lvl="0" indent="-457200" rtl="0">
              <a:spcBef>
                <a:spcPts val="0"/>
              </a:spcBef>
              <a:spcAft>
                <a:spcPts val="0"/>
              </a:spcAft>
              <a:buSzPts val="3600"/>
              <a:buChar char="▶"/>
            </a:pPr>
            <a:r>
              <a:rPr lang="es-ES" sz="3600"/>
              <a:t>Fluidas</a:t>
            </a:r>
            <a:endParaRPr sz="360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 implicita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indica a Selenium WebDriver  que queremos que espere un cierto tiempo antes de lanzar una excepcion porque no encontro un objeto.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Cualquier busqueda de elementos puede durar lo que indiquemos al WebDriver.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Mientras que no exista el objeto, el WebDriver le pregunta al DOM si esta el elemento disponible.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elemento no esta disponible al termino de la pausa, se lanza la excepcion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NoSuchElementException.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tiempo minimo de espera es 0, pero se configura a eleccion del programador.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Pausas implicitas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WebDriver driver = new FirefoxDriver();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driver.manage().timeouts().implicitlyWait(10, TimeUnit.SECONDS);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driver.get("http://url_that_delays_loading");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WebElement myDynamicElement = driver.findElement(By.id("myDynamicElement"));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 explicita</a:t>
            </a: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04824" y="1377652"/>
            <a:ext cx="9297900" cy="46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Pausa mas usable puesto que se puede configurar para esperar una condicion. 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puede utilizar la clase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ExpectedConditions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esperar a que el/los elementos sean visibles, invisibles, se les pueda dar click, etc.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para no configurar pausas implicitas muy grandes cuando solo unos cuantos objetos tardan mucho tiempo en cargar.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estos casos, se puede poner adecuar el tiempo de espera maximo para ciertos elementos en especial.  Asi la espera implicita es corta para la mayoria de los elementos, y una espera explicita mas larga para menos elementos.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51" name="Shape 151"/>
          <p:cNvGrpSpPr/>
          <p:nvPr/>
        </p:nvGrpSpPr>
        <p:grpSpPr>
          <a:xfrm>
            <a:off x="1481817" y="1653235"/>
            <a:ext cx="7132124" cy="2897580"/>
            <a:chOff x="732029" y="133"/>
            <a:chExt cx="7132124" cy="2897580"/>
          </a:xfrm>
        </p:grpSpPr>
        <p:sp>
          <p:nvSpPr>
            <p:cNvPr id="152" name="Shape 152"/>
            <p:cNvSpPr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XPATH</a:t>
              </a:r>
              <a:endParaRPr sz="25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Selenium WebDriver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Pausas explicitas e implicitas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2" y="1560313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83742" y="1560313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Intermedio</a:t>
              </a:r>
              <a:endParaRPr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espera Explicita</a:t>
            </a: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329784" y="21170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WebDriverWait wait = new WebDriverWait(driver, 10);</a:t>
            </a:r>
            <a:endParaRPr sz="36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/>
              <a:t>WebElement element = wait.until(ExpectedConditions.elementToBeClickable(By.id("someid")));</a:t>
            </a:r>
            <a:endParaRPr sz="36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Pausas Fluidas</a:t>
            </a:r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FluentWait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el tiempo maximo de espera para una condicion, asi como la frecuencia en que se checa dicha condicion.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usuario puede configurar que tipos de excepciones ignorar en la espera, como </a:t>
            </a: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NoSuchElementException</a:t>
            </a: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▶"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elementos que tardan una cantidad variable de tiempo en aparecer.  Con una pausa fluida se puede intentar encontrar dicho elemento una y otra vez, o hasta que se cumpla el tiempo de espera.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Ejemplo Pausas Fluidas</a:t>
            </a: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77324" y="1488602"/>
            <a:ext cx="9123900" cy="4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Wait wait = new FluentWait(driver)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.withTimeout(30, SECONDS)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.pollingEvery(5, SECONDS)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.ignoring(NoSuchElementException.class);</a:t>
            </a:r>
            <a:endParaRPr sz="22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</a:t>
            </a:r>
            <a:endParaRPr sz="22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WebElement foo = wait.until(new Function() {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    public WebElement apply(WebDriver driver) {</a:t>
            </a:r>
            <a:endParaRPr sz="2200"/>
          </a:p>
          <a:p>
            <a:pPr marL="9144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200"/>
              <a:t>           return driver.findElement(By.id("foo"));</a:t>
            </a:r>
            <a:endParaRPr sz="2200"/>
          </a:p>
          <a:p>
            <a:pPr marL="9144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     }</a:t>
            </a:r>
            <a:endParaRPr sz="2200"/>
          </a:p>
          <a:p>
            <a:pPr marL="342900" lvl="0" indent="-251459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200"/>
              <a:t>});</a:t>
            </a:r>
            <a:endParaRPr sz="22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DOM (Document Object Model)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1600" y="1338500"/>
            <a:ext cx="83451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WebElements (Elementos HTML)</a:t>
            </a: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2836150" y="1466100"/>
            <a:ext cx="6112800" cy="4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&lt;h1&gt;</a:t>
            </a:r>
            <a:r>
              <a:rPr lang="es-ES" sz="2400" b="1">
                <a:solidFill>
                  <a:schemeClr val="dk1"/>
                </a:solidFill>
              </a:rPr>
              <a:t>Hello World!</a:t>
            </a:r>
            <a:r>
              <a:rPr lang="es-ES" sz="2400" b="1">
                <a:solidFill>
                  <a:srgbClr val="4A86E8"/>
                </a:solidFill>
              </a:rPr>
              <a:t>&lt;/h1&gt;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&lt;button&gt;</a:t>
            </a:r>
            <a:r>
              <a:rPr lang="es-ES" sz="2400" b="1">
                <a:solidFill>
                  <a:schemeClr val="dk1"/>
                </a:solidFill>
              </a:rPr>
              <a:t>Click me!</a:t>
            </a:r>
            <a:r>
              <a:rPr lang="es-ES" sz="2400" b="1">
                <a:solidFill>
                  <a:srgbClr val="4A86E8"/>
                </a:solidFill>
              </a:rPr>
              <a:t>&lt;/button&gt;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4A86E8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2400" b="1">
                <a:solidFill>
                  <a:srgbClr val="4A86E8"/>
                </a:solidFill>
              </a:rPr>
              <a:t>&lt;span&gt;</a:t>
            </a:r>
            <a:r>
              <a:rPr lang="es-ES" sz="2400" b="1">
                <a:solidFill>
                  <a:schemeClr val="dk1"/>
                </a:solidFill>
              </a:rPr>
              <a:t>8,678</a:t>
            </a:r>
            <a:r>
              <a:rPr lang="es-ES" sz="2400" b="1">
                <a:solidFill>
                  <a:srgbClr val="4A86E8"/>
                </a:solidFill>
              </a:rPr>
              <a:t>&lt;/span&gt;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Atributos HTML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787750" y="4173850"/>
            <a:ext cx="9036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"logo</a:t>
            </a:r>
            <a:r>
              <a:rPr lang="es-ES" sz="1500" b="1">
                <a:solidFill>
                  <a:srgbClr val="38761D"/>
                </a:solidFill>
              </a:rPr>
              <a:t>257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href=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1" i="0" u="sng" strike="noStrike" cap="none">
                <a:solidFill>
                  <a:srgbClr val="AF434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http://9gag.com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s-E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5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onclick=</a:t>
            </a:r>
            <a:r>
              <a:rPr lang="es-ES" sz="15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"GAG.GA.track('NavigationBar');"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9GAG</a:t>
            </a:r>
            <a:r>
              <a:rPr lang="es-ES" sz="15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3390375" y="5350725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cxnSp>
        <p:nvCxnSpPr>
          <p:cNvPr id="179" name="Shape 179"/>
          <p:cNvCxnSpPr>
            <a:stCxn id="178" idx="0"/>
          </p:cNvCxnSpPr>
          <p:nvPr/>
        </p:nvCxnSpPr>
        <p:spPr>
          <a:xfrm rot="10800000">
            <a:off x="2622675" y="4611525"/>
            <a:ext cx="1437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80" name="Shape 180"/>
          <p:cNvCxnSpPr>
            <a:stCxn id="178" idx="0"/>
          </p:cNvCxnSpPr>
          <p:nvPr/>
        </p:nvCxnSpPr>
        <p:spPr>
          <a:xfrm rot="10800000" flipH="1">
            <a:off x="4060275" y="4601625"/>
            <a:ext cx="870300" cy="7491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81" name="Shape 181"/>
          <p:cNvCxnSpPr>
            <a:stCxn id="178" idx="0"/>
          </p:cNvCxnSpPr>
          <p:nvPr/>
        </p:nvCxnSpPr>
        <p:spPr>
          <a:xfrm rot="10800000">
            <a:off x="1419675" y="4611525"/>
            <a:ext cx="2640600" cy="7392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2399775" y="2195975"/>
            <a:ext cx="62178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Font typeface="Arial"/>
              <a:buNone/>
            </a:pP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&lt;span </a:t>
            </a:r>
            <a:r>
              <a:rPr lang="es-ES" sz="18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lang="es-ES" sz="1800" b="1" i="0" u="none" strike="noStrike" cap="non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"badge-item-love-count"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s-E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8,678</a:t>
            </a:r>
            <a:r>
              <a:rPr lang="es-ES" sz="1800" b="1" i="0" u="none" strike="noStrike" cap="non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&lt;/span&gt;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2913675" y="3218350"/>
            <a:ext cx="13398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Font typeface="Arial"/>
              <a:buNone/>
            </a:pPr>
            <a:r>
              <a:rPr lang="es-ES" sz="1400" b="1" i="0" u="none" strike="noStrike" cap="none">
                <a:solidFill>
                  <a:srgbClr val="B45F06"/>
                </a:solidFill>
                <a:latin typeface="Arial"/>
                <a:ea typeface="Arial"/>
                <a:cs typeface="Arial"/>
                <a:sym typeface="Arial"/>
              </a:rPr>
              <a:t>ATTRIBUT</a:t>
            </a:r>
            <a:r>
              <a:rPr lang="es-ES" b="1">
                <a:solidFill>
                  <a:srgbClr val="B45F06"/>
                </a:solidFill>
              </a:rPr>
              <a:t>O</a:t>
            </a:r>
            <a:endParaRPr/>
          </a:p>
        </p:txBody>
      </p:sp>
      <p:cxnSp>
        <p:nvCxnSpPr>
          <p:cNvPr id="184" name="Shape 184"/>
          <p:cNvCxnSpPr>
            <a:stCxn id="183" idx="0"/>
          </p:cNvCxnSpPr>
          <p:nvPr/>
        </p:nvCxnSpPr>
        <p:spPr>
          <a:xfrm rot="10800000">
            <a:off x="3405075" y="2782750"/>
            <a:ext cx="178500" cy="43560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XPATH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777925" y="1524025"/>
            <a:ext cx="8987100" cy="452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XPath se puede utilizar para navegar por los elementos encontrados en la pagina, basado en sus atributos en el documento de HTML</a:t>
            </a: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Ejemplo: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.//a[text()='Promociones']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complicado, mas las paginas de internet lo son.  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Es dificil encontrar elementos solo con los id, name, y clases.  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Verdana"/>
              <a:buNone/>
            </a:pPr>
            <a:r>
              <a:rPr lang="es-ES" sz="1800" b="1">
                <a:solidFill>
                  <a:srgbClr val="38761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Normalmente hay muchisimos elementos HTML sin esos atributos</a:t>
            </a:r>
            <a:endParaRPr sz="1800" b="1">
              <a:solidFill>
                <a:srgbClr val="38761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793245" y="404708"/>
            <a:ext cx="8389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XPATH</a:t>
            </a:r>
            <a:endParaRPr sz="36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77335" y="1584101"/>
            <a:ext cx="3598500" cy="4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Char char="▶"/>
            </a:pPr>
            <a:r>
              <a:rPr lang="es-ES" sz="166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XPATH se utiliza para transversar documentos XML, incluyendo XHTML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Elemento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Atributo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Texto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Ruta (Path)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Nodos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Listas de nodos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84"/>
              <a:buFont typeface="Noto Sans Symbols"/>
              <a:buChar char="▶"/>
            </a:pPr>
            <a:r>
              <a:rPr lang="es-ES" sz="148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Funciones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Cadena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Númericos</a:t>
            </a:r>
            <a:endParaRPr sz="129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Char char="▶"/>
            </a:pPr>
            <a:r>
              <a:rPr lang="es-ES" sz="1295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Fechas</a:t>
            </a:r>
            <a:endParaRPr/>
          </a:p>
          <a:p>
            <a:pPr marL="1143000" marR="0" lvl="2" indent="-1628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36"/>
              <a:buFont typeface="Noto Sans Symbols"/>
              <a:buNone/>
            </a:pPr>
            <a:endParaRPr sz="1295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7" name="Shape 197"/>
          <p:cNvGrpSpPr/>
          <p:nvPr/>
        </p:nvGrpSpPr>
        <p:grpSpPr>
          <a:xfrm>
            <a:off x="3721817" y="1140883"/>
            <a:ext cx="6390918" cy="5343779"/>
            <a:chOff x="0" y="2611"/>
            <a:chExt cx="6390918" cy="5343779"/>
          </a:xfrm>
        </p:grpSpPr>
        <p:cxnSp>
          <p:nvCxnSpPr>
            <p:cNvPr id="198" name="Shape 198"/>
            <p:cNvCxnSpPr/>
            <p:nvPr/>
          </p:nvCxnSpPr>
          <p:spPr>
            <a:xfrm>
              <a:off x="0" y="2611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9" name="Shape 199"/>
            <p:cNvSpPr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0" y="2611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Nombre-nodo</a:t>
              </a:r>
              <a:endPara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374018" y="43054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Proporciona lista de nodos con dicho nombre</a:t>
              </a:r>
              <a:endParaRPr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3" name="Shape 203"/>
            <p:cNvCxnSpPr/>
            <p:nvPr/>
          </p:nvCxnSpPr>
          <p:spPr>
            <a:xfrm>
              <a:off x="1278156" y="851914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Shape 204"/>
            <p:cNvCxnSpPr/>
            <p:nvPr/>
          </p:nvCxnSpPr>
          <p:spPr>
            <a:xfrm>
              <a:off x="0" y="893227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5" name="Shape 205"/>
            <p:cNvSpPr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0" y="893227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</a:t>
              </a:r>
              <a:endParaRPr sz="2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 txBox="1"/>
            <p:nvPr/>
          </p:nvSpPr>
          <p:spPr>
            <a:xfrm>
              <a:off x="1374018" y="933670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una ruta desde la raíz</a:t>
              </a:r>
              <a:endParaRPr sz="23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9" name="Shape 209"/>
            <p:cNvCxnSpPr/>
            <p:nvPr/>
          </p:nvCxnSpPr>
          <p:spPr>
            <a:xfrm>
              <a:off x="1278156" y="1742530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0" y="1783843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1" name="Shape 211"/>
            <p:cNvSpPr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 txBox="1"/>
            <p:nvPr/>
          </p:nvSpPr>
          <p:spPr>
            <a:xfrm>
              <a:off x="0" y="1783843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//</a:t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374018" y="1824286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Comienza la selección desde el nodo actual</a:t>
              </a:r>
              <a:endParaRPr/>
            </a:p>
          </p:txBody>
        </p:sp>
        <p:cxnSp>
          <p:nvCxnSpPr>
            <p:cNvPr id="215" name="Shape 215"/>
            <p:cNvCxnSpPr/>
            <p:nvPr/>
          </p:nvCxnSpPr>
          <p:spPr>
            <a:xfrm>
              <a:off x="1278156" y="2633146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0" y="2674458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0" y="2674458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</a:t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1374018" y="2714901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actual</a:t>
              </a:r>
              <a:endParaRPr/>
            </a:p>
          </p:txBody>
        </p:sp>
        <p:cxnSp>
          <p:nvCxnSpPr>
            <p:cNvPr id="221" name="Shape 221"/>
            <p:cNvCxnSpPr/>
            <p:nvPr/>
          </p:nvCxnSpPr>
          <p:spPr>
            <a:xfrm>
              <a:off x="1278156" y="3523761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>
              <a:off x="0" y="3565074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Shape 223"/>
            <p:cNvSpPr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0" y="3565074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..</a:t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 txBox="1"/>
            <p:nvPr/>
          </p:nvSpPr>
          <p:spPr>
            <a:xfrm>
              <a:off x="1374018" y="3605517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el nodo padre</a:t>
              </a:r>
              <a:endParaRPr/>
            </a:p>
          </p:txBody>
        </p:sp>
        <p:cxnSp>
          <p:nvCxnSpPr>
            <p:cNvPr id="227" name="Shape 227"/>
            <p:cNvCxnSpPr/>
            <p:nvPr/>
          </p:nvCxnSpPr>
          <p:spPr>
            <a:xfrm>
              <a:off x="1278156" y="4414377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>
              <a:off x="0" y="4455690"/>
              <a:ext cx="63909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90C2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Shape 229"/>
            <p:cNvSpPr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0" y="4455690"/>
              <a:ext cx="1278300" cy="89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</a:t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1374018" y="4496133"/>
              <a:ext cx="50169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300" b="0" i="0" u="none" strike="noStrike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Selecciona atributos</a:t>
              </a:r>
              <a:endParaRPr/>
            </a:p>
          </p:txBody>
        </p:sp>
        <p:cxnSp>
          <p:nvCxnSpPr>
            <p:cNvPr id="233" name="Shape 233"/>
            <p:cNvCxnSpPr/>
            <p:nvPr/>
          </p:nvCxnSpPr>
          <p:spPr>
            <a:xfrm>
              <a:off x="1278156" y="5304993"/>
              <a:ext cx="5112600" cy="0"/>
            </a:xfrm>
            <a:prstGeom prst="straightConnector1">
              <a:avLst/>
            </a:prstGeom>
            <a:solidFill>
              <a:srgbClr val="90C223"/>
            </a:solidFill>
            <a:ln w="19050" cap="rnd" cmpd="sng">
              <a:solidFill>
                <a:srgbClr val="D1E3B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ACB70-A0D6-47E3-92FA-535EE3E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absoluto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B66EE5-1D93-4E5C-9591-EE11FA42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 la </a:t>
            </a:r>
            <a:r>
              <a:rPr lang="en-US" dirty="0" err="1"/>
              <a:t>ruta</a:t>
            </a:r>
            <a:r>
              <a:rPr lang="en-US" dirty="0"/>
              <a:t> de </a:t>
            </a:r>
            <a:r>
              <a:rPr lang="en-US" dirty="0" err="1"/>
              <a:t>directorios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computadora</a:t>
            </a:r>
            <a:endParaRPr lang="en-US" dirty="0"/>
          </a:p>
          <a:p>
            <a:r>
              <a:rPr lang="en-US" dirty="0" err="1"/>
              <a:t>Utiliza</a:t>
            </a:r>
            <a:r>
              <a:rPr lang="en-US" dirty="0"/>
              <a:t> ‘/’ para </a:t>
            </a:r>
            <a:r>
              <a:rPr lang="en-US" dirty="0" err="1"/>
              <a:t>separar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/html/body/h1</a:t>
            </a:r>
          </a:p>
          <a:p>
            <a:r>
              <a:rPr lang="en-US" dirty="0"/>
              <a:t>/html/body/p/a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1CEBA1-D59B-4BEE-989F-8DE260E0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4" y="1297590"/>
            <a:ext cx="3920860" cy="33188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25CA2F8-13D7-4C69-B32E-1D3D0F828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18" y="33337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6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CC26F-C74A-441D-82E6-674CBBB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n-US" dirty="0" err="1"/>
              <a:t>relativo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7B0AD1-3362-4D2E-ABF7-E21B6D5F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Realiza</a:t>
            </a:r>
            <a:r>
              <a:rPr lang="en-US" dirty="0"/>
              <a:t> ‘</a:t>
            </a:r>
            <a:r>
              <a:rPr lang="en-US" dirty="0" err="1"/>
              <a:t>saltos</a:t>
            </a:r>
            <a:r>
              <a:rPr lang="en-US" dirty="0"/>
              <a:t>’ dentro de la </a:t>
            </a:r>
            <a:r>
              <a:rPr lang="en-US" dirty="0" err="1"/>
              <a:t>estructura</a:t>
            </a:r>
            <a:r>
              <a:rPr lang="en-US" dirty="0"/>
              <a:t> html de la </a:t>
            </a:r>
            <a:r>
              <a:rPr lang="en-US" dirty="0" err="1"/>
              <a:t>pagina</a:t>
            </a:r>
            <a:r>
              <a:rPr lang="en-US" dirty="0"/>
              <a:t>.</a:t>
            </a:r>
          </a:p>
          <a:p>
            <a:r>
              <a:rPr lang="en-US" dirty="0" err="1"/>
              <a:t>Utiliza</a:t>
            </a:r>
            <a:r>
              <a:rPr lang="en-US" dirty="0"/>
              <a:t> ‘//’ para </a:t>
            </a:r>
            <a:r>
              <a:rPr lang="en-US" dirty="0" err="1"/>
              <a:t>describir</a:t>
            </a:r>
            <a:r>
              <a:rPr lang="en-US" dirty="0"/>
              <a:t> </a:t>
            </a:r>
            <a:r>
              <a:rPr lang="en-US" dirty="0" err="1"/>
              <a:t>algun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endParaRPr lang="en-US" dirty="0"/>
          </a:p>
          <a:p>
            <a:endParaRPr lang="en-US" dirty="0"/>
          </a:p>
          <a:p>
            <a:r>
              <a:rPr lang="en-US" dirty="0"/>
              <a:t>//button</a:t>
            </a:r>
          </a:p>
          <a:p>
            <a:r>
              <a:rPr lang="en-US" dirty="0"/>
              <a:t>//ul/li//a</a:t>
            </a:r>
          </a:p>
        </p:txBody>
      </p:sp>
    </p:spTree>
    <p:extLst>
      <p:ext uri="{BB962C8B-B14F-4D97-AF65-F5344CB8AC3E}">
        <p14:creationId xmlns:p14="http://schemas.microsoft.com/office/powerpoint/2010/main" val="1477399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</Words>
  <Application>Microsoft Office PowerPoint</Application>
  <PresentationFormat>Panorámica</PresentationFormat>
  <Paragraphs>185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Noto Sans Symbols</vt:lpstr>
      <vt:lpstr>Trebuchet MS</vt:lpstr>
      <vt:lpstr>Verdana</vt:lpstr>
      <vt:lpstr>Faceta</vt:lpstr>
      <vt:lpstr>Selenium </vt:lpstr>
      <vt:lpstr>Objetivos</vt:lpstr>
      <vt:lpstr>DOM (Document Object Model)</vt:lpstr>
      <vt:lpstr>WebElements (Elementos HTML)</vt:lpstr>
      <vt:lpstr>Atributos HTML</vt:lpstr>
      <vt:lpstr>XPATH</vt:lpstr>
      <vt:lpstr>XPATH</vt:lpstr>
      <vt:lpstr>Xpath absoluto</vt:lpstr>
      <vt:lpstr>Xpath relativo</vt:lpstr>
      <vt:lpstr>Xpath relativo con atributos y texto</vt:lpstr>
      <vt:lpstr>Selenium WebDriver</vt:lpstr>
      <vt:lpstr>WebDrivers disponibles</vt:lpstr>
      <vt:lpstr>Configuracion Drivers</vt:lpstr>
      <vt:lpstr>Busqueda de elementos</vt:lpstr>
      <vt:lpstr>Ejemplos busqueda de elementos</vt:lpstr>
      <vt:lpstr>Pausas</vt:lpstr>
      <vt:lpstr>Pausa implicita</vt:lpstr>
      <vt:lpstr>Ejemplo Pausas implicitas</vt:lpstr>
      <vt:lpstr>Pausa explicita</vt:lpstr>
      <vt:lpstr>Ejemplo espera Explicita</vt:lpstr>
      <vt:lpstr>Pausas Fluidas</vt:lpstr>
      <vt:lpstr>Ejemplo Pausas Fluidas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</cp:revision>
  <dcterms:modified xsi:type="dcterms:W3CDTF">2019-02-02T00:52:44Z</dcterms:modified>
</cp:coreProperties>
</file>