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7" r:id="rId11"/>
    <p:sldId id="265" r:id="rId12"/>
    <p:sldId id="268" r:id="rId13"/>
    <p:sldId id="266" r:id="rId14"/>
  </p:sldIdLst>
  <p:sldSz cx="18288000" cy="10287000"/>
  <p:notesSz cx="6858000" cy="9144000"/>
  <p:embeddedFontLst>
    <p:embeddedFont>
      <p:font typeface="Georgia Pro Condensed" panose="020B0604020202020204" charset="0"/>
      <p:regular r:id="rId15"/>
    </p:embeddedFont>
    <p:embeddedFont>
      <p:font typeface="Georgia Pro Condensed Bold" panose="020B0604020202020204" charset="0"/>
      <p:regular r:id="rId16"/>
    </p:embeddedFont>
    <p:embeddedFont>
      <p:font typeface="Georgia Pro Condensed Heavy" panose="020B0604020202020204" charset="0"/>
      <p:regular r:id="rId17"/>
    </p:embeddedFont>
    <p:embeddedFont>
      <p:font typeface="Gotham" panose="020B0604020202020204" charset="0"/>
      <p:regular r:id="rId18"/>
    </p:embeddedFont>
    <p:embeddedFont>
      <p:font typeface="Gotham Bold" panose="020B0604020202020204" charset="0"/>
      <p:regular r:id="rId19"/>
    </p:embeddedFont>
    <p:embeddedFont>
      <p:font typeface="Gotham Bold Italics" panose="020B060402020202020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FB60A-A7A8-4397-B441-87B38AA8F71B}" v="72" dt="2024-10-17T17:39:01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490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2980571" y="626450"/>
            <a:ext cx="5045715" cy="2184802"/>
          </a:xfrm>
          <a:custGeom>
            <a:avLst/>
            <a:gdLst/>
            <a:ahLst/>
            <a:cxnLst/>
            <a:rect l="l" t="t" r="r" b="b"/>
            <a:pathLst>
              <a:path w="5045715" h="2184802">
                <a:moveTo>
                  <a:pt x="0" y="0"/>
                </a:moveTo>
                <a:lnTo>
                  <a:pt x="5045716" y="0"/>
                </a:lnTo>
                <a:lnTo>
                  <a:pt x="5045716" y="2184802"/>
                </a:lnTo>
                <a:lnTo>
                  <a:pt x="0" y="21848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060" b="-80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92158" y="587365"/>
            <a:ext cx="3036590" cy="2791704"/>
          </a:xfrm>
          <a:custGeom>
            <a:avLst/>
            <a:gdLst/>
            <a:ahLst/>
            <a:cxnLst/>
            <a:rect l="l" t="t" r="r" b="b"/>
            <a:pathLst>
              <a:path w="3036590" h="2791704">
                <a:moveTo>
                  <a:pt x="0" y="0"/>
                </a:moveTo>
                <a:lnTo>
                  <a:pt x="3036590" y="0"/>
                </a:lnTo>
                <a:lnTo>
                  <a:pt x="3036590" y="2791704"/>
                </a:lnTo>
                <a:lnTo>
                  <a:pt x="0" y="27917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3937080" y="3990251"/>
            <a:ext cx="10413839" cy="2016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51"/>
              </a:lnSpc>
              <a:spcBef>
                <a:spcPct val="0"/>
              </a:spcBef>
            </a:pPr>
            <a:r>
              <a:rPr lang="en-US" sz="5751" b="1" dirty="0">
                <a:solidFill>
                  <a:srgbClr val="191919"/>
                </a:solidFill>
                <a:latin typeface="Georgia Pro Condensed Heavy"/>
                <a:ea typeface="Georgia Pro Condensed Heavy"/>
                <a:cs typeface="Georgia Pro Condensed Heavy"/>
                <a:sym typeface="Georgia Pro Condensed Heavy"/>
              </a:rPr>
              <a:t>Store Sales - Time Series Forecasting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59201" y="6526348"/>
            <a:ext cx="6133114" cy="2407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5"/>
              </a:lnSpc>
              <a:spcBef>
                <a:spcPct val="0"/>
              </a:spcBef>
            </a:pPr>
            <a:r>
              <a:rPr lang="en-US" sz="4582" b="1">
                <a:solidFill>
                  <a:srgbClr val="191919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(DEPI)</a:t>
            </a:r>
          </a:p>
          <a:p>
            <a:pPr algn="ctr">
              <a:lnSpc>
                <a:spcPts val="6415"/>
              </a:lnSpc>
              <a:spcBef>
                <a:spcPct val="0"/>
              </a:spcBef>
            </a:pPr>
            <a:r>
              <a:rPr lang="en-US" sz="4582" b="1">
                <a:solidFill>
                  <a:srgbClr val="191919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</a:t>
            </a:r>
          </a:p>
          <a:p>
            <a:pPr algn="ctr">
              <a:lnSpc>
                <a:spcPts val="6415"/>
              </a:lnSpc>
              <a:spcBef>
                <a:spcPct val="0"/>
              </a:spcBef>
            </a:pPr>
            <a:r>
              <a:rPr lang="en-US" sz="4582" b="1">
                <a:solidFill>
                  <a:srgbClr val="191919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Round (1) 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675D0B1-C425-BC45-0527-4BA3131D64A8}"/>
              </a:ext>
            </a:extLst>
          </p:cNvPr>
          <p:cNvGrpSpPr/>
          <p:nvPr/>
        </p:nvGrpSpPr>
        <p:grpSpPr>
          <a:xfrm>
            <a:off x="-1395781" y="-1112234"/>
            <a:ext cx="3499668" cy="13405540"/>
            <a:chOff x="0" y="0"/>
            <a:chExt cx="212191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F1F9A6D-66A8-62BE-BC08-7961683035B4}"/>
                </a:ext>
              </a:extLst>
            </p:cNvPr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48BED41-8D4D-9BD8-59CA-C9B0FD26531A}"/>
                </a:ext>
              </a:extLst>
            </p:cNvPr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5B94219-E211-AEED-68E4-9FAB0D666D3E}"/>
              </a:ext>
            </a:extLst>
          </p:cNvPr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54A8825-B7CC-5ABA-DC83-5E54088843F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FC4498A-F0B3-608B-360C-24F54D73A4D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2D9CF0A-C799-8504-EEE8-66BA4147DD54}"/>
              </a:ext>
            </a:extLst>
          </p:cNvPr>
          <p:cNvSpPr txBox="1"/>
          <p:nvPr/>
        </p:nvSpPr>
        <p:spPr>
          <a:xfrm>
            <a:off x="2477854" y="1779800"/>
            <a:ext cx="13980410" cy="7668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29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In the modeling phase, we developed predictive models to forecast future sales using historical data and external factors. Here are the details of the two primary approaches utilized:</a:t>
            </a:r>
            <a:br>
              <a:rPr lang="ar-EG" sz="29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ar-EG" sz="40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1</a:t>
            </a: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.</a:t>
            </a:r>
            <a:r>
              <a:rPr lang="en-US" sz="40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K-Means Model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2900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Purpose</a:t>
            </a:r>
            <a:r>
              <a:rPr lang="en-US" sz="29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: Cluster customers based on sales and promotions, enabling tailored marketing strategies.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2900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Implementation</a:t>
            </a:r>
            <a:r>
              <a:rPr lang="en-US" sz="29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: The K-Means algorithm was applied to identify distinct customer segments for targeted promotions.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endParaRPr lang="en-US" sz="2900" u="none" strike="noStrike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2.</a:t>
            </a:r>
            <a:r>
              <a:rPr lang="en-US" sz="40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ARIMA Model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2900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Purpose</a:t>
            </a:r>
            <a:r>
              <a:rPr lang="en-US" sz="29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: Used for analyzing and forecasting time series data that exhibits trends, cycles, or seasonality.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2900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Implementation</a:t>
            </a:r>
            <a:r>
              <a:rPr lang="en-US" sz="2900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: The ARIMA model identified patterns in historical sales data, providing insights for future sales predictions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8775D93-90E0-E3F6-74E0-A2A73BB6C27A}"/>
              </a:ext>
            </a:extLst>
          </p:cNvPr>
          <p:cNvSpPr txBox="1"/>
          <p:nvPr/>
        </p:nvSpPr>
        <p:spPr>
          <a:xfrm>
            <a:off x="2429665" y="419100"/>
            <a:ext cx="3206312" cy="991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087"/>
              </a:lnSpc>
              <a:spcBef>
                <a:spcPct val="0"/>
              </a:spcBef>
            </a:pPr>
            <a:r>
              <a:rPr lang="en-US" sz="6000" b="1" dirty="0"/>
              <a:t>Modeling</a:t>
            </a:r>
            <a:endParaRPr lang="en-US" sz="5776" b="1" u="none" strike="noStrike" dirty="0">
              <a:solidFill>
                <a:srgbClr val="19191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C01F01A-180A-10E7-2A4F-597F9B06910C}"/>
              </a:ext>
            </a:extLst>
          </p:cNvPr>
          <p:cNvGrpSpPr/>
          <p:nvPr/>
        </p:nvGrpSpPr>
        <p:grpSpPr>
          <a:xfrm>
            <a:off x="532468" y="7572917"/>
            <a:ext cx="992463" cy="9924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5F014D2-5F3C-449F-0CBF-8E9EE2CF4F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60EBE35-F169-711D-EA97-2882D11D59F6}"/>
                </a:ext>
              </a:extLst>
            </p:cNvPr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3693D4B-92F1-83BA-5B76-CC70EDBEDCCC}"/>
              </a:ext>
            </a:extLst>
          </p:cNvPr>
          <p:cNvGrpSpPr/>
          <p:nvPr/>
        </p:nvGrpSpPr>
        <p:grpSpPr>
          <a:xfrm>
            <a:off x="774621" y="4318747"/>
            <a:ext cx="508158" cy="629983"/>
            <a:chOff x="0" y="0"/>
            <a:chExt cx="812800" cy="1007659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513D483-2C27-336D-D240-6257DE89F997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9ABED3B-1E63-B5AF-EC39-0352CC6079D1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84412BA-74CB-01D0-83AE-C5CE5AA77683}"/>
              </a:ext>
            </a:extLst>
          </p:cNvPr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BF46803-C4A8-4800-0850-1645288D6229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443A19A3-F19A-9BA6-49D5-7C7580A58C95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1A62BD7-F449-31E8-ABE9-7FCDD58D39C2}"/>
              </a:ext>
            </a:extLst>
          </p:cNvPr>
          <p:cNvGrpSpPr/>
          <p:nvPr/>
        </p:nvGrpSpPr>
        <p:grpSpPr>
          <a:xfrm>
            <a:off x="774621" y="4986829"/>
            <a:ext cx="508158" cy="629983"/>
            <a:chOff x="0" y="0"/>
            <a:chExt cx="812800" cy="1007659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F4372E3-A88E-8762-6D84-9C2F8949625F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B1DD4217-2F63-874F-0D96-A46242D7A66F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AE9FDC0-9C21-D79A-8284-48F03BA71F46}"/>
              </a:ext>
            </a:extLst>
          </p:cNvPr>
          <p:cNvGrpSpPr/>
          <p:nvPr/>
        </p:nvGrpSpPr>
        <p:grpSpPr>
          <a:xfrm>
            <a:off x="774621" y="3650664"/>
            <a:ext cx="508158" cy="629983"/>
            <a:chOff x="0" y="0"/>
            <a:chExt cx="812800" cy="1007659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54E31B6-F81A-AE52-15B2-7D9A092CFA60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E9BE4A5D-8C53-3A91-CC50-9219F1B94E37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9C56BCDF-F261-AD85-46DA-9EDD9D703436}"/>
              </a:ext>
            </a:extLst>
          </p:cNvPr>
          <p:cNvGrpSpPr/>
          <p:nvPr/>
        </p:nvGrpSpPr>
        <p:grpSpPr>
          <a:xfrm>
            <a:off x="774621" y="5654912"/>
            <a:ext cx="508158" cy="629983"/>
            <a:chOff x="0" y="0"/>
            <a:chExt cx="812800" cy="1007659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262C02D-9DD3-FF70-3CAF-B1E6664402CB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B1924C3C-871D-8E90-06DA-B8321C2D2411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A4037FC1-6F61-E2A9-C456-8FDBDFC4C73D}"/>
              </a:ext>
            </a:extLst>
          </p:cNvPr>
          <p:cNvGrpSpPr/>
          <p:nvPr/>
        </p:nvGrpSpPr>
        <p:grpSpPr>
          <a:xfrm>
            <a:off x="774621" y="2982581"/>
            <a:ext cx="508158" cy="629983"/>
            <a:chOff x="0" y="0"/>
            <a:chExt cx="812800" cy="1007659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8615F39-D444-55F6-80B6-7552748F4E4E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E8A44B63-989A-5809-A7C0-40276E0781FE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3AAA654E-B2E7-308E-6748-ACDC9357DAF0}"/>
              </a:ext>
            </a:extLst>
          </p:cNvPr>
          <p:cNvGrpSpPr/>
          <p:nvPr/>
        </p:nvGrpSpPr>
        <p:grpSpPr>
          <a:xfrm>
            <a:off x="774621" y="6904900"/>
            <a:ext cx="508158" cy="629983"/>
            <a:chOff x="0" y="0"/>
            <a:chExt cx="812800" cy="1007659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AAC34A3-5243-5E57-A438-32C310040825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B745A39E-D103-FBFC-7A70-166659E6B4DA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F09087CB-96E4-67F4-B5C5-8669A2A6B738}"/>
              </a:ext>
            </a:extLst>
          </p:cNvPr>
          <p:cNvGrpSpPr/>
          <p:nvPr/>
        </p:nvGrpSpPr>
        <p:grpSpPr>
          <a:xfrm>
            <a:off x="774621" y="6322995"/>
            <a:ext cx="508158" cy="543805"/>
            <a:chOff x="0" y="0"/>
            <a:chExt cx="812800" cy="869819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11B01EE6-EADB-F716-F088-440E0C2FB5B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F83C2870-2A4F-68E4-370C-195DF659A77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8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5781" y="-111223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65866" y="340856"/>
            <a:ext cx="12968926" cy="822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endParaRPr lang="en-US" sz="3093" u="none" strike="noStrike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3</a:t>
            </a:r>
            <a:r>
              <a:rPr lang="en-US" sz="4000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. </a:t>
            </a:r>
            <a:r>
              <a:rPr lang="en-US" sz="4000" b="1" u="none" strike="noStrike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XGBoost</a:t>
            </a:r>
            <a:r>
              <a:rPr lang="en-US" sz="4000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Model</a:t>
            </a:r>
            <a:endParaRPr lang="ar-EG" sz="4000" b="1" u="none" strike="noStrike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b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3093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Purpose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: Chosen for its robustness in handling complex feature interactions and scalability for large datasets.</a:t>
            </a:r>
            <a: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     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b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3093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Data Transformation:</a:t>
            </a:r>
            <a:r>
              <a:rPr lang="ar-EG" sz="3093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Applied </a:t>
            </a:r>
            <a:r>
              <a:rPr lang="en-US" sz="3093" u="none" strike="noStrike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PolynomialFeatures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to create interaction terms, capturing nonlinear </a:t>
            </a:r>
            <a:r>
              <a:rPr lang="en-US" sz="3093" u="none" strike="noStrike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relationships.Scaled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the data to ensure equal contribution from all features.</a:t>
            </a:r>
            <a:endParaRPr lang="ar-EG" sz="3093" u="none" strike="noStrike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b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3093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Pipeline Creation: 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Established a machine learning pipeline to automate data preprocessing and modeling steps</a:t>
            </a:r>
            <a:endParaRPr lang="ar-EG" sz="3093" u="none" strike="noStrike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.</a:t>
            </a:r>
            <a:b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3093" b="1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Training and Testing: 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Trained on the transformed dataset, with performance evaluated using RMSE, MAE (Mean Absolute Error), and R² score metrics.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32468" y="7572917"/>
            <a:ext cx="992463" cy="99246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4621" y="4318747"/>
            <a:ext cx="508158" cy="629983"/>
            <a:chOff x="0" y="0"/>
            <a:chExt cx="812800" cy="10076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4621" y="4986829"/>
            <a:ext cx="508158" cy="629983"/>
            <a:chOff x="0" y="0"/>
            <a:chExt cx="812800" cy="10076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74621" y="3650664"/>
            <a:ext cx="508158" cy="629983"/>
            <a:chOff x="0" y="0"/>
            <a:chExt cx="812800" cy="100765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74621" y="5654912"/>
            <a:ext cx="508158" cy="629983"/>
            <a:chOff x="0" y="0"/>
            <a:chExt cx="812800" cy="100765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4621" y="2982581"/>
            <a:ext cx="508158" cy="629983"/>
            <a:chOff x="0" y="0"/>
            <a:chExt cx="812800" cy="10076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74621" y="6904900"/>
            <a:ext cx="508158" cy="629983"/>
            <a:chOff x="0" y="0"/>
            <a:chExt cx="812800" cy="100765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74621" y="6322995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0F3170-7315-2BFE-BCA6-F7BD9C052B68}"/>
              </a:ext>
            </a:extLst>
          </p:cNvPr>
          <p:cNvGrpSpPr/>
          <p:nvPr/>
        </p:nvGrpSpPr>
        <p:grpSpPr>
          <a:xfrm>
            <a:off x="-1395781" y="-1112234"/>
            <a:ext cx="3499668" cy="13405540"/>
            <a:chOff x="0" y="0"/>
            <a:chExt cx="212191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7F0EAB9-BD53-0013-603F-29082DA72EE6}"/>
                </a:ext>
              </a:extLst>
            </p:cNvPr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80C4971-6A6D-AB06-1D28-440B1DF66D57}"/>
                </a:ext>
              </a:extLst>
            </p:cNvPr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D7BEEDD-D7B3-A17D-AE50-7A812BB23D54}"/>
              </a:ext>
            </a:extLst>
          </p:cNvPr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04F2C66-DCB1-2F38-1A59-ECF20FCE603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DBB31CE-E8AE-80EF-B6B4-DD6BC86E447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4872A359-DFDE-DB48-CFB1-607D0974F3B4}"/>
              </a:ext>
            </a:extLst>
          </p:cNvPr>
          <p:cNvSpPr txBox="1"/>
          <p:nvPr/>
        </p:nvSpPr>
        <p:spPr>
          <a:xfrm>
            <a:off x="2575874" y="2449954"/>
            <a:ext cx="10350300" cy="5468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The project successfully implemented advanced time series forecasting techniques to predict sales for </a:t>
            </a:r>
            <a:r>
              <a:rPr lang="en-US" sz="3093" u="none" strike="noStrike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Corporación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</a:t>
            </a:r>
            <a:r>
              <a:rPr lang="en-US" sz="3093" u="none" strike="noStrike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Favorita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in Ecuador. </a:t>
            </a:r>
            <a:b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The results indicate that both LSTM and </a:t>
            </a:r>
            <a:r>
              <a:rPr lang="en-US" sz="3093" u="none" strike="noStrike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XGBoost</a:t>
            </a: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models are capable of providing valuable insights for strategic decision-making in retail operations. </a:t>
            </a:r>
            <a:br>
              <a:rPr lang="ar-EG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3093" u="none" strike="noStrike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Future improvements may include refining feature engineering, exploring additional models, and incorporating more external variables to enhance predictive accuracy.</a:t>
            </a:r>
          </a:p>
          <a:p>
            <a:pPr marL="0" lvl="0" indent="0" algn="l">
              <a:lnSpc>
                <a:spcPts val="4331"/>
              </a:lnSpc>
              <a:spcBef>
                <a:spcPct val="0"/>
              </a:spcBef>
            </a:pPr>
            <a:endParaRPr lang="en-US" sz="3093" u="none" strike="noStrike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CA71159-95F7-71CC-E5FA-24DE32DDE641}"/>
              </a:ext>
            </a:extLst>
          </p:cNvPr>
          <p:cNvSpPr txBox="1"/>
          <p:nvPr/>
        </p:nvSpPr>
        <p:spPr>
          <a:xfrm>
            <a:off x="2247777" y="1155267"/>
            <a:ext cx="3716295" cy="991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8087"/>
              </a:lnSpc>
              <a:spcBef>
                <a:spcPct val="0"/>
              </a:spcBef>
            </a:pPr>
            <a:r>
              <a:rPr lang="en-US" sz="6000" b="1" dirty="0"/>
              <a:t>Conclusion</a:t>
            </a:r>
            <a:endParaRPr lang="en-US" sz="5776" b="1" u="none" strike="noStrike" dirty="0">
              <a:solidFill>
                <a:srgbClr val="19191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6C9C5C-AF7B-A063-FACF-2D568156C08C}"/>
              </a:ext>
            </a:extLst>
          </p:cNvPr>
          <p:cNvGrpSpPr/>
          <p:nvPr/>
        </p:nvGrpSpPr>
        <p:grpSpPr>
          <a:xfrm>
            <a:off x="532468" y="7572917"/>
            <a:ext cx="992463" cy="9924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8C5D234-414E-9152-2F6D-38CD53476B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164FF85-3562-EBAC-7068-A1A86D851B41}"/>
                </a:ext>
              </a:extLst>
            </p:cNvPr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A4875C8-A181-6A8E-C527-ADCC6267C7E0}"/>
              </a:ext>
            </a:extLst>
          </p:cNvPr>
          <p:cNvGrpSpPr/>
          <p:nvPr/>
        </p:nvGrpSpPr>
        <p:grpSpPr>
          <a:xfrm>
            <a:off x="774621" y="4318747"/>
            <a:ext cx="508158" cy="629983"/>
            <a:chOff x="0" y="0"/>
            <a:chExt cx="812800" cy="1007659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F53E95F-2ABF-AB7B-1222-35AE6587304E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0C8CA07-ABC5-D111-0CFC-48338947DCAC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BE42D80-C3B1-1482-D297-A2215624FFE5}"/>
              </a:ext>
            </a:extLst>
          </p:cNvPr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3D5B926-C379-FA0A-F4FF-237436BB562D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E5625217-9BCB-8F5E-054A-088D51CDF303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FE6FEB4-85CB-1C22-866D-9AF7931F52E8}"/>
              </a:ext>
            </a:extLst>
          </p:cNvPr>
          <p:cNvGrpSpPr/>
          <p:nvPr/>
        </p:nvGrpSpPr>
        <p:grpSpPr>
          <a:xfrm>
            <a:off x="774621" y="4986829"/>
            <a:ext cx="508158" cy="629983"/>
            <a:chOff x="0" y="0"/>
            <a:chExt cx="812800" cy="1007659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8B066BB-9438-4551-000B-F642D5C19CC4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A1BF6E10-1F80-D9B7-2551-941626BCBD07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7D94A422-583D-6E0F-BB23-E76508761AC2}"/>
              </a:ext>
            </a:extLst>
          </p:cNvPr>
          <p:cNvGrpSpPr/>
          <p:nvPr/>
        </p:nvGrpSpPr>
        <p:grpSpPr>
          <a:xfrm>
            <a:off x="774621" y="3650664"/>
            <a:ext cx="508158" cy="629983"/>
            <a:chOff x="0" y="0"/>
            <a:chExt cx="812800" cy="1007659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FC67D2A-22C1-77B4-E4B3-AEE1E9CDD76B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310432DA-005A-4F04-9D4B-813CD1525677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76CCF8D7-1DF8-E3DB-6985-DAF50CE0487E}"/>
              </a:ext>
            </a:extLst>
          </p:cNvPr>
          <p:cNvGrpSpPr/>
          <p:nvPr/>
        </p:nvGrpSpPr>
        <p:grpSpPr>
          <a:xfrm>
            <a:off x="774621" y="5654912"/>
            <a:ext cx="508158" cy="629983"/>
            <a:chOff x="0" y="0"/>
            <a:chExt cx="812800" cy="1007659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48E16D7-5C34-3325-98A2-272A832F19A4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64D463AF-C2EE-2E77-AB0B-34C64C533C86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E352E587-0079-FC05-2149-44DF57B5CCE8}"/>
              </a:ext>
            </a:extLst>
          </p:cNvPr>
          <p:cNvGrpSpPr/>
          <p:nvPr/>
        </p:nvGrpSpPr>
        <p:grpSpPr>
          <a:xfrm>
            <a:off x="774621" y="2982581"/>
            <a:ext cx="508158" cy="629983"/>
            <a:chOff x="0" y="0"/>
            <a:chExt cx="812800" cy="1007659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63311BC-EBFD-C11A-C456-26563F82CAFE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931A6D3C-0480-9F45-DFDA-5F5455CCF827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6FCD576E-452A-7E5B-01EA-9C3EC0138458}"/>
              </a:ext>
            </a:extLst>
          </p:cNvPr>
          <p:cNvGrpSpPr/>
          <p:nvPr/>
        </p:nvGrpSpPr>
        <p:grpSpPr>
          <a:xfrm>
            <a:off x="774621" y="6904900"/>
            <a:ext cx="508158" cy="629983"/>
            <a:chOff x="0" y="0"/>
            <a:chExt cx="812800" cy="1007659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3DDD699-AB01-A0E3-A011-91580D23C597}"/>
                </a:ext>
              </a:extLst>
            </p:cNvPr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AA202C1D-64C2-5A9A-9DD0-3509D5E2A39D}"/>
                </a:ext>
              </a:extLst>
            </p:cNvPr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74B0C93B-C5D1-AB58-C85E-6CAB4E644A51}"/>
              </a:ext>
            </a:extLst>
          </p:cNvPr>
          <p:cNvGrpSpPr/>
          <p:nvPr/>
        </p:nvGrpSpPr>
        <p:grpSpPr>
          <a:xfrm>
            <a:off x="774621" y="6322995"/>
            <a:ext cx="508158" cy="543805"/>
            <a:chOff x="0" y="0"/>
            <a:chExt cx="812800" cy="869819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1960B7C-4CB7-243F-E41D-511F64D4137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01B3478E-B32B-FA02-74B0-D54EE716107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65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14068" y="2306199"/>
            <a:ext cx="8151428" cy="149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61"/>
              </a:lnSpc>
            </a:pPr>
            <a:r>
              <a:rPr lang="en-US" sz="11935" b="1" i="1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94355" y="-1275336"/>
            <a:ext cx="10994424" cy="1099442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801613" y="5890799"/>
            <a:ext cx="8684773" cy="1487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61"/>
              </a:lnSpc>
              <a:spcBef>
                <a:spcPct val="0"/>
              </a:spcBef>
            </a:pPr>
            <a:r>
              <a:rPr lang="en-US" sz="11935" b="1" i="1" u="none" strike="noStrike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Questions?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8329329" y="384010"/>
            <a:ext cx="10994424" cy="109944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537970" y="806935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59929" y="-9012076"/>
            <a:ext cx="10994424" cy="109944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96346" y="3188216"/>
            <a:ext cx="11098559" cy="8447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Team Members: -</a:t>
            </a:r>
            <a:br>
              <a:rPr lang="en-US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</a:br>
            <a:br>
              <a:rPr lang="ar-EG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</a:br>
            <a:r>
              <a:rPr lang="ar-EG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1</a:t>
            </a:r>
            <a:r>
              <a:rPr lang="en-US" sz="3663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. Emad Mostafa </a:t>
            </a:r>
            <a:r>
              <a:rPr lang="en-US" sz="3663" b="1" dirty="0" err="1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Srag</a:t>
            </a:r>
            <a:r>
              <a:rPr lang="en-US" sz="3663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 </a:t>
            </a:r>
            <a:r>
              <a:rPr lang="en-US" sz="3663" b="1" dirty="0" err="1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Eldein</a:t>
            </a:r>
            <a:br>
              <a:rPr lang="en-US" sz="3663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</a:br>
            <a:endParaRPr lang="en-US" sz="3663" b="1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algn="l">
              <a:lnSpc>
                <a:spcPts val="5129"/>
              </a:lnSpc>
            </a:pPr>
            <a:r>
              <a:rPr lang="en-US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2. Omar Hussein Mohamed </a:t>
            </a:r>
            <a:r>
              <a:rPr lang="en-US" sz="3663" b="1" u="none" strike="noStrike" dirty="0" err="1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Sahwan</a:t>
            </a:r>
            <a:br>
              <a:rPr lang="en-US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</a:br>
            <a:endParaRPr lang="en-US" sz="3663" b="1" u="none" strike="noStrike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algn="l">
              <a:lnSpc>
                <a:spcPts val="5129"/>
              </a:lnSpc>
            </a:pPr>
            <a:r>
              <a:rPr lang="en-US" sz="3663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3.Ebrahem Osama Hassan Mohamed </a:t>
            </a:r>
            <a:r>
              <a:rPr lang="en-US" sz="3663" b="1" dirty="0" err="1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Omran</a:t>
            </a:r>
            <a:br>
              <a:rPr lang="en-US" sz="3663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</a:br>
            <a:endParaRPr lang="en-US" sz="3663" b="1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algn="l">
              <a:lnSpc>
                <a:spcPts val="5129"/>
              </a:lnSpc>
            </a:pPr>
            <a:r>
              <a:rPr lang="en-US" sz="3663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4. Abdelrahman Mohamed Youssef Zahran</a:t>
            </a:r>
            <a:endParaRPr lang="en-US" sz="3663" b="1" u="none" strike="noStrike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algn="l">
              <a:lnSpc>
                <a:spcPts val="5129"/>
              </a:lnSpc>
              <a:spcBef>
                <a:spcPct val="0"/>
              </a:spcBef>
            </a:pPr>
            <a:br>
              <a:rPr lang="ar-EG" sz="3663" b="1" u="none" strike="noStrike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</a:br>
            <a:endParaRPr lang="en-US" sz="3663" b="1" u="none" strike="noStrike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algn="l">
              <a:lnSpc>
                <a:spcPts val="5129"/>
              </a:lnSpc>
              <a:spcBef>
                <a:spcPct val="0"/>
              </a:spcBef>
            </a:pPr>
            <a:endParaRPr lang="en-US" sz="3663" b="1" u="none" strike="noStrike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algn="l">
              <a:lnSpc>
                <a:spcPts val="5129"/>
              </a:lnSpc>
              <a:spcBef>
                <a:spcPct val="0"/>
              </a:spcBef>
            </a:pPr>
            <a:endParaRPr lang="en-US" sz="3663" b="1" u="none" strike="noStrike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26549" y="1097190"/>
            <a:ext cx="6727836" cy="205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66"/>
              </a:lnSpc>
            </a:pPr>
            <a:r>
              <a:rPr lang="en-US" sz="15738" b="1" spc="786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Hello,</a:t>
            </a:r>
          </a:p>
        </p:txBody>
      </p:sp>
      <p:grpSp>
        <p:nvGrpSpPr>
          <p:cNvPr id="10" name="Group 10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3945801">
            <a:off x="12156571" y="715403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774621" y="4674548"/>
            <a:ext cx="508158" cy="629983"/>
            <a:chOff x="0" y="0"/>
            <a:chExt cx="812800" cy="10076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4621" y="3338382"/>
            <a:ext cx="508158" cy="629916"/>
            <a:chOff x="0" y="0"/>
            <a:chExt cx="812800" cy="100755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4621" y="5342630"/>
            <a:ext cx="508158" cy="629983"/>
            <a:chOff x="0" y="0"/>
            <a:chExt cx="812800" cy="10076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74621" y="4006465"/>
            <a:ext cx="508158" cy="629983"/>
            <a:chOff x="0" y="0"/>
            <a:chExt cx="812800" cy="1007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621" y="6678796"/>
            <a:ext cx="508158" cy="629983"/>
            <a:chOff x="0" y="0"/>
            <a:chExt cx="812800" cy="1007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4621" y="6010713"/>
            <a:ext cx="508158" cy="629983"/>
            <a:chOff x="0" y="0"/>
            <a:chExt cx="812800" cy="100765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74621" y="7346879"/>
            <a:ext cx="508158" cy="629916"/>
            <a:chOff x="0" y="0"/>
            <a:chExt cx="812800" cy="100755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32468" y="2307819"/>
            <a:ext cx="992463" cy="99246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74621" y="8014895"/>
            <a:ext cx="508158" cy="543805"/>
            <a:chOff x="0" y="0"/>
            <a:chExt cx="812800" cy="86981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2468" y="2975902"/>
            <a:ext cx="992463" cy="99246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4621" y="4674548"/>
            <a:ext cx="508158" cy="629983"/>
            <a:chOff x="0" y="0"/>
            <a:chExt cx="812800" cy="10076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4621" y="5342630"/>
            <a:ext cx="508158" cy="629983"/>
            <a:chOff x="0" y="0"/>
            <a:chExt cx="812800" cy="10076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74621" y="4006465"/>
            <a:ext cx="508158" cy="629983"/>
            <a:chOff x="0" y="0"/>
            <a:chExt cx="812800" cy="100765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74621" y="6678796"/>
            <a:ext cx="508158" cy="629983"/>
            <a:chOff x="0" y="0"/>
            <a:chExt cx="812800" cy="100765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4621" y="6010713"/>
            <a:ext cx="508158" cy="629983"/>
            <a:chOff x="0" y="0"/>
            <a:chExt cx="812800" cy="10076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74621" y="7346879"/>
            <a:ext cx="508158" cy="629916"/>
            <a:chOff x="0" y="0"/>
            <a:chExt cx="812800" cy="100755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303923" y="2211254"/>
            <a:ext cx="8263834" cy="7318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What is a </a:t>
            </a:r>
            <a:r>
              <a:rPr lang="en-US" sz="4000" b="1" dirty="0"/>
              <a:t>Store Sales – </a:t>
            </a:r>
            <a:br>
              <a:rPr lang="en-US" sz="4000" b="1" dirty="0"/>
            </a:br>
            <a:r>
              <a:rPr lang="en-US" sz="4000" b="1" dirty="0"/>
              <a:t>Time Series Forecasting</a:t>
            </a:r>
            <a:r>
              <a:rPr lang="en-US" sz="4000" dirty="0"/>
              <a:t> </a:t>
            </a:r>
            <a:r>
              <a:rPr lang="en-US" sz="3999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?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 b="1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marL="790999" lvl="1" indent="-395499" algn="l">
              <a:lnSpc>
                <a:spcPts val="512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is a data </a:t>
            </a:r>
            <a:r>
              <a:rPr lang="en-US" sz="3200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science</a:t>
            </a:r>
            <a:r>
              <a:rPr lang="en-US" sz="3200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challenge focused on predicting future retail sales using historical data and external factors. </a:t>
            </a:r>
          </a:p>
          <a:p>
            <a:pPr marL="395500" lvl="1" algn="l">
              <a:lnSpc>
                <a:spcPts val="512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  <a:p>
            <a:pPr marL="790999" lvl="1" indent="-395499" algn="l">
              <a:lnSpc>
                <a:spcPts val="512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This involves modeling sales </a:t>
            </a:r>
            <a:r>
              <a:rPr lang="ar-EG" sz="3200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trends over time to generate accurate forecasts based on past </a:t>
            </a:r>
            <a:r>
              <a:rPr lang="en-US" sz="3200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performance</a:t>
            </a:r>
            <a:r>
              <a:rPr lang="en-US" sz="3200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and relevant influences.</a:t>
            </a:r>
            <a:endParaRPr lang="ar-EG" sz="3200" dirty="0">
              <a:solidFill>
                <a:srgbClr val="000000"/>
              </a:solidFill>
              <a:latin typeface="Georgia Pro Condensed Bold"/>
              <a:ea typeface="Georgia Pro Condensed Bold"/>
              <a:cs typeface="Georgia Pro Condensed Bold"/>
              <a:sym typeface="Georgia Pro Condensed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343400" y="157997"/>
            <a:ext cx="8756031" cy="108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2"/>
              </a:lnSpc>
              <a:spcBef>
                <a:spcPct val="0"/>
              </a:spcBef>
            </a:pPr>
            <a:r>
              <a:rPr lang="en-US" sz="6315" b="1" dirty="0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Introduction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774621" y="8014895"/>
            <a:ext cx="508158" cy="543805"/>
            <a:chOff x="0" y="0"/>
            <a:chExt cx="812800" cy="86981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pic>
        <p:nvPicPr>
          <p:cNvPr id="40" name="Picture 39" descr="A chart with a clock and arrow&#10;&#10;Description automatically generated">
            <a:extLst>
              <a:ext uri="{FF2B5EF4-FFF2-40B4-BE49-F238E27FC236}">
                <a16:creationId xmlns:a16="http://schemas.microsoft.com/office/drawing/2014/main" id="{B5657B47-5849-6D0C-851E-B513930E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53" y="1990738"/>
            <a:ext cx="7509945" cy="53180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81574" y="923925"/>
            <a:ext cx="6989101" cy="88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0"/>
              </a:lnSpc>
            </a:pPr>
            <a:r>
              <a:rPr lang="en-US" sz="5100" b="1" dirty="0">
                <a:solidFill>
                  <a:srgbClr val="191919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7590" y="2011383"/>
            <a:ext cx="10123148" cy="8293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5879" lvl="1" indent="-382940" algn="l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4000" dirty="0"/>
              <a:t>What is the primary challenge in predicting future sales for retail stores?</a:t>
            </a:r>
          </a:p>
          <a:p>
            <a:pPr marL="765879" lvl="1" indent="-382940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3600" dirty="0"/>
              <a:t>The primary challenge is to accurately predict future sales for these retail stores</a:t>
            </a:r>
            <a:endParaRPr lang="ar-EG" sz="3600" dirty="0"/>
          </a:p>
          <a:p>
            <a:pPr marL="382939" lvl="1">
              <a:lnSpc>
                <a:spcPts val="4966"/>
              </a:lnSpc>
              <a:spcBef>
                <a:spcPct val="0"/>
              </a:spcBef>
            </a:pPr>
            <a:endParaRPr lang="ar-EG" sz="3600" dirty="0"/>
          </a:p>
          <a:p>
            <a:pPr marL="765879" lvl="1" indent="-382940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3600" dirty="0"/>
              <a:t>.This involves analyzing historical sales trends and integrating external variables that can impact sales performance</a:t>
            </a:r>
            <a:endParaRPr lang="ar-EG" sz="3600" dirty="0"/>
          </a:p>
          <a:p>
            <a:pPr marL="765879" lvl="1" indent="-382940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endParaRPr lang="ar-EG" sz="3600" dirty="0"/>
          </a:p>
          <a:p>
            <a:pPr marL="765879" lvl="1" indent="-382940">
              <a:lnSpc>
                <a:spcPts val="4966"/>
              </a:lnSpc>
              <a:spcBef>
                <a:spcPct val="0"/>
              </a:spcBef>
              <a:buFont typeface="Arial"/>
              <a:buChar char="•"/>
            </a:pPr>
            <a:r>
              <a:rPr lang="en-US" sz="3600" dirty="0"/>
              <a:t>By leveraging advanced time series forecasting techniques, the goal is to generate reliable sales forecasts that can aid in strategic decision-making and enhance operational efficiency.</a:t>
            </a:r>
            <a:endParaRPr lang="ar-EG" sz="3600" dirty="0"/>
          </a:p>
        </p:txBody>
      </p:sp>
      <p:grpSp>
        <p:nvGrpSpPr>
          <p:cNvPr id="12" name="Group 12"/>
          <p:cNvGrpSpPr/>
          <p:nvPr/>
        </p:nvGrpSpPr>
        <p:grpSpPr>
          <a:xfrm>
            <a:off x="532468" y="3643985"/>
            <a:ext cx="992463" cy="99246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4621" y="4674548"/>
            <a:ext cx="508158" cy="629983"/>
            <a:chOff x="0" y="0"/>
            <a:chExt cx="812800" cy="10076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74621" y="5342630"/>
            <a:ext cx="508158" cy="629983"/>
            <a:chOff x="0" y="0"/>
            <a:chExt cx="812800" cy="100765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74621" y="2975968"/>
            <a:ext cx="508158" cy="629916"/>
            <a:chOff x="0" y="0"/>
            <a:chExt cx="812800" cy="100755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74621" y="6678796"/>
            <a:ext cx="508158" cy="629983"/>
            <a:chOff x="0" y="0"/>
            <a:chExt cx="812800" cy="100765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74621" y="6010713"/>
            <a:ext cx="508158" cy="629983"/>
            <a:chOff x="0" y="0"/>
            <a:chExt cx="812800" cy="100765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74621" y="7346879"/>
            <a:ext cx="508158" cy="629916"/>
            <a:chOff x="0" y="0"/>
            <a:chExt cx="812800" cy="100755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74621" y="8014895"/>
            <a:ext cx="508158" cy="543805"/>
            <a:chOff x="0" y="0"/>
            <a:chExt cx="812800" cy="86981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pic>
        <p:nvPicPr>
          <p:cNvPr id="40" name="Picture 39" descr="A shopping cart filled with icons&#10;&#10;Description automatically generated">
            <a:extLst>
              <a:ext uri="{FF2B5EF4-FFF2-40B4-BE49-F238E27FC236}">
                <a16:creationId xmlns:a16="http://schemas.microsoft.com/office/drawing/2014/main" id="{1636137E-71A1-B581-4066-A7E51833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738" y="2122808"/>
            <a:ext cx="6152809" cy="61528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4805" y="-133148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05000" y="269559"/>
            <a:ext cx="13354182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dirty="0"/>
              <a:t>Techniques Used in Sales Prediction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87906" y="1204850"/>
            <a:ext cx="16404894" cy="9910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buAutoNum type="arabicPeriod"/>
            </a:pPr>
            <a:r>
              <a:rPr lang="en-US" sz="4400" b="1" dirty="0"/>
              <a:t>Dataset Description</a:t>
            </a:r>
            <a:endParaRPr lang="ar-EG" sz="4400" b="1" dirty="0"/>
          </a:p>
          <a:p>
            <a:r>
              <a:rPr lang="ar-EG" sz="4400" b="1" dirty="0"/>
              <a:t> .</a:t>
            </a:r>
            <a:r>
              <a:rPr lang="en-US" sz="3200" dirty="0"/>
              <a:t>This section outlines the different datasets utilized, including training and testing data </a:t>
            </a:r>
            <a:r>
              <a:rPr lang="ar-EG" sz="3200" dirty="0"/>
              <a:t>    </a:t>
            </a:r>
            <a:br>
              <a:rPr lang="ar-EG" sz="3200" dirty="0"/>
            </a:br>
            <a:r>
              <a:rPr lang="ar-EG" sz="3200" dirty="0"/>
              <a:t>  </a:t>
            </a:r>
            <a:r>
              <a:rPr lang="en-US" sz="3200" dirty="0"/>
              <a:t>along with additional relevant information like holidays and oil prices.</a:t>
            </a:r>
            <a:endParaRPr lang="ar-EG" sz="3200" dirty="0"/>
          </a:p>
          <a:p>
            <a:r>
              <a:rPr lang="ar-EG" sz="4400" b="1" dirty="0"/>
              <a:t>2</a:t>
            </a:r>
            <a:r>
              <a:rPr lang="en-US" sz="4400" b="1" dirty="0"/>
              <a:t>. Exploratory Data Analysis (EDA)</a:t>
            </a:r>
            <a:endParaRPr lang="ar-EG" sz="4400" b="1" dirty="0"/>
          </a:p>
          <a:p>
            <a:r>
              <a:rPr lang="ar-EG" sz="4400" dirty="0"/>
              <a:t>.</a:t>
            </a:r>
            <a:r>
              <a:rPr lang="en-US" sz="4400" dirty="0"/>
              <a:t> </a:t>
            </a:r>
            <a:r>
              <a:rPr lang="en-US" sz="3200" dirty="0"/>
              <a:t>Provides insights into the data through visualizations and statistical analyses, helping to understand relationships between variables and key trends</a:t>
            </a:r>
          </a:p>
          <a:p>
            <a:r>
              <a:rPr lang="ar-EG" sz="4400" b="1" dirty="0"/>
              <a:t>3</a:t>
            </a:r>
            <a:r>
              <a:rPr lang="en-US" sz="4400" b="1" dirty="0"/>
              <a:t>. Feature Engineering</a:t>
            </a:r>
            <a:endParaRPr lang="ar-EG" sz="4400" b="1" dirty="0"/>
          </a:p>
          <a:p>
            <a:r>
              <a:rPr lang="ar-EG" sz="4400" b="1" dirty="0"/>
              <a:t>. </a:t>
            </a:r>
            <a:r>
              <a:rPr lang="en-US" sz="3200" dirty="0"/>
              <a:t>Involves the creation of new features that enhance the predictive power of the models,</a:t>
            </a:r>
            <a:br>
              <a:rPr lang="ar-EG" sz="3200" dirty="0"/>
            </a:br>
            <a:r>
              <a:rPr lang="ar-EG" sz="3200" dirty="0"/>
              <a:t>  </a:t>
            </a:r>
            <a:r>
              <a:rPr lang="en-US" sz="3200" dirty="0"/>
              <a:t> derived from existing data and external sources.</a:t>
            </a:r>
            <a:endParaRPr lang="ar-EG" sz="3200" b="1" dirty="0"/>
          </a:p>
          <a:p>
            <a:r>
              <a:rPr lang="ar-EG" sz="4400" b="1" dirty="0"/>
              <a:t>4</a:t>
            </a:r>
            <a:r>
              <a:rPr lang="en-US" sz="4400" b="1" dirty="0"/>
              <a:t>. Data Preprocessing</a:t>
            </a:r>
            <a:endParaRPr lang="ar-EG" sz="4400" b="1" dirty="0"/>
          </a:p>
          <a:p>
            <a:r>
              <a:rPr lang="ar-EG" sz="4400" b="1" dirty="0"/>
              <a:t> .</a:t>
            </a:r>
            <a:r>
              <a:rPr lang="en-US" sz="4400" dirty="0"/>
              <a:t> </a:t>
            </a:r>
            <a:r>
              <a:rPr lang="en-US" sz="3200" dirty="0"/>
              <a:t>Focuses on the steps taken to clean and prepare the data, addressing missing values, </a:t>
            </a:r>
            <a:r>
              <a:rPr lang="ar-EG" sz="3200" dirty="0"/>
              <a:t>   </a:t>
            </a:r>
            <a:br>
              <a:rPr lang="ar-EG" sz="3200" dirty="0"/>
            </a:br>
            <a:r>
              <a:rPr lang="ar-EG" sz="3200" dirty="0"/>
              <a:t>    </a:t>
            </a:r>
            <a:r>
              <a:rPr lang="en-US" sz="3200" dirty="0"/>
              <a:t>merging datasets, and encoding categorical variables for modeling.</a:t>
            </a:r>
            <a:endParaRPr lang="ar-EG" sz="3200" b="1" dirty="0"/>
          </a:p>
          <a:p>
            <a:r>
              <a:rPr lang="en-US" sz="4400" b="1" dirty="0"/>
              <a:t>5. Modeling</a:t>
            </a:r>
            <a:br>
              <a:rPr lang="ar-EG" sz="4400" b="1" dirty="0"/>
            </a:br>
            <a:r>
              <a:rPr lang="ar-EG" sz="4400" b="1" dirty="0"/>
              <a:t>.</a:t>
            </a:r>
            <a:r>
              <a:rPr lang="en-US" sz="4400" dirty="0"/>
              <a:t> </a:t>
            </a:r>
            <a:r>
              <a:rPr lang="en-US" sz="3200" dirty="0"/>
              <a:t>Describes the implementation of machine learning models, detailing the methodologies, architectures, training processes, and evaluation metrics for performance comparison</a:t>
            </a:r>
          </a:p>
          <a:p>
            <a:endParaRPr lang="ar-EG" sz="4400" b="1" dirty="0"/>
          </a:p>
        </p:txBody>
      </p:sp>
      <p:grpSp>
        <p:nvGrpSpPr>
          <p:cNvPr id="10" name="Group 10"/>
          <p:cNvGrpSpPr/>
          <p:nvPr/>
        </p:nvGrpSpPr>
        <p:grpSpPr>
          <a:xfrm>
            <a:off x="532468" y="4312067"/>
            <a:ext cx="992463" cy="99246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4621" y="2975902"/>
            <a:ext cx="508158" cy="629916"/>
            <a:chOff x="0" y="0"/>
            <a:chExt cx="812800" cy="100755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4621" y="5342630"/>
            <a:ext cx="508158" cy="629983"/>
            <a:chOff x="0" y="0"/>
            <a:chExt cx="812800" cy="10076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74621" y="3643985"/>
            <a:ext cx="508158" cy="629983"/>
            <a:chOff x="0" y="0"/>
            <a:chExt cx="812800" cy="100765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74621" y="6678796"/>
            <a:ext cx="508158" cy="629983"/>
            <a:chOff x="0" y="0"/>
            <a:chExt cx="812800" cy="100765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4621" y="6010713"/>
            <a:ext cx="508158" cy="629983"/>
            <a:chOff x="0" y="0"/>
            <a:chExt cx="812800" cy="10076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74621" y="7346879"/>
            <a:ext cx="508158" cy="629916"/>
            <a:chOff x="0" y="0"/>
            <a:chExt cx="812800" cy="100755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74621" y="8014895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96261" y="1626313"/>
            <a:ext cx="15459271" cy="10318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Train Dataset</a:t>
            </a:r>
            <a:r>
              <a:rPr lang="en-US" sz="3200" dirty="0"/>
              <a:t>: </a:t>
            </a:r>
            <a:endParaRPr lang="ar-EG" sz="3200" dirty="0"/>
          </a:p>
          <a:p>
            <a:r>
              <a:rPr lang="ar-EG" sz="3200" dirty="0"/>
              <a:t> </a:t>
            </a:r>
            <a:r>
              <a:rPr lang="en-US" sz="3200" dirty="0"/>
              <a:t>Historical daily sales data, including store numbers, product families, promotions, and sales</a:t>
            </a:r>
            <a:r>
              <a:rPr lang="ar-EG" sz="3200" dirty="0"/>
              <a:t> </a:t>
            </a:r>
            <a:r>
              <a:rPr lang="en-US" sz="3200" dirty="0"/>
              <a:t>amounts, essential for training models to identify sales patterns.</a:t>
            </a:r>
            <a:endParaRPr lang="ar-EG" sz="3200" dirty="0"/>
          </a:p>
          <a:p>
            <a:endParaRPr lang="en-US" sz="3200" dirty="0"/>
          </a:p>
          <a:p>
            <a:r>
              <a:rPr lang="en-US" sz="3200" b="1" dirty="0"/>
              <a:t>Test Dataset</a:t>
            </a:r>
            <a:r>
              <a:rPr lang="en-US" sz="3200" dirty="0"/>
              <a:t>: </a:t>
            </a:r>
            <a:br>
              <a:rPr lang="ar-EG" sz="3200" dirty="0"/>
            </a:br>
            <a:r>
              <a:rPr lang="en-US" sz="3200" dirty="0"/>
              <a:t>Similar structure to the train dataset but without sales figures, used for evaluating model performance and predicting future sales.</a:t>
            </a:r>
            <a:endParaRPr lang="ar-EG" sz="3200" dirty="0"/>
          </a:p>
          <a:p>
            <a:endParaRPr lang="en-US" sz="3200" dirty="0"/>
          </a:p>
          <a:p>
            <a:r>
              <a:rPr lang="en-US" sz="3200" b="1" dirty="0"/>
              <a:t>Additional Datasets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Holidays</a:t>
            </a:r>
            <a:r>
              <a:rPr lang="en-US" sz="3200" dirty="0"/>
              <a:t>:</a:t>
            </a:r>
            <a:br>
              <a:rPr lang="ar-EG" sz="3200" dirty="0"/>
            </a:br>
            <a:r>
              <a:rPr lang="en-US" sz="3200" dirty="0"/>
              <a:t> Public holiday information in Ecuador to capture seasonal sales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Oil Prices</a:t>
            </a:r>
            <a:r>
              <a:rPr lang="en-US" sz="3200" dirty="0"/>
              <a:t>:</a:t>
            </a:r>
            <a:br>
              <a:rPr lang="ar-EG" sz="3200" dirty="0"/>
            </a:br>
            <a:r>
              <a:rPr lang="en-US" sz="3200" dirty="0"/>
              <a:t> Daily oil prices impacting consumer spending and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Store Details</a:t>
            </a:r>
            <a:r>
              <a:rPr lang="en-US" sz="3200" dirty="0"/>
              <a:t>:</a:t>
            </a:r>
            <a:br>
              <a:rPr lang="ar-EG" sz="3200" dirty="0"/>
            </a:br>
            <a:r>
              <a:rPr lang="en-US" sz="3200" dirty="0"/>
              <a:t> Information about store locations and sizes for improved model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Transaction Volumes</a:t>
            </a:r>
            <a:r>
              <a:rPr lang="en-US" sz="3200" dirty="0"/>
              <a:t>:</a:t>
            </a:r>
            <a:br>
              <a:rPr lang="ar-EG" sz="3200" dirty="0"/>
            </a:br>
            <a:r>
              <a:rPr lang="en-US" sz="3200" dirty="0"/>
              <a:t> Data on transaction counts per store for insights into customer traffic</a:t>
            </a:r>
          </a:p>
          <a:p>
            <a:br>
              <a:rPr lang="en-US" sz="3200" dirty="0"/>
            </a:b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>
              <a:lnSpc>
                <a:spcPts val="3999"/>
              </a:lnSpc>
              <a:spcBef>
                <a:spcPct val="0"/>
              </a:spcBef>
            </a:pPr>
            <a:endParaRPr lang="en-US" sz="2856" dirty="0">
              <a:solidFill>
                <a:srgbClr val="000000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79226" y="351586"/>
            <a:ext cx="857550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dirty="0"/>
              <a:t>Dataset Description</a:t>
            </a:r>
            <a:endParaRPr lang="ar-EG" sz="6000" b="1" dirty="0"/>
          </a:p>
        </p:txBody>
      </p:sp>
      <p:grpSp>
        <p:nvGrpSpPr>
          <p:cNvPr id="11" name="Group 11"/>
          <p:cNvGrpSpPr/>
          <p:nvPr/>
        </p:nvGrpSpPr>
        <p:grpSpPr>
          <a:xfrm>
            <a:off x="532468" y="4980529"/>
            <a:ext cx="992463" cy="9924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4621" y="4312447"/>
            <a:ext cx="508158" cy="629983"/>
            <a:chOff x="0" y="0"/>
            <a:chExt cx="812800" cy="10076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4621" y="2976281"/>
            <a:ext cx="508158" cy="629916"/>
            <a:chOff x="0" y="0"/>
            <a:chExt cx="812800" cy="100755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74621" y="3644364"/>
            <a:ext cx="508158" cy="629983"/>
            <a:chOff x="0" y="0"/>
            <a:chExt cx="812800" cy="1007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621" y="6678796"/>
            <a:ext cx="508158" cy="629983"/>
            <a:chOff x="0" y="0"/>
            <a:chExt cx="812800" cy="1007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4621" y="6010713"/>
            <a:ext cx="508158" cy="629983"/>
            <a:chOff x="0" y="0"/>
            <a:chExt cx="812800" cy="100765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74621" y="7346879"/>
            <a:ext cx="508158" cy="629916"/>
            <a:chOff x="0" y="0"/>
            <a:chExt cx="812800" cy="100755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74621" y="8014895"/>
            <a:ext cx="508158" cy="543805"/>
            <a:chOff x="0" y="0"/>
            <a:chExt cx="812800" cy="86981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2468" y="6991011"/>
            <a:ext cx="992463" cy="99246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4621" y="4318747"/>
            <a:ext cx="508158" cy="629983"/>
            <a:chOff x="0" y="0"/>
            <a:chExt cx="812800" cy="10076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4621" y="4986829"/>
            <a:ext cx="508158" cy="629983"/>
            <a:chOff x="0" y="0"/>
            <a:chExt cx="812800" cy="10076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4621" y="3650664"/>
            <a:ext cx="508158" cy="629983"/>
            <a:chOff x="0" y="0"/>
            <a:chExt cx="812800" cy="10076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74621" y="5654912"/>
            <a:ext cx="508158" cy="629983"/>
            <a:chOff x="0" y="0"/>
            <a:chExt cx="812800" cy="1007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621" y="2982581"/>
            <a:ext cx="508158" cy="629983"/>
            <a:chOff x="0" y="0"/>
            <a:chExt cx="812800" cy="1007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4621" y="6322995"/>
            <a:ext cx="508158" cy="629916"/>
            <a:chOff x="0" y="0"/>
            <a:chExt cx="812800" cy="100755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74621" y="8021574"/>
            <a:ext cx="508158" cy="543805"/>
            <a:chOff x="0" y="0"/>
            <a:chExt cx="812800" cy="86981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475189" y="442642"/>
            <a:ext cx="1169801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Exploratory Data Analysis (EDA)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8CAB48-6B77-3FD6-80AE-7CAAB44E7AB1}"/>
              </a:ext>
            </a:extLst>
          </p:cNvPr>
          <p:cNvSpPr txBox="1"/>
          <p:nvPr/>
        </p:nvSpPr>
        <p:spPr>
          <a:xfrm>
            <a:off x="2219592" y="1592312"/>
            <a:ext cx="9038566" cy="869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sz="3200" dirty="0"/>
              <a:t>1</a:t>
            </a:r>
            <a:r>
              <a:rPr lang="ar-EG" sz="3200" dirty="0"/>
              <a:t>-</a:t>
            </a:r>
            <a:r>
              <a:rPr lang="en-US" sz="3200" dirty="0"/>
              <a:t>Displaying the first 5 records.</a:t>
            </a:r>
          </a:p>
          <a:p>
            <a:endParaRPr lang="ar-EG" sz="3200" dirty="0"/>
          </a:p>
          <a:p>
            <a:r>
              <a:rPr lang="en-US" sz="3200" dirty="0"/>
              <a:t>2-Showing info about data types, non-null values,</a:t>
            </a:r>
          </a:p>
          <a:p>
            <a:r>
              <a:rPr lang="en-US" sz="3200" dirty="0"/>
              <a:t> and memory usage.</a:t>
            </a:r>
          </a:p>
          <a:p>
            <a:endParaRPr lang="en-US" sz="3200" dirty="0"/>
          </a:p>
          <a:p>
            <a:r>
              <a:rPr lang="en-US" sz="3200" dirty="0"/>
              <a:t>3-Providing a statistical summary of numerical columns.</a:t>
            </a:r>
          </a:p>
          <a:p>
            <a:endParaRPr lang="en-US" sz="3200" dirty="0"/>
          </a:p>
          <a:p>
            <a:r>
              <a:rPr lang="en-US" sz="3200" dirty="0"/>
              <a:t>4-Listing the column names.</a:t>
            </a:r>
          </a:p>
          <a:p>
            <a:endParaRPr lang="en-US" sz="3200" dirty="0"/>
          </a:p>
          <a:p>
            <a:r>
              <a:rPr lang="en-US" sz="3200" dirty="0"/>
              <a:t>5-Showing missing values in each column.</a:t>
            </a:r>
          </a:p>
          <a:p>
            <a:endParaRPr lang="en-US" sz="3200" dirty="0"/>
          </a:p>
          <a:p>
            <a:r>
              <a:rPr lang="en-US" sz="3200" dirty="0"/>
              <a:t>6-Displaying the shape of the dataset (number of rows and columns).</a:t>
            </a:r>
          </a:p>
          <a:p>
            <a:endParaRPr lang="ar-EG" sz="3200" dirty="0"/>
          </a:p>
          <a:p>
            <a:r>
              <a:rPr lang="ar-EG" sz="2900" dirty="0"/>
              <a:t>7</a:t>
            </a:r>
            <a:r>
              <a:rPr lang="en-US" sz="2900" dirty="0"/>
              <a:t>-</a:t>
            </a:r>
            <a:r>
              <a:rPr lang="en-US" sz="3200" dirty="0"/>
              <a:t>checking for duplicate rows in the dataset</a:t>
            </a:r>
            <a:r>
              <a:rPr lang="en-US" sz="2900" dirty="0"/>
              <a:t>.</a:t>
            </a:r>
          </a:p>
          <a:p>
            <a:endParaRPr lang="en-US" sz="2900" dirty="0"/>
          </a:p>
        </p:txBody>
      </p:sp>
      <p:pic>
        <p:nvPicPr>
          <p:cNvPr id="46" name="Picture 45" descr="A diagram of a graph and a magnifying glass&#10;&#10;Description automatically generated">
            <a:extLst>
              <a:ext uri="{FF2B5EF4-FFF2-40B4-BE49-F238E27FC236}">
                <a16:creationId xmlns:a16="http://schemas.microsoft.com/office/drawing/2014/main" id="{EF676078-4EFA-A5A9-E038-29C2AF3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38" y="2692707"/>
            <a:ext cx="7425924" cy="4634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26549" y="351587"/>
            <a:ext cx="890264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dirty="0"/>
              <a:t>Data Preprocessing</a:t>
            </a:r>
            <a:endParaRPr lang="ar-EG" sz="6000" b="1" dirty="0"/>
          </a:p>
        </p:txBody>
      </p:sp>
      <p:sp>
        <p:nvSpPr>
          <p:cNvPr id="10" name="TextBox 10"/>
          <p:cNvSpPr txBox="1"/>
          <p:nvPr/>
        </p:nvSpPr>
        <p:spPr>
          <a:xfrm>
            <a:off x="2126548" y="1546293"/>
            <a:ext cx="16161452" cy="99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3"/>
              </a:lnSpc>
            </a:pPr>
            <a:endParaRPr lang="en-US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1. Reading the Datasets:</a:t>
            </a:r>
            <a:b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Loaded the train, test, and additional datasets into a manageable format for analysis.</a:t>
            </a:r>
          </a:p>
          <a:p>
            <a:pPr algn="l">
              <a:lnSpc>
                <a:spcPts val="3733"/>
              </a:lnSpc>
            </a:pPr>
            <a:endParaRPr lang="en-US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2. Handling Missing Values: </a:t>
            </a:r>
          </a:p>
          <a:p>
            <a:pPr algn="l">
              <a:lnSpc>
                <a:spcPts val="3733"/>
              </a:lnSpc>
            </a:pP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- Filled missing values for oil prices and transactions using interpolation.</a:t>
            </a:r>
          </a:p>
          <a:p>
            <a:pPr algn="l">
              <a:lnSpc>
                <a:spcPts val="3733"/>
              </a:lnSpc>
            </a:pP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- Categorical features, such as holidays, were handled by filling with mode values.</a:t>
            </a:r>
          </a:p>
          <a:p>
            <a:pPr algn="l">
              <a:lnSpc>
                <a:spcPts val="3733"/>
              </a:lnSpc>
            </a:pPr>
            <a:endParaRPr lang="en-US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3. Merging Datasets: </a:t>
            </a:r>
            <a:b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 Combined datasets using common keys like store numbers and dates to create a comprehensive dataset for analysis.</a:t>
            </a:r>
          </a:p>
          <a:p>
            <a:pPr algn="l">
              <a:lnSpc>
                <a:spcPts val="3733"/>
              </a:lnSpc>
            </a:pPr>
            <a:endParaRPr lang="en-US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4. Data Types and Feature Encoding: </a:t>
            </a:r>
          </a:p>
          <a:p>
            <a:pPr algn="l">
              <a:lnSpc>
                <a:spcPts val="3733"/>
              </a:lnSpc>
            </a:pP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- Converted date columns to datetime format.</a:t>
            </a:r>
          </a:p>
          <a:p>
            <a:pPr algn="l">
              <a:lnSpc>
                <a:spcPts val="3733"/>
              </a:lnSpc>
            </a:pP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- Used Label Encoding for categorical variables such as family, holiday type, and city.</a:t>
            </a:r>
          </a:p>
          <a:p>
            <a:pPr algn="l">
              <a:lnSpc>
                <a:spcPts val="3733"/>
              </a:lnSpc>
            </a:pPr>
            <a:endParaRPr lang="en-US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5. Outlier Detection and Treatment:</a:t>
            </a:r>
            <a:b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Identified and treated outliers through visualization techniques and applied </a:t>
            </a:r>
            <a:r>
              <a:rPr lang="en-US" sz="2666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winsorization</a:t>
            </a:r>
            <a:r>
              <a:rPr lang="en-US" sz="2666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to mitigate their  on the dataset.</a:t>
            </a:r>
          </a:p>
          <a:p>
            <a:pPr algn="l">
              <a:lnSpc>
                <a:spcPts val="3733"/>
              </a:lnSpc>
            </a:pPr>
            <a:endParaRPr lang="ar-EG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endParaRPr lang="ar-EG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733"/>
              </a:lnSpc>
            </a:pPr>
            <a:endParaRPr lang="en-US" sz="2666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532468" y="5654912"/>
            <a:ext cx="992463" cy="9924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4621" y="4318747"/>
            <a:ext cx="508158" cy="629983"/>
            <a:chOff x="0" y="0"/>
            <a:chExt cx="812800" cy="10076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4621" y="4986829"/>
            <a:ext cx="508158" cy="629983"/>
            <a:chOff x="0" y="0"/>
            <a:chExt cx="812800" cy="10076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74621" y="3650664"/>
            <a:ext cx="508158" cy="629983"/>
            <a:chOff x="0" y="0"/>
            <a:chExt cx="812800" cy="1007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621" y="6685475"/>
            <a:ext cx="508158" cy="629983"/>
            <a:chOff x="0" y="0"/>
            <a:chExt cx="812800" cy="1007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4621" y="2982581"/>
            <a:ext cx="508158" cy="629983"/>
            <a:chOff x="0" y="0"/>
            <a:chExt cx="812800" cy="100765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74621" y="7353558"/>
            <a:ext cx="508158" cy="629916"/>
            <a:chOff x="0" y="0"/>
            <a:chExt cx="812800" cy="100755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74621" y="8021574"/>
            <a:ext cx="508158" cy="543805"/>
            <a:chOff x="0" y="0"/>
            <a:chExt cx="812800" cy="86981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26549" y="301597"/>
            <a:ext cx="10266259" cy="1874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dirty="0"/>
              <a:t>Feature Engineering</a:t>
            </a:r>
          </a:p>
          <a:p>
            <a:pPr marL="0" lvl="0" indent="0" algn="just">
              <a:lnSpc>
                <a:spcPts val="7840"/>
              </a:lnSpc>
              <a:spcBef>
                <a:spcPct val="0"/>
              </a:spcBef>
            </a:pPr>
            <a:endParaRPr lang="en-US" sz="5600" b="1" u="none" strike="noStrike" dirty="0">
              <a:solidFill>
                <a:srgbClr val="19191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83202" y="1888716"/>
            <a:ext cx="8344610" cy="5889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31"/>
              </a:lnSpc>
            </a:pPr>
            <a:endParaRPr lang="en-US" sz="2379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  <a:p>
            <a:pPr algn="l">
              <a:lnSpc>
                <a:spcPts val="3331"/>
              </a:lnSpc>
            </a:pP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Calendar-based Features:</a:t>
            </a:r>
            <a:br>
              <a:rPr lang="ar-EG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br>
              <a:rPr lang="en-US" sz="2379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2379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- 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Generated features such as day of the week, week of</a:t>
            </a:r>
            <a:b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the year, month, year, and weekend indicators to</a:t>
            </a:r>
            <a:b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capture</a:t>
            </a:r>
            <a: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seasonal patterns in sales</a:t>
            </a:r>
            <a:r>
              <a:rPr lang="en-US" sz="3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.</a:t>
            </a:r>
            <a:br>
              <a:rPr lang="en-US" sz="2379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br>
              <a:rPr lang="en-US" sz="2379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Additional Features:</a:t>
            </a:r>
            <a:br>
              <a:rPr lang="ar-EG" sz="40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br>
              <a:rPr lang="en-US" sz="2379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2379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- 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Integrated external data like daily oil prices and</a:t>
            </a:r>
            <a:b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 transaction </a:t>
            </a:r>
            <a:r>
              <a:rPr lang="en-US" sz="2900" dirty="0" err="1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volumes.Encoded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categorical variables</a:t>
            </a:r>
            <a:b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such</a:t>
            </a:r>
            <a: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as product family, city, and holiday type to</a:t>
            </a:r>
            <a:b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</a:br>
            <a:r>
              <a:rPr lang="ar-EG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   </a:t>
            </a:r>
            <a:r>
              <a:rPr lang="en-US" sz="2900" dirty="0">
                <a:solidFill>
                  <a:srgbClr val="191919"/>
                </a:solidFill>
                <a:latin typeface="Georgia Pro Condensed"/>
                <a:ea typeface="Georgia Pro Condensed"/>
                <a:cs typeface="Georgia Pro Condensed"/>
                <a:sym typeface="Georgia Pro Condensed"/>
              </a:rPr>
              <a:t> include relevant information in the model</a:t>
            </a:r>
          </a:p>
          <a:p>
            <a:pPr algn="l">
              <a:lnSpc>
                <a:spcPts val="3331"/>
              </a:lnSpc>
              <a:spcBef>
                <a:spcPct val="0"/>
              </a:spcBef>
            </a:pPr>
            <a:endParaRPr lang="en-US" sz="2379" dirty="0">
              <a:solidFill>
                <a:srgbClr val="191919"/>
              </a:solidFill>
              <a:latin typeface="Georgia Pro Condensed"/>
              <a:ea typeface="Georgia Pro Condensed"/>
              <a:cs typeface="Georgia Pro Condensed"/>
              <a:sym typeface="Georgia Pro Condense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1474470" y="-1559270"/>
            <a:ext cx="3499668" cy="13405540"/>
            <a:chOff x="0" y="0"/>
            <a:chExt cx="21219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32468" y="6322995"/>
            <a:ext cx="992463" cy="9924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4621" y="4318747"/>
            <a:ext cx="508158" cy="629983"/>
            <a:chOff x="0" y="0"/>
            <a:chExt cx="812800" cy="10076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74621" y="2310139"/>
            <a:ext cx="508158" cy="629983"/>
            <a:chOff x="0" y="0"/>
            <a:chExt cx="812800" cy="10076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4621" y="4986829"/>
            <a:ext cx="508158" cy="629983"/>
            <a:chOff x="0" y="0"/>
            <a:chExt cx="812800" cy="10076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74621" y="3650664"/>
            <a:ext cx="508158" cy="629983"/>
            <a:chOff x="0" y="0"/>
            <a:chExt cx="812800" cy="10076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621" y="5654912"/>
            <a:ext cx="508158" cy="629983"/>
            <a:chOff x="0" y="0"/>
            <a:chExt cx="812800" cy="100765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4621" y="2982581"/>
            <a:ext cx="508158" cy="629983"/>
            <a:chOff x="0" y="0"/>
            <a:chExt cx="812800" cy="100765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007659"/>
            </a:xfrm>
            <a:custGeom>
              <a:avLst/>
              <a:gdLst/>
              <a:ahLst/>
              <a:cxnLst/>
              <a:rect l="l" t="t" r="r" b="b"/>
              <a:pathLst>
                <a:path w="812800" h="1007659">
                  <a:moveTo>
                    <a:pt x="406400" y="0"/>
                  </a:moveTo>
                  <a:cubicBezTo>
                    <a:pt x="181951" y="0"/>
                    <a:pt x="0" y="225572"/>
                    <a:pt x="0" y="503830"/>
                  </a:cubicBezTo>
                  <a:cubicBezTo>
                    <a:pt x="0" y="782087"/>
                    <a:pt x="181951" y="1007659"/>
                    <a:pt x="406400" y="1007659"/>
                  </a:cubicBezTo>
                  <a:cubicBezTo>
                    <a:pt x="630849" y="1007659"/>
                    <a:pt x="812800" y="782087"/>
                    <a:pt x="812800" y="503830"/>
                  </a:cubicBezTo>
                  <a:cubicBezTo>
                    <a:pt x="812800" y="22557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7318"/>
              <a:ext cx="660400" cy="87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74621" y="7353558"/>
            <a:ext cx="508158" cy="629916"/>
            <a:chOff x="0" y="0"/>
            <a:chExt cx="812800" cy="100755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1007553"/>
            </a:xfrm>
            <a:custGeom>
              <a:avLst/>
              <a:gdLst/>
              <a:ahLst/>
              <a:cxnLst/>
              <a:rect l="l" t="t" r="r" b="b"/>
              <a:pathLst>
                <a:path w="812800" h="1007553">
                  <a:moveTo>
                    <a:pt x="406400" y="0"/>
                  </a:moveTo>
                  <a:cubicBezTo>
                    <a:pt x="181951" y="0"/>
                    <a:pt x="0" y="225548"/>
                    <a:pt x="0" y="503776"/>
                  </a:cubicBezTo>
                  <a:cubicBezTo>
                    <a:pt x="0" y="782004"/>
                    <a:pt x="181951" y="1007553"/>
                    <a:pt x="406400" y="1007553"/>
                  </a:cubicBezTo>
                  <a:cubicBezTo>
                    <a:pt x="630849" y="1007553"/>
                    <a:pt x="812800" y="782004"/>
                    <a:pt x="812800" y="503776"/>
                  </a:cubicBezTo>
                  <a:cubicBezTo>
                    <a:pt x="812800" y="2255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7308"/>
              <a:ext cx="660400" cy="875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74621" y="8021574"/>
            <a:ext cx="508158" cy="543805"/>
            <a:chOff x="0" y="0"/>
            <a:chExt cx="812800" cy="86981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pic>
        <p:nvPicPr>
          <p:cNvPr id="41" name="Picture 40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AD5A2D4-14D2-29E1-8197-80F0D7C02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12" y="647700"/>
            <a:ext cx="7431588" cy="6574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1129</Words>
  <Application>Microsoft Office PowerPoint</Application>
  <PresentationFormat>Custom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Gotham</vt:lpstr>
      <vt:lpstr>Georgia Pro Condensed Bold</vt:lpstr>
      <vt:lpstr>Arial</vt:lpstr>
      <vt:lpstr>Calibri</vt:lpstr>
      <vt:lpstr>Poppins Bold</vt:lpstr>
      <vt:lpstr>Georgia Pro Condensed</vt:lpstr>
      <vt:lpstr>Georgia Pro Condensed Heavy</vt:lpstr>
      <vt:lpstr>Gotham Bold Italics</vt:lpstr>
      <vt:lpstr>Gotham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Portfolıo</dc:title>
  <cp:lastModifiedBy>ebrahem</cp:lastModifiedBy>
  <cp:revision>2</cp:revision>
  <dcterms:created xsi:type="dcterms:W3CDTF">2006-08-16T00:00:00Z</dcterms:created>
  <dcterms:modified xsi:type="dcterms:W3CDTF">2024-10-17T19:32:09Z</dcterms:modified>
  <dc:identifier>DAGTYkscc-0</dc:identifier>
</cp:coreProperties>
</file>