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68" r:id="rId4"/>
    <p:sldId id="271" r:id="rId5"/>
    <p:sldId id="257" r:id="rId6"/>
    <p:sldId id="266" r:id="rId7"/>
    <p:sldId id="27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5/6/2023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Retinal OCT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042" y="2678330"/>
            <a:ext cx="2620817" cy="359931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Selected_2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7A63AB-9B0E-CC76-3475-4A9D715E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07" y="2327474"/>
            <a:ext cx="5825735" cy="43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CE0E-2A9C-63F2-D28F-EAC3A459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Precision, recall, f1-score,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BDB5-423F-6D38-7D92-4642FA646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 dirty="0"/>
              <a:t>Evaluate train, validation and test</a:t>
            </a:r>
          </a:p>
        </p:txBody>
      </p:sp>
      <p:pic>
        <p:nvPicPr>
          <p:cNvPr id="10" name="Content Placeholder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C141C33-94F5-3799-2D10-B7524C33D50B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1946192" y="2478832"/>
            <a:ext cx="3060700" cy="2563144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4E3700-132A-A073-9AED-216A2DEB5BF3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3"/>
          <a:stretch>
            <a:fillRect/>
          </a:stretch>
        </p:blipFill>
        <p:spPr>
          <a:xfrm>
            <a:off x="5898148" y="2478832"/>
            <a:ext cx="4112126" cy="1996915"/>
          </a:xfrm>
        </p:spPr>
      </p:pic>
      <p:pic>
        <p:nvPicPr>
          <p:cNvPr id="8" name="Graphic 7" descr="Learning icon">
            <a:extLst>
              <a:ext uri="{FF2B5EF4-FFF2-40B4-BE49-F238E27FC236}">
                <a16:creationId xmlns:a16="http://schemas.microsoft.com/office/drawing/2014/main" id="{27A3BA52-3EF6-C2C6-CA1C-ACBED44F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555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C4D-3C76-1CA5-88FB-73749ECF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Third Model on the test data</a:t>
            </a:r>
          </a:p>
        </p:txBody>
      </p:sp>
      <p:pic>
        <p:nvPicPr>
          <p:cNvPr id="7" name="Content Placeholder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CB6E3F4-F8BF-7B74-A2FB-620097F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21" y="2502568"/>
            <a:ext cx="8058616" cy="2951748"/>
          </a:xfrm>
        </p:spPr>
      </p:pic>
      <p:pic>
        <p:nvPicPr>
          <p:cNvPr id="5" name="Graphic 4" descr="Learning icon">
            <a:extLst>
              <a:ext uri="{FF2B5EF4-FFF2-40B4-BE49-F238E27FC236}">
                <a16:creationId xmlns:a16="http://schemas.microsoft.com/office/drawing/2014/main" id="{FFD6FCF0-F171-EE7C-296C-C08C575E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220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1B18-381D-6C2B-0E09-F74E7CD1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the Model inceptionV3 “Charts”</a:t>
            </a:r>
          </a:p>
        </p:txBody>
      </p:sp>
      <p:pic>
        <p:nvPicPr>
          <p:cNvPr id="7" name="Content Placeholder 6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3BE48379-2476-CE42-1B27-7376176303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4103" y="2336800"/>
            <a:ext cx="4545932" cy="3598863"/>
          </a:xfrm>
        </p:spPr>
      </p:pic>
      <p:pic>
        <p:nvPicPr>
          <p:cNvPr id="9" name="Content Placeholder 8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1E2A61CC-572F-2275-C113-16F8C8FF0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2502" y="2336800"/>
            <a:ext cx="4478934" cy="3598863"/>
          </a:xfrm>
        </p:spPr>
      </p:pic>
      <p:pic>
        <p:nvPicPr>
          <p:cNvPr id="5" name="Graphic 4" descr="Learning icon">
            <a:extLst>
              <a:ext uri="{FF2B5EF4-FFF2-40B4-BE49-F238E27FC236}">
                <a16:creationId xmlns:a16="http://schemas.microsoft.com/office/drawing/2014/main" id="{469DBE27-E8B2-6BBD-7C44-60514CD5B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220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7749-DC42-1803-24E7-C2F3440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Confusion Matrix</a:t>
            </a:r>
          </a:p>
        </p:txBody>
      </p:sp>
      <p:pic>
        <p:nvPicPr>
          <p:cNvPr id="4" name="Graphic 3" descr="Learning icon">
            <a:extLst>
              <a:ext uri="{FF2B5EF4-FFF2-40B4-BE49-F238E27FC236}">
                <a16:creationId xmlns:a16="http://schemas.microsoft.com/office/drawing/2014/main" id="{3BAD5D50-17AA-4BF4-4BBE-47711DE6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4536857"/>
            <a:ext cx="1440000" cy="1440000"/>
          </a:xfrm>
          <a:prstGeom prst="rect">
            <a:avLst/>
          </a:prstGeom>
        </p:spPr>
      </p:pic>
      <p:pic>
        <p:nvPicPr>
          <p:cNvPr id="6" name="Picture 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A5BCCE8B-A0A3-5E0D-4C6C-58B08D36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295" y="401053"/>
            <a:ext cx="7956884" cy="38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66CA-02CB-007D-7045-52218319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4311-0483-C8DB-EDD4-69B830534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10" name="Content Placeholder 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238A0A9-B304-9364-5A53-FE55DFDE3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8380" y="3030538"/>
            <a:ext cx="3642728" cy="2905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6C2F9-479B-E15E-4D4F-AFCB16259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pic>
        <p:nvPicPr>
          <p:cNvPr id="12" name="Content Placeholder 11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703CAA94-8EB6-B602-D4E6-21E722C642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8143" y="3030538"/>
            <a:ext cx="3633002" cy="2905125"/>
          </a:xfrm>
        </p:spPr>
      </p:pic>
      <p:pic>
        <p:nvPicPr>
          <p:cNvPr id="8" name="Graphic 7" descr="Learning icon">
            <a:extLst>
              <a:ext uri="{FF2B5EF4-FFF2-40B4-BE49-F238E27FC236}">
                <a16:creationId xmlns:a16="http://schemas.microsoft.com/office/drawing/2014/main" id="{CAE338BB-887C-274E-6E4F-9D5C8FA66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000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C29F-E433-01DF-802F-6189DB4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precision, recall, f1-score, support :</a:t>
            </a:r>
          </a:p>
        </p:txBody>
      </p:sp>
      <p:pic>
        <p:nvPicPr>
          <p:cNvPr id="6" name="Content Placeholder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5B1EF2E-42D8-5716-475E-804530AD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80" y="3051040"/>
            <a:ext cx="8694820" cy="26759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6D5E6-DB58-B1CB-255E-6C9E4B72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4" y="574306"/>
            <a:ext cx="14387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A3C6-DDE2-81AB-4772-421CF571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train, validation and test generator : 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36E76D-DB41-F5A7-7408-4BB84AC3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26" y="2470484"/>
            <a:ext cx="9320463" cy="3634288"/>
          </a:xfrm>
        </p:spPr>
      </p:pic>
      <p:pic>
        <p:nvPicPr>
          <p:cNvPr id="4" name="Graphic 3" descr="Learning icon">
            <a:extLst>
              <a:ext uri="{FF2B5EF4-FFF2-40B4-BE49-F238E27FC236}">
                <a16:creationId xmlns:a16="http://schemas.microsoft.com/office/drawing/2014/main" id="{25789189-0A57-8147-9F2D-3F24BA38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47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FCA4-DF60-70E8-6DCB-2389E8E9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Third model on the Test Data:</a:t>
            </a:r>
          </a:p>
        </p:txBody>
      </p:sp>
      <p:pic>
        <p:nvPicPr>
          <p:cNvPr id="6" name="Content Placeholder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4E7095C-018A-A6F3-0507-619904D51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3" y="2486526"/>
            <a:ext cx="9256294" cy="3785937"/>
          </a:xfrm>
        </p:spPr>
      </p:pic>
      <p:pic>
        <p:nvPicPr>
          <p:cNvPr id="4" name="Graphic 3" descr="Learning icon">
            <a:extLst>
              <a:ext uri="{FF2B5EF4-FFF2-40B4-BE49-F238E27FC236}">
                <a16:creationId xmlns:a16="http://schemas.microsoft.com/office/drawing/2014/main" id="{8AD0CB87-695E-601A-E1D8-4064564F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95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594C-F1D2-9E62-78E4-BED40182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 You …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42872FA-01BF-DB3E-89DA-83601CE2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67" y="232914"/>
            <a:ext cx="8302919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A99-91ED-AF42-D844-B6C98BA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Team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8813-2228-6D42-BE2A-EDBC94F88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ar-EG" dirty="0"/>
              <a:t>معتصم محمد رجب محمد 202000928</a:t>
            </a:r>
          </a:p>
          <a:p>
            <a:r>
              <a:rPr lang="ar-EG" dirty="0"/>
              <a:t>محمد على مصلح على 202000804</a:t>
            </a:r>
          </a:p>
          <a:p>
            <a:r>
              <a:rPr lang="ar-EG" dirty="0"/>
              <a:t>ايه رافت متولي 202000184</a:t>
            </a:r>
          </a:p>
          <a:p>
            <a:r>
              <a:rPr lang="ar-EG" dirty="0"/>
              <a:t>هنا محمد زين محمد 202001039</a:t>
            </a:r>
          </a:p>
          <a:p>
            <a:r>
              <a:rPr lang="ar-EG" dirty="0"/>
              <a:t>ياسمين حمدي عبده محمد 201900958</a:t>
            </a:r>
          </a:p>
          <a:p>
            <a:r>
              <a:rPr lang="ar-EG" dirty="0"/>
              <a:t>عماد مصطفي سراج الدين 202000580</a:t>
            </a:r>
          </a:p>
          <a:p>
            <a:r>
              <a:rPr lang="ar-EG" dirty="0"/>
              <a:t>مروة اسعد سعيد احمد 202000867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5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our process?</a:t>
            </a:r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2769380" y="423176"/>
            <a:ext cx="6842729" cy="3830735"/>
            <a:chOff x="2682823" y="557856"/>
            <a:chExt cx="6842729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+mj-lt"/>
                </a:rPr>
                <a:t>Import Libraries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Preprocessiong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+mj-lt"/>
                </a:rPr>
                <a:t>Data Augmentation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Show Sample</a:t>
              </a: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2A81-3805-1128-46DA-B62C501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What was our process? Cont.</a:t>
            </a:r>
            <a:endParaRPr lang="en-US" dirty="0"/>
          </a:p>
        </p:txBody>
      </p:sp>
      <p:grpSp>
        <p:nvGrpSpPr>
          <p:cNvPr id="4" name="Group 3" descr="Process Graphic">
            <a:extLst>
              <a:ext uri="{FF2B5EF4-FFF2-40B4-BE49-F238E27FC236}">
                <a16:creationId xmlns:a16="http://schemas.microsoft.com/office/drawing/2014/main" id="{47C746C5-EC9F-FC15-9123-70555E2CAE7A}"/>
              </a:ext>
            </a:extLst>
          </p:cNvPr>
          <p:cNvGrpSpPr/>
          <p:nvPr/>
        </p:nvGrpSpPr>
        <p:grpSpPr>
          <a:xfrm>
            <a:off x="2769380" y="423176"/>
            <a:ext cx="6842729" cy="3851640"/>
            <a:chOff x="2682823" y="557856"/>
            <a:chExt cx="6842729" cy="3851640"/>
          </a:xfrm>
        </p:grpSpPr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6B126887-B571-F2B7-AF85-9162D16A0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B83BCC-1FFF-67AA-0E8F-C667AA62CEBA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1C9CAA-841C-D3F1-084E-B1492E226054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BFB2D7B9-04F3-E9C7-248D-E955B44DA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B95842-0C71-31C3-D268-28562968B831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B7A62A-AAFD-2A76-7BF3-D1FBB797F4D9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44">
              <a:extLst>
                <a:ext uri="{FF2B5EF4-FFF2-40B4-BE49-F238E27FC236}">
                  <a16:creationId xmlns:a16="http://schemas.microsoft.com/office/drawing/2014/main" id="{108AF3B3-3090-65CE-9F03-E0D37C65C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BDCA9DF-BD0D-FE38-2286-59AE35F2F910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E97286D-CF11-7350-C232-6070A569D309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E027A58A-B46A-5E80-0DF9-DFA8285D9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EF0FB85-362C-2A80-6F0B-77E844DA26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DBD88D0-3FF2-AAD2-DDA0-40CED5827E7E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7933C644-E7C8-0BA7-EBB2-4E64E9F643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C68376D0-4C08-0C62-D89A-94651B6A8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9" name="Freeform 52">
                <a:extLst>
                  <a:ext uri="{FF2B5EF4-FFF2-40B4-BE49-F238E27FC236}">
                    <a16:creationId xmlns:a16="http://schemas.microsoft.com/office/drawing/2014/main" id="{91A1C072-C9D0-9DC3-358D-F3B262F0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20" name="Freeform 53">
                <a:extLst>
                  <a:ext uri="{FF2B5EF4-FFF2-40B4-BE49-F238E27FC236}">
                    <a16:creationId xmlns:a16="http://schemas.microsoft.com/office/drawing/2014/main" id="{E31AD7A5-5A31-5DD8-47FD-3B94EC845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21" name="Freeform 54">
                <a:extLst>
                  <a:ext uri="{FF2B5EF4-FFF2-40B4-BE49-F238E27FC236}">
                    <a16:creationId xmlns:a16="http://schemas.microsoft.com/office/drawing/2014/main" id="{3E819F5B-8198-B7C4-3250-3589CBA2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22" name="Freeform 55">
                <a:extLst>
                  <a:ext uri="{FF2B5EF4-FFF2-40B4-BE49-F238E27FC236}">
                    <a16:creationId xmlns:a16="http://schemas.microsoft.com/office/drawing/2014/main" id="{16C15CFB-D7C3-54FB-38B3-D5A5E48E2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:a16="http://schemas.microsoft.com/office/drawing/2014/main" id="{32183DAB-E2B0-9FA9-7CEB-E641B990B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24" name="Freeform 57">
                <a:extLst>
                  <a:ext uri="{FF2B5EF4-FFF2-40B4-BE49-F238E27FC236}">
                    <a16:creationId xmlns:a16="http://schemas.microsoft.com/office/drawing/2014/main" id="{3D5A8BF9-A6A2-D7F1-2F22-0AA4CFF0E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25" name="Freeform 58">
                <a:extLst>
                  <a:ext uri="{FF2B5EF4-FFF2-40B4-BE49-F238E27FC236}">
                    <a16:creationId xmlns:a16="http://schemas.microsoft.com/office/drawing/2014/main" id="{C29103F5-4F15-1031-68DE-F4A494F63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26" name="Freeform 59">
                <a:extLst>
                  <a:ext uri="{FF2B5EF4-FFF2-40B4-BE49-F238E27FC236}">
                    <a16:creationId xmlns:a16="http://schemas.microsoft.com/office/drawing/2014/main" id="{D51771A3-16A4-6150-6D9A-73852991E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2AA46234-2E18-C168-5C88-C550B470A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6" y="1111894"/>
              <a:ext cx="5084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05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60F37521-EBAD-4741-0B97-9CF3378C0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06</a:t>
              </a: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7DCE072A-5B75-992D-A27E-B14F326AF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07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387DA2D6-C493-38C6-F515-1C844D21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4" y="2299344"/>
              <a:ext cx="5084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08</a:t>
              </a: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13417830-407F-5690-ABC3-87A25B648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+mj-lt"/>
                </a:rPr>
                <a:t>VGG16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2B5EF3-C2FB-0252-0305-62825901812F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Evaluate model</a:t>
              </a: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F7B767BF-30C7-317B-7BF5-7E82927E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Evaluate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7531A7-1DF6-FF4D-4706-7DC0CA4C096B}"/>
                </a:ext>
              </a:extLst>
            </p:cNvPr>
            <p:cNvSpPr txBox="1"/>
            <p:nvPr/>
          </p:nvSpPr>
          <p:spPr>
            <a:xfrm>
              <a:off x="8323017" y="341889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inceptionv3</a:t>
              </a:r>
            </a:p>
          </p:txBody>
        </p:sp>
      </p:grpSp>
      <p:pic>
        <p:nvPicPr>
          <p:cNvPr id="35" name="Graphic 34" descr="Process icon">
            <a:extLst>
              <a:ext uri="{FF2B5EF4-FFF2-40B4-BE49-F238E27FC236}">
                <a16:creationId xmlns:a16="http://schemas.microsoft.com/office/drawing/2014/main" id="{76B3CE37-41DD-FC24-56DC-6C881B3E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8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anchor="ctr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000" dirty="0"/>
              <a:t>Optical coherence tomography (OCT) and optical coherence tomography angiography (OCTA) are non-invasive imaging tests. They use light waves to take cross-section pictures of your retina.</a:t>
            </a:r>
          </a:p>
          <a:p>
            <a:r>
              <a:rPr lang="en-US" sz="2000" dirty="0"/>
              <a:t>We do automated detection of mild and multi-class diabetic eye diseases using deep learning.</a:t>
            </a:r>
          </a:p>
          <a:p>
            <a:r>
              <a:rPr lang="en-US" sz="2000" dirty="0"/>
              <a:t>The experiment conducted employing the top two pretrained convolutional neural network (CNN) models on ImageNet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819" y="2336873"/>
            <a:ext cx="359931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Project: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200" y="2336873"/>
            <a:ext cx="10295358" cy="3630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Import Libraries :</a:t>
            </a:r>
          </a:p>
          <a:p>
            <a:r>
              <a:rPr lang="en-US" dirty="0"/>
              <a:t>2. Preprocessing of Data</a:t>
            </a:r>
          </a:p>
          <a:p>
            <a:pPr marL="0" indent="0">
              <a:buNone/>
            </a:pPr>
            <a:r>
              <a:rPr lang="en-US" dirty="0"/>
              <a:t>     * Total Num of Images : 83484</a:t>
            </a:r>
          </a:p>
          <a:p>
            <a:pPr marL="0" indent="0">
              <a:buNone/>
            </a:pPr>
            <a:r>
              <a:rPr lang="en-US" dirty="0"/>
              <a:t>     * labels = ['CNV', 'DME', 'DRUSEN', 'NORMAL’]</a:t>
            </a:r>
          </a:p>
          <a:p>
            <a:r>
              <a:rPr lang="en-US" dirty="0"/>
              <a:t>3. Data Augmentation :</a:t>
            </a:r>
          </a:p>
          <a:p>
            <a:pPr marL="0" indent="0">
              <a:buNone/>
            </a:pPr>
            <a:r>
              <a:rPr lang="en-US" dirty="0"/>
              <a:t>     * For Train : “ rescale, </a:t>
            </a:r>
            <a:r>
              <a:rPr lang="en-US" dirty="0" err="1"/>
              <a:t>shear_range</a:t>
            </a:r>
            <a:r>
              <a:rPr lang="en-US" dirty="0"/>
              <a:t>, </a:t>
            </a:r>
            <a:r>
              <a:rPr lang="en-US" dirty="0" err="1"/>
              <a:t>zoom_range</a:t>
            </a:r>
            <a:r>
              <a:rPr lang="en-US" dirty="0"/>
              <a:t>, </a:t>
            </a:r>
            <a:r>
              <a:rPr lang="en-US" dirty="0" err="1"/>
              <a:t>horizontal_flip</a:t>
            </a:r>
            <a:r>
              <a:rPr lang="en-US" dirty="0"/>
              <a:t>, </a:t>
            </a:r>
            <a:r>
              <a:rPr lang="en-US" dirty="0" err="1"/>
              <a:t>validation_split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* Validation : “rescale”</a:t>
            </a:r>
          </a:p>
          <a:p>
            <a:pPr marL="0" indent="0">
              <a:buNone/>
            </a:pPr>
            <a:r>
              <a:rPr lang="en-US" dirty="0"/>
              <a:t>     * Test : “rescale”</a:t>
            </a:r>
          </a:p>
          <a:p>
            <a:pPr marL="0" indent="0">
              <a:buNone/>
            </a:pPr>
            <a:r>
              <a:rPr lang="en-US" dirty="0"/>
              <a:t>     * Split The Image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7791-63D0-5B72-FDE2-4B04B1BD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Project Cont.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4EBD42-34AB-B771-7311-E6993C286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381075"/>
            <a:ext cx="8396362" cy="310038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4. Show Sample :</a:t>
            </a:r>
          </a:p>
          <a:p>
            <a:pPr algn="l"/>
            <a:r>
              <a:rPr lang="en-US" sz="2000" dirty="0"/>
              <a:t>   </a:t>
            </a:r>
          </a:p>
        </p:txBody>
      </p:sp>
      <p:pic>
        <p:nvPicPr>
          <p:cNvPr id="10" name="Graphic 9" descr="Learning icon">
            <a:extLst>
              <a:ext uri="{FF2B5EF4-FFF2-40B4-BE49-F238E27FC236}">
                <a16:creationId xmlns:a16="http://schemas.microsoft.com/office/drawing/2014/main" id="{60813CEA-4EDA-146A-3D5F-FDEEA82E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054" y="573697"/>
            <a:ext cx="1440000" cy="1440000"/>
          </a:xfrm>
          <a:prstGeom prst="rect">
            <a:avLst/>
          </a:prstGeom>
        </p:spPr>
      </p:pic>
      <p:pic>
        <p:nvPicPr>
          <p:cNvPr id="14" name="Picture 13" descr="A picture containing text, screenshot, black and white&#10;&#10;Description automatically generated">
            <a:extLst>
              <a:ext uri="{FF2B5EF4-FFF2-40B4-BE49-F238E27FC236}">
                <a16:creationId xmlns:a16="http://schemas.microsoft.com/office/drawing/2014/main" id="{20396DE6-ADD3-551F-34D9-E4CD4E28E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53" y="2013697"/>
            <a:ext cx="3644001" cy="2219977"/>
          </a:xfrm>
          <a:prstGeom prst="rect">
            <a:avLst/>
          </a:prstGeom>
        </p:spPr>
      </p:pic>
      <p:pic>
        <p:nvPicPr>
          <p:cNvPr id="16" name="Picture 15" descr="A collage of images of teeth&#10;&#10;Description automatically generated with low confidence">
            <a:extLst>
              <a:ext uri="{FF2B5EF4-FFF2-40B4-BE49-F238E27FC236}">
                <a16:creationId xmlns:a16="http://schemas.microsoft.com/office/drawing/2014/main" id="{82803E49-D93C-3B8E-A382-E1DE232D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253" y="4340629"/>
            <a:ext cx="3692127" cy="2219977"/>
          </a:xfrm>
          <a:prstGeom prst="rect">
            <a:avLst/>
          </a:prstGeom>
        </p:spPr>
      </p:pic>
      <p:pic>
        <p:nvPicPr>
          <p:cNvPr id="18" name="Picture 17" descr="A collage of images of teeth&#10;&#10;Description automatically generated with low confidence">
            <a:extLst>
              <a:ext uri="{FF2B5EF4-FFF2-40B4-BE49-F238E27FC236}">
                <a16:creationId xmlns:a16="http://schemas.microsoft.com/office/drawing/2014/main" id="{DDE1E2F3-9BB2-FF15-B71A-85FEBBE16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526" y="2013697"/>
            <a:ext cx="3490528" cy="2219977"/>
          </a:xfrm>
          <a:prstGeom prst="rect">
            <a:avLst/>
          </a:prstGeom>
        </p:spPr>
      </p:pic>
      <p:pic>
        <p:nvPicPr>
          <p:cNvPr id="20" name="Picture 19" descr="A picture containing x-ray film, black and white, screenshot, monochrome&#10;&#10;Description automatically generated">
            <a:extLst>
              <a:ext uri="{FF2B5EF4-FFF2-40B4-BE49-F238E27FC236}">
                <a16:creationId xmlns:a16="http://schemas.microsoft.com/office/drawing/2014/main" id="{1271D9F3-5708-666B-05F5-053145EAD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526" y="4340629"/>
            <a:ext cx="3490528" cy="22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A660-C4C9-BE16-E643-F0106772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the Model VGG16 “Charts”</a:t>
            </a:r>
          </a:p>
        </p:txBody>
      </p:sp>
      <p:pic>
        <p:nvPicPr>
          <p:cNvPr id="9" name="Content Placeholder 8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E260895A-120A-276D-C8F5-4A5A9764E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511" y="2336800"/>
            <a:ext cx="3217848" cy="3598863"/>
          </a:xfrm>
        </p:spPr>
      </p:pic>
      <p:pic>
        <p:nvPicPr>
          <p:cNvPr id="11" name="Content Placeholder 10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D78AE132-EE8A-3A72-8211-F71280F64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0378" y="2336800"/>
            <a:ext cx="3217848" cy="3598863"/>
          </a:xfrm>
        </p:spPr>
      </p:pic>
      <p:pic>
        <p:nvPicPr>
          <p:cNvPr id="5" name="Graphic 4" descr="Learning icon">
            <a:extLst>
              <a:ext uri="{FF2B5EF4-FFF2-40B4-BE49-F238E27FC236}">
                <a16:creationId xmlns:a16="http://schemas.microsoft.com/office/drawing/2014/main" id="{AE9AD2AE-706A-D506-C3BA-44A89C94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000" y="573697"/>
            <a:ext cx="1440000" cy="1440000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380AE049-72D7-8EBE-04A5-7D8A11E38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245" y="2336800"/>
            <a:ext cx="364245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617F-290B-EBE5-5EF8-99CE914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the Model VGG16 “Accuracy”</a:t>
            </a:r>
          </a:p>
        </p:txBody>
      </p:sp>
      <p:pic>
        <p:nvPicPr>
          <p:cNvPr id="8" name="Content Placeholder 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3972102-B6F9-BADC-040F-0169F9C2D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145" y="2336800"/>
            <a:ext cx="4431198" cy="3598863"/>
          </a:xfrm>
        </p:spPr>
      </p:pic>
      <p:pic>
        <p:nvPicPr>
          <p:cNvPr id="10" name="Content Placeholder 9" descr="A picture containing text, screenshot, display, line&#10;&#10;Description automatically generated">
            <a:extLst>
              <a:ext uri="{FF2B5EF4-FFF2-40B4-BE49-F238E27FC236}">
                <a16:creationId xmlns:a16="http://schemas.microsoft.com/office/drawing/2014/main" id="{88A0B0EA-C622-5AB2-497E-2795C2E1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3837" y="2336800"/>
            <a:ext cx="4661614" cy="3598863"/>
          </a:xfrm>
        </p:spPr>
      </p:pic>
      <p:pic>
        <p:nvPicPr>
          <p:cNvPr id="4" name="Graphic 3" descr="Learning icon">
            <a:extLst>
              <a:ext uri="{FF2B5EF4-FFF2-40B4-BE49-F238E27FC236}">
                <a16:creationId xmlns:a16="http://schemas.microsoft.com/office/drawing/2014/main" id="{E7871BB1-89CA-48EC-EE33-1C0F36E9E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000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553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928</TotalTime>
  <Words>623</Words>
  <Application>Microsoft Office PowerPoint</Application>
  <PresentationFormat>Widescreen</PresentationFormat>
  <Paragraphs>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Trebuchet MS</vt:lpstr>
      <vt:lpstr>Berlin</vt:lpstr>
      <vt:lpstr>Retinal OCT Images</vt:lpstr>
      <vt:lpstr>Member Team : </vt:lpstr>
      <vt:lpstr>What was our process?</vt:lpstr>
      <vt:lpstr>What was our process? Cont.</vt:lpstr>
      <vt:lpstr>Purpose</vt:lpstr>
      <vt:lpstr>Steps Of Project:</vt:lpstr>
      <vt:lpstr>Steps of Project Cont.</vt:lpstr>
      <vt:lpstr>Built the Model VGG16 “Charts”</vt:lpstr>
      <vt:lpstr>Built the Model VGG16 “Accuracy”</vt:lpstr>
      <vt:lpstr>Precision, recall, f1-score, support</vt:lpstr>
      <vt:lpstr>Evaluate the Third Model on the test data</vt:lpstr>
      <vt:lpstr>Built the Model inceptionV3 “Charts”</vt:lpstr>
      <vt:lpstr>Confusion Matrix</vt:lpstr>
      <vt:lpstr>Calculate the Accuracy</vt:lpstr>
      <vt:lpstr>Calculate precision, recall, f1-score, support :</vt:lpstr>
      <vt:lpstr>Evaluate train, validation and test generator : </vt:lpstr>
      <vt:lpstr>Evaluate the Third model on the Test Data: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Retinal OCT Images</dc:title>
  <dc:creator>Yasmin Hamdy</dc:creator>
  <cp:lastModifiedBy>Yasmin Hamdy</cp:lastModifiedBy>
  <cp:revision>3</cp:revision>
  <dcterms:created xsi:type="dcterms:W3CDTF">2023-05-01T21:38:45Z</dcterms:created>
  <dcterms:modified xsi:type="dcterms:W3CDTF">2023-05-05T22:39:45Z</dcterms:modified>
</cp:coreProperties>
</file>