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5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82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029182"/>
            <a:ext cx="9381649" cy="1916430"/>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Building a Simple Calculator in Java</a:t>
            </a:r>
            <a:endParaRPr lang="en-US" sz="6036" dirty="0"/>
          </a:p>
        </p:txBody>
      </p:sp>
      <p:sp>
        <p:nvSpPr>
          <p:cNvPr id="5" name="Text 2"/>
          <p:cNvSpPr/>
          <p:nvPr/>
        </p:nvSpPr>
        <p:spPr>
          <a:xfrm>
            <a:off x="2624376" y="4278868"/>
            <a:ext cx="9381649"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Explore the step-by-step process of developing a user-friendly Java-based calculator application, from designing the interface to implementing the core functionality.</a:t>
            </a:r>
            <a:endParaRPr lang="en-US" sz="1750" dirty="0"/>
          </a:p>
        </p:txBody>
      </p:sp>
      <p:sp>
        <p:nvSpPr>
          <p:cNvPr id="6" name="Text 3"/>
          <p:cNvSpPr/>
          <p:nvPr/>
        </p:nvSpPr>
        <p:spPr>
          <a:xfrm>
            <a:off x="2624376" y="5239583"/>
            <a:ext cx="9381649"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Name : Malak Mohsen Mosa</a:t>
            </a:r>
            <a:endParaRPr lang="en-US" sz="1750" dirty="0"/>
          </a:p>
        </p:txBody>
      </p:sp>
      <p:sp>
        <p:nvSpPr>
          <p:cNvPr id="7" name="Text 4"/>
          <p:cNvSpPr/>
          <p:nvPr/>
        </p:nvSpPr>
        <p:spPr>
          <a:xfrm>
            <a:off x="2624376" y="5844897"/>
            <a:ext cx="9381649"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ID : 2301247</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836771"/>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Q&amp;A</a:t>
            </a:r>
            <a:endParaRPr lang="en-US" sz="4374" dirty="0"/>
          </a:p>
        </p:txBody>
      </p:sp>
      <p:sp>
        <p:nvSpPr>
          <p:cNvPr id="5" name="Text 2"/>
          <p:cNvSpPr/>
          <p:nvPr/>
        </p:nvSpPr>
        <p:spPr>
          <a:xfrm>
            <a:off x="2624376" y="1975485"/>
            <a:ext cx="938164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Now that we've covered the key aspects of building a simple calculator in Java, let's open the floor to your questions. This is an opportunity to delve deeper into specific areas of interest or clarify any doubts you may have about the development process.</a:t>
            </a:r>
            <a:endParaRPr lang="en-US" sz="1750" dirty="0"/>
          </a:p>
        </p:txBody>
      </p:sp>
      <p:pic>
        <p:nvPicPr>
          <p:cNvPr id="6" name="Image 1" descr="preencoded.png"/>
          <p:cNvPicPr>
            <a:picLocks noChangeAspect="1"/>
          </p:cNvPicPr>
          <p:nvPr/>
        </p:nvPicPr>
        <p:blipFill>
          <a:blip r:embed="rId4"/>
          <a:stretch>
            <a:fillRect/>
          </a:stretch>
        </p:blipFill>
        <p:spPr>
          <a:xfrm>
            <a:off x="2624376" y="3291602"/>
            <a:ext cx="555427" cy="555427"/>
          </a:xfrm>
          <a:prstGeom prst="rect">
            <a:avLst/>
          </a:prstGeom>
        </p:spPr>
      </p:pic>
      <p:sp>
        <p:nvSpPr>
          <p:cNvPr id="7" name="Text 3"/>
          <p:cNvSpPr/>
          <p:nvPr/>
        </p:nvSpPr>
        <p:spPr>
          <a:xfrm>
            <a:off x="2624376" y="4069199"/>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Ask Questions</a:t>
            </a:r>
            <a:endParaRPr lang="en-US" sz="2187" dirty="0"/>
          </a:p>
        </p:txBody>
      </p:sp>
      <p:sp>
        <p:nvSpPr>
          <p:cNvPr id="8" name="Text 4"/>
          <p:cNvSpPr/>
          <p:nvPr/>
        </p:nvSpPr>
        <p:spPr>
          <a:xfrm>
            <a:off x="2624376" y="4549616"/>
            <a:ext cx="2905006" cy="284321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Feel free to raise your hand or use the chat function to submit your queries. We're here to provide thorough answers and ensure you have a comprehensive understanding of the calculator project.</a:t>
            </a:r>
            <a:endParaRPr lang="en-US" sz="1750" dirty="0"/>
          </a:p>
        </p:txBody>
      </p:sp>
      <p:pic>
        <p:nvPicPr>
          <p:cNvPr id="9" name="Image 2" descr="preencoded.png"/>
          <p:cNvPicPr>
            <a:picLocks noChangeAspect="1"/>
          </p:cNvPicPr>
          <p:nvPr/>
        </p:nvPicPr>
        <p:blipFill>
          <a:blip r:embed="rId5"/>
          <a:stretch>
            <a:fillRect/>
          </a:stretch>
        </p:blipFill>
        <p:spPr>
          <a:xfrm>
            <a:off x="5862638" y="3291602"/>
            <a:ext cx="555427" cy="555427"/>
          </a:xfrm>
          <a:prstGeom prst="rect">
            <a:avLst/>
          </a:prstGeom>
        </p:spPr>
      </p:pic>
      <p:sp>
        <p:nvSpPr>
          <p:cNvPr id="10" name="Text 5"/>
          <p:cNvSpPr/>
          <p:nvPr/>
        </p:nvSpPr>
        <p:spPr>
          <a:xfrm>
            <a:off x="5862638" y="4069199"/>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Engage in Discussion</a:t>
            </a:r>
            <a:endParaRPr lang="en-US" sz="2187" dirty="0"/>
          </a:p>
        </p:txBody>
      </p:sp>
      <p:sp>
        <p:nvSpPr>
          <p:cNvPr id="11" name="Text 6"/>
          <p:cNvSpPr/>
          <p:nvPr/>
        </p:nvSpPr>
        <p:spPr>
          <a:xfrm>
            <a:off x="5862638" y="4549616"/>
            <a:ext cx="2905006" cy="284321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This is a collaborative environment, so we encourage you to actively participate in the discussion. Share your insights, ideas, or any practical experiences you may have with similar projects.</a:t>
            </a:r>
            <a:endParaRPr lang="en-US" sz="1750" dirty="0"/>
          </a:p>
        </p:txBody>
      </p:sp>
      <p:pic>
        <p:nvPicPr>
          <p:cNvPr id="12" name="Image 3" descr="preencoded.png"/>
          <p:cNvPicPr>
            <a:picLocks noChangeAspect="1"/>
          </p:cNvPicPr>
          <p:nvPr/>
        </p:nvPicPr>
        <p:blipFill>
          <a:blip r:embed="rId6"/>
          <a:stretch>
            <a:fillRect/>
          </a:stretch>
        </p:blipFill>
        <p:spPr>
          <a:xfrm>
            <a:off x="9100899" y="3291602"/>
            <a:ext cx="555427" cy="555427"/>
          </a:xfrm>
          <a:prstGeom prst="rect">
            <a:avLst/>
          </a:prstGeom>
        </p:spPr>
      </p:pic>
      <p:sp>
        <p:nvSpPr>
          <p:cNvPr id="13" name="Text 7"/>
          <p:cNvSpPr/>
          <p:nvPr/>
        </p:nvSpPr>
        <p:spPr>
          <a:xfrm>
            <a:off x="9100899" y="4069199"/>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Provide Feedback</a:t>
            </a:r>
            <a:endParaRPr lang="en-US" sz="2187" dirty="0"/>
          </a:p>
        </p:txBody>
      </p:sp>
      <p:sp>
        <p:nvSpPr>
          <p:cNvPr id="14" name="Text 8"/>
          <p:cNvSpPr/>
          <p:nvPr/>
        </p:nvSpPr>
        <p:spPr>
          <a:xfrm>
            <a:off x="9100899" y="4549616"/>
            <a:ext cx="2905125" cy="284321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Your feedback is invaluable in helping us improve the presentation and ensure it meets your needs. Let us know what you found most useful or if there are any areas we can further clarify or expand on.</a:t>
            </a:r>
            <a:endParaRPr lang="en-US" sz="175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3067883"/>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Introduction</a:t>
            </a:r>
            <a:endParaRPr lang="en-US" sz="4374" dirty="0"/>
          </a:p>
        </p:txBody>
      </p:sp>
      <p:sp>
        <p:nvSpPr>
          <p:cNvPr id="5" name="Text 2"/>
          <p:cNvSpPr/>
          <p:nvPr/>
        </p:nvSpPr>
        <p:spPr>
          <a:xfrm>
            <a:off x="2624376" y="4095512"/>
            <a:ext cx="938164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This presentation will guide you through the development of a simple calculator application using Java. We'll explore the step-by-step process, from designing the user interface to implementing the core functionality that empowers users to perform basic arithmetic operations with ease.</a:t>
            </a: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322820" y="0"/>
            <a:ext cx="7315200" cy="8229600"/>
          </a:xfrm>
          <a:prstGeom prst="rect">
            <a:avLst/>
          </a:prstGeom>
        </p:spPr>
      </p:pic>
      <p:pic>
        <p:nvPicPr>
          <p:cNvPr id="5" name="Image 2" descr="preencoded.png"/>
          <p:cNvPicPr>
            <a:picLocks noChangeAspect="1"/>
          </p:cNvPicPr>
          <p:nvPr/>
        </p:nvPicPr>
        <p:blipFill>
          <a:blip r:embed="rId5"/>
          <a:stretch>
            <a:fillRect/>
          </a:stretch>
        </p:blipFill>
        <p:spPr>
          <a:xfrm>
            <a:off x="7833360" y="2807970"/>
            <a:ext cx="6294120" cy="2613660"/>
          </a:xfrm>
          <a:prstGeom prst="rect">
            <a:avLst/>
          </a:prstGeom>
        </p:spPr>
      </p:pic>
      <p:sp>
        <p:nvSpPr>
          <p:cNvPr id="6" name="Text 1"/>
          <p:cNvSpPr/>
          <p:nvPr/>
        </p:nvSpPr>
        <p:spPr>
          <a:xfrm>
            <a:off x="833199" y="2676406"/>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User Interface</a:t>
            </a:r>
            <a:endParaRPr lang="en-US" sz="4374" dirty="0"/>
          </a:p>
        </p:txBody>
      </p:sp>
      <p:sp>
        <p:nvSpPr>
          <p:cNvPr id="7" name="Text 2"/>
          <p:cNvSpPr/>
          <p:nvPr/>
        </p:nvSpPr>
        <p:spPr>
          <a:xfrm>
            <a:off x="833199" y="3704034"/>
            <a:ext cx="5648801"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User InterfaceDescription of the GUI components:</a:t>
            </a:r>
            <a:endParaRPr lang="en-US" sz="1750" dirty="0"/>
          </a:p>
        </p:txBody>
      </p:sp>
      <p:sp>
        <p:nvSpPr>
          <p:cNvPr id="8" name="Text 3"/>
          <p:cNvSpPr/>
          <p:nvPr/>
        </p:nvSpPr>
        <p:spPr>
          <a:xfrm>
            <a:off x="1188601" y="4309348"/>
            <a:ext cx="52934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 text field</a:t>
            </a:r>
            <a:endParaRPr lang="en-US" sz="1750" dirty="0"/>
          </a:p>
        </p:txBody>
      </p:sp>
      <p:sp>
        <p:nvSpPr>
          <p:cNvPr id="9" name="Text 4"/>
          <p:cNvSpPr/>
          <p:nvPr/>
        </p:nvSpPr>
        <p:spPr>
          <a:xfrm>
            <a:off x="1188601" y="4753570"/>
            <a:ext cx="52934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 number buttons</a:t>
            </a:r>
            <a:endParaRPr lang="en-US" sz="1750" dirty="0"/>
          </a:p>
        </p:txBody>
      </p:sp>
      <p:sp>
        <p:nvSpPr>
          <p:cNvPr id="10" name="Text 5"/>
          <p:cNvSpPr/>
          <p:nvPr/>
        </p:nvSpPr>
        <p:spPr>
          <a:xfrm>
            <a:off x="1188601" y="5197793"/>
            <a:ext cx="52934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 operator buttons, etc…</a:t>
            </a:r>
            <a:endParaRPr lang="en-US" sz="1750" dirty="0"/>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038344"/>
            <a:ext cx="657189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Event Handling_Numbers</a:t>
            </a:r>
            <a:endParaRPr lang="en-US" sz="4374" dirty="0"/>
          </a:p>
        </p:txBody>
      </p:sp>
      <p:sp>
        <p:nvSpPr>
          <p:cNvPr id="5" name="Text 2"/>
          <p:cNvSpPr/>
          <p:nvPr/>
        </p:nvSpPr>
        <p:spPr>
          <a:xfrm>
            <a:off x="2979777" y="2154793"/>
            <a:ext cx="4064437"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 Handling action events for number buttons (0-9) Appending numbers to the text field</a:t>
            </a:r>
            <a:endParaRPr lang="en-US" sz="1750" dirty="0"/>
          </a:p>
        </p:txBody>
      </p:sp>
      <p:sp>
        <p:nvSpPr>
          <p:cNvPr id="6" name="Text 3"/>
          <p:cNvSpPr/>
          <p:nvPr/>
        </p:nvSpPr>
        <p:spPr>
          <a:xfrm>
            <a:off x="7949208" y="2154793"/>
            <a:ext cx="4064437"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Numbers Explanation of the numbersAction method</a:t>
            </a:r>
            <a:endParaRPr lang="en-US" sz="1750" dirty="0"/>
          </a:p>
        </p:txBody>
      </p:sp>
      <p:pic>
        <p:nvPicPr>
          <p:cNvPr id="7" name="Image 1" descr="preencoded.png"/>
          <p:cNvPicPr>
            <a:picLocks noChangeAspect="1"/>
          </p:cNvPicPr>
          <p:nvPr/>
        </p:nvPicPr>
        <p:blipFill>
          <a:blip r:embed="rId4"/>
          <a:stretch>
            <a:fillRect/>
          </a:stretch>
        </p:blipFill>
        <p:spPr>
          <a:xfrm>
            <a:off x="3172182" y="3702844"/>
            <a:ext cx="4088487" cy="3277433"/>
          </a:xfrm>
          <a:prstGeom prst="rect">
            <a:avLst/>
          </a:prstGeom>
        </p:spPr>
      </p:pic>
      <p:pic>
        <p:nvPicPr>
          <p:cNvPr id="8" name="Image 2" descr="preencoded.png"/>
          <p:cNvPicPr>
            <a:picLocks noChangeAspect="1"/>
          </p:cNvPicPr>
          <p:nvPr/>
        </p:nvPicPr>
        <p:blipFill>
          <a:blip r:embed="rId5"/>
          <a:stretch>
            <a:fillRect/>
          </a:stretch>
        </p:blipFill>
        <p:spPr>
          <a:xfrm>
            <a:off x="7438311" y="3702844"/>
            <a:ext cx="3834527" cy="3277433"/>
          </a:xfrm>
          <a:prstGeom prst="rect">
            <a:avLst/>
          </a:prstGeom>
        </p:spPr>
      </p:pic>
      <p:pic>
        <p:nvPicPr>
          <p:cNvPr id="9"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sp>
      <p:sp>
        <p:nvSpPr>
          <p:cNvPr id="6" name="Text 2"/>
          <p:cNvSpPr/>
          <p:nvPr/>
        </p:nvSpPr>
        <p:spPr>
          <a:xfrm>
            <a:off x="2624376" y="1785223"/>
            <a:ext cx="6809899"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Event Handling_Operators</a:t>
            </a:r>
            <a:endParaRPr lang="en-US" sz="4374" dirty="0"/>
          </a:p>
        </p:txBody>
      </p:sp>
      <p:pic>
        <p:nvPicPr>
          <p:cNvPr id="7" name="Image 2" descr="preencoded.png"/>
          <p:cNvPicPr>
            <a:picLocks noChangeAspect="1"/>
          </p:cNvPicPr>
          <p:nvPr/>
        </p:nvPicPr>
        <p:blipFill>
          <a:blip r:embed="rId5"/>
          <a:stretch>
            <a:fillRect/>
          </a:stretch>
        </p:blipFill>
        <p:spPr>
          <a:xfrm>
            <a:off x="4785003" y="2955965"/>
            <a:ext cx="4875133" cy="3277433"/>
          </a:xfrm>
          <a:prstGeom prst="rect">
            <a:avLst/>
          </a:prstGeom>
        </p:spPr>
      </p:pic>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sp>
      <p:pic>
        <p:nvPicPr>
          <p:cNvPr id="6" name="Image 2" descr="preencoded.png"/>
          <p:cNvPicPr>
            <a:picLocks noChangeAspect="1"/>
          </p:cNvPicPr>
          <p:nvPr/>
        </p:nvPicPr>
        <p:blipFill>
          <a:blip r:embed="rId5"/>
          <a:stretch>
            <a:fillRect/>
          </a:stretch>
        </p:blipFill>
        <p:spPr>
          <a:xfrm>
            <a:off x="2624376" y="2341602"/>
            <a:ext cx="4246364" cy="3546396"/>
          </a:xfrm>
          <a:prstGeom prst="rect">
            <a:avLst/>
          </a:prstGeom>
        </p:spPr>
      </p:pic>
      <p:sp>
        <p:nvSpPr>
          <p:cNvPr id="7" name="Text 2"/>
          <p:cNvSpPr/>
          <p:nvPr/>
        </p:nvSpPr>
        <p:spPr>
          <a:xfrm>
            <a:off x="7593806" y="2581870"/>
            <a:ext cx="4419838"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btn_equalActionPerformed :</a:t>
            </a:r>
            <a:endParaRPr lang="en-US" sz="4374" dirty="0"/>
          </a:p>
        </p:txBody>
      </p:sp>
      <p:sp>
        <p:nvSpPr>
          <p:cNvPr id="8" name="Shape 3"/>
          <p:cNvSpPr/>
          <p:nvPr/>
        </p:nvSpPr>
        <p:spPr>
          <a:xfrm>
            <a:off x="7593806" y="4220528"/>
            <a:ext cx="4419838" cy="1399342"/>
          </a:xfrm>
          <a:prstGeom prst="roundRect">
            <a:avLst>
              <a:gd name="adj" fmla="val 28582"/>
            </a:avLst>
          </a:prstGeom>
          <a:solidFill>
            <a:srgbClr val="004D36"/>
          </a:solidFill>
          <a:ln/>
        </p:spPr>
      </p:sp>
      <p:sp>
        <p:nvSpPr>
          <p:cNvPr id="9" name="Shape 4"/>
          <p:cNvSpPr/>
          <p:nvPr/>
        </p:nvSpPr>
        <p:spPr>
          <a:xfrm>
            <a:off x="7582733" y="4220528"/>
            <a:ext cx="4441984" cy="1399342"/>
          </a:xfrm>
          <a:prstGeom prst="roundRect">
            <a:avLst>
              <a:gd name="adj" fmla="val 2382"/>
            </a:avLst>
          </a:prstGeom>
          <a:solidFill>
            <a:srgbClr val="004D36"/>
          </a:solidFill>
          <a:ln/>
        </p:spPr>
      </p:sp>
      <p:sp>
        <p:nvSpPr>
          <p:cNvPr id="10" name="Text 5"/>
          <p:cNvSpPr/>
          <p:nvPr/>
        </p:nvSpPr>
        <p:spPr>
          <a:xfrm>
            <a:off x="7804904" y="4387096"/>
            <a:ext cx="3997643" cy="1066205"/>
          </a:xfrm>
          <a:prstGeom prst="rect">
            <a:avLst/>
          </a:prstGeom>
          <a:noFill/>
          <a:ln/>
        </p:spPr>
        <p:txBody>
          <a:bodyPr wrap="square" rtlCol="0" anchor="t"/>
          <a:lstStyle/>
          <a:p>
            <a:pPr marL="0" indent="0">
              <a:lnSpc>
                <a:spcPts val="2799"/>
              </a:lnSpc>
              <a:buNone/>
            </a:pPr>
            <a:r>
              <a:rPr lang="en-US" sz="1750" dirty="0">
                <a:solidFill>
                  <a:srgbClr val="E0E4E6"/>
                </a:solidFill>
                <a:highlight>
                  <a:srgbClr val="004D36"/>
                </a:highlight>
                <a:latin typeface="Consolas" pitchFamily="34" charset="0"/>
                <a:ea typeface="Consolas" pitchFamily="34" charset="-122"/>
                <a:cs typeface="Consolas" pitchFamily="34" charset="-120"/>
              </a:rPr>
              <a:t> Method to handle the action event of the equal button (=)
</a:t>
            </a:r>
            <a:endParaRPr lang="en-US" sz="1750" dirty="0"/>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182529"/>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Other Methods</a:t>
            </a:r>
            <a:endParaRPr lang="en-US" sz="4374" dirty="0"/>
          </a:p>
        </p:txBody>
      </p:sp>
      <p:sp>
        <p:nvSpPr>
          <p:cNvPr id="5" name="Text 2"/>
          <p:cNvSpPr/>
          <p:nvPr/>
        </p:nvSpPr>
        <p:spPr>
          <a:xfrm>
            <a:off x="2979777" y="2298978"/>
            <a:ext cx="327052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btn_dotActionPerformed</a:t>
            </a:r>
            <a:endParaRPr lang="en-US" sz="1750" dirty="0"/>
          </a:p>
        </p:txBody>
      </p:sp>
      <p:sp>
        <p:nvSpPr>
          <p:cNvPr id="6" name="Text 3"/>
          <p:cNvSpPr/>
          <p:nvPr/>
        </p:nvSpPr>
        <p:spPr>
          <a:xfrm>
            <a:off x="2979777" y="2743200"/>
            <a:ext cx="327052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btn_backActionPerformed</a:t>
            </a:r>
            <a:endParaRPr lang="en-US" sz="1750" dirty="0"/>
          </a:p>
        </p:txBody>
      </p:sp>
      <p:sp>
        <p:nvSpPr>
          <p:cNvPr id="7" name="Text 4"/>
          <p:cNvSpPr/>
          <p:nvPr/>
        </p:nvSpPr>
        <p:spPr>
          <a:xfrm>
            <a:off x="2979777" y="3187422"/>
            <a:ext cx="327052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btn_clearActionPerformed</a:t>
            </a:r>
            <a:endParaRPr lang="en-US" sz="1750" dirty="0"/>
          </a:p>
        </p:txBody>
      </p:sp>
      <p:sp>
        <p:nvSpPr>
          <p:cNvPr id="8" name="Text 5"/>
          <p:cNvSpPr/>
          <p:nvPr/>
        </p:nvSpPr>
        <p:spPr>
          <a:xfrm>
            <a:off x="2979777" y="3631644"/>
            <a:ext cx="327052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0E4E6"/>
                </a:solidFill>
                <a:latin typeface="Barlow" pitchFamily="34" charset="0"/>
                <a:ea typeface="Barlow" pitchFamily="34" charset="-122"/>
                <a:cs typeface="Barlow" pitchFamily="34" charset="-120"/>
              </a:rPr>
              <a:t>btn_negateActionPerformed</a:t>
            </a:r>
            <a:endParaRPr lang="en-US" sz="1750" dirty="0"/>
          </a:p>
        </p:txBody>
      </p:sp>
      <p:pic>
        <p:nvPicPr>
          <p:cNvPr id="9" name="Image 1" descr="preencoded.png"/>
          <p:cNvPicPr>
            <a:picLocks noChangeAspect="1"/>
          </p:cNvPicPr>
          <p:nvPr/>
        </p:nvPicPr>
        <p:blipFill>
          <a:blip r:embed="rId4"/>
          <a:stretch>
            <a:fillRect/>
          </a:stretch>
        </p:blipFill>
        <p:spPr>
          <a:xfrm>
            <a:off x="6799898" y="2460069"/>
            <a:ext cx="5213628" cy="433709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491490" y="2240280"/>
            <a:ext cx="2659380" cy="3749040"/>
          </a:xfrm>
          <a:prstGeom prst="rect">
            <a:avLst/>
          </a:prstGeom>
        </p:spPr>
      </p:pic>
      <p:sp>
        <p:nvSpPr>
          <p:cNvPr id="6" name="Text 1"/>
          <p:cNvSpPr/>
          <p:nvPr/>
        </p:nvSpPr>
        <p:spPr>
          <a:xfrm>
            <a:off x="4490799" y="934760"/>
            <a:ext cx="6279475"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Performing calculations</a:t>
            </a:r>
            <a:endParaRPr lang="en-US" sz="4374" dirty="0"/>
          </a:p>
        </p:txBody>
      </p:sp>
      <p:pic>
        <p:nvPicPr>
          <p:cNvPr id="7" name="Image 3" descr="preencoded.png"/>
          <p:cNvPicPr>
            <a:picLocks noChangeAspect="1"/>
          </p:cNvPicPr>
          <p:nvPr/>
        </p:nvPicPr>
        <p:blipFill>
          <a:blip r:embed="rId6"/>
          <a:stretch>
            <a:fillRect/>
          </a:stretch>
        </p:blipFill>
        <p:spPr>
          <a:xfrm>
            <a:off x="4490799" y="1962388"/>
            <a:ext cx="1110972" cy="1777484"/>
          </a:xfrm>
          <a:prstGeom prst="rect">
            <a:avLst/>
          </a:prstGeom>
        </p:spPr>
      </p:pic>
      <p:sp>
        <p:nvSpPr>
          <p:cNvPr id="8" name="Text 2"/>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Input Numbers</a:t>
            </a:r>
            <a:endParaRPr lang="en-US" sz="2187" dirty="0"/>
          </a:p>
        </p:txBody>
      </p:sp>
      <p:sp>
        <p:nvSpPr>
          <p:cNvPr id="9" name="Text 3"/>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Users can enter the numbers they want to calculate using the numeric keypad buttons on the interface.</a:t>
            </a:r>
            <a:endParaRPr lang="en-US" sz="1750" dirty="0"/>
          </a:p>
        </p:txBody>
      </p:sp>
      <p:pic>
        <p:nvPicPr>
          <p:cNvPr id="10" name="Image 4" descr="preencoded.png"/>
          <p:cNvPicPr>
            <a:picLocks noChangeAspect="1"/>
          </p:cNvPicPr>
          <p:nvPr/>
        </p:nvPicPr>
        <p:blipFill>
          <a:blip r:embed="rId7"/>
          <a:stretch>
            <a:fillRect/>
          </a:stretch>
        </p:blipFill>
        <p:spPr>
          <a:xfrm>
            <a:off x="4490799" y="3739872"/>
            <a:ext cx="1110972" cy="1777484"/>
          </a:xfrm>
          <a:prstGeom prst="rect">
            <a:avLst/>
          </a:prstGeom>
        </p:spPr>
      </p:pic>
      <p:sp>
        <p:nvSpPr>
          <p:cNvPr id="11"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Select Operator</a:t>
            </a:r>
            <a:endParaRPr lang="en-US" sz="2187" dirty="0"/>
          </a:p>
        </p:txBody>
      </p:sp>
      <p:sp>
        <p:nvSpPr>
          <p:cNvPr id="12"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Once the numbers are entered, the user selects the desired arithmetic operation by pressing the corresponding button (+, -, ×, ÷).</a:t>
            </a:r>
            <a:endParaRPr lang="en-US" sz="1750" dirty="0"/>
          </a:p>
        </p:txBody>
      </p:sp>
      <p:pic>
        <p:nvPicPr>
          <p:cNvPr id="13" name="Image 5" descr="preencoded.png"/>
          <p:cNvPicPr>
            <a:picLocks noChangeAspect="1"/>
          </p:cNvPicPr>
          <p:nvPr/>
        </p:nvPicPr>
        <p:blipFill>
          <a:blip r:embed="rId8"/>
          <a:stretch>
            <a:fillRect/>
          </a:stretch>
        </p:blipFill>
        <p:spPr>
          <a:xfrm>
            <a:off x="4490799" y="5517356"/>
            <a:ext cx="1110972" cy="1777484"/>
          </a:xfrm>
          <a:prstGeom prst="rect">
            <a:avLst/>
          </a:prstGeom>
        </p:spPr>
      </p:pic>
      <p:sp>
        <p:nvSpPr>
          <p:cNvPr id="14" name="Text 6"/>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Calculate Result</a:t>
            </a:r>
            <a:endParaRPr lang="en-US" sz="2187" dirty="0"/>
          </a:p>
        </p:txBody>
      </p:sp>
      <p:sp>
        <p:nvSpPr>
          <p:cNvPr id="15"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calculator's logic processes the numbers and operator, performing the requested calculation and displaying the final result on the screen.</a:t>
            </a:r>
            <a:endParaRPr lang="en-US" sz="1750" dirty="0"/>
          </a:p>
        </p:txBody>
      </p:sp>
      <p:pic>
        <p:nvPicPr>
          <p:cNvPr id="16" name="Image 6" descr="preencoded.png">
            <a:hlinkClick r:id="rId9"/>
          </p:cNvPr>
          <p:cNvPicPr>
            <a:picLocks noChangeAspect="1"/>
          </p:cNvPicPr>
          <p:nvPr/>
        </p:nvPicPr>
        <p:blipFill>
          <a:blip r:embed="rId10"/>
          <a:stretch>
            <a:fillRect/>
          </a:stretch>
        </p:blipFill>
        <p:spPr>
          <a:xfrm>
            <a:off x="12242153" y="7589520"/>
            <a:ext cx="2296807"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81B">
              <a:alpha val="75000"/>
            </a:srgbClr>
          </a:solidFill>
          <a:ln/>
        </p:spPr>
      </p:sp>
      <p:sp>
        <p:nvSpPr>
          <p:cNvPr id="4" name="Text 1"/>
          <p:cNvSpPr/>
          <p:nvPr/>
        </p:nvSpPr>
        <p:spPr>
          <a:xfrm>
            <a:off x="3209687" y="534710"/>
            <a:ext cx="4861679" cy="607576"/>
          </a:xfrm>
          <a:prstGeom prst="rect">
            <a:avLst/>
          </a:prstGeom>
          <a:noFill/>
          <a:ln/>
        </p:spPr>
        <p:txBody>
          <a:bodyPr wrap="none" rtlCol="0" anchor="t"/>
          <a:lstStyle/>
          <a:p>
            <a:pPr marL="0" indent="0">
              <a:lnSpc>
                <a:spcPts val="4785"/>
              </a:lnSpc>
              <a:buNone/>
            </a:pPr>
            <a:r>
              <a:rPr lang="en-US" sz="3828" b="1" dirty="0">
                <a:solidFill>
                  <a:srgbClr val="F0FCFF"/>
                </a:solidFill>
                <a:latin typeface="Spline Sans" pitchFamily="34" charset="0"/>
                <a:ea typeface="Spline Sans" pitchFamily="34" charset="-122"/>
                <a:cs typeface="Spline Sans" pitchFamily="34" charset="-120"/>
              </a:rPr>
              <a:t>Conclusion</a:t>
            </a:r>
            <a:endParaRPr lang="en-US" sz="3828" dirty="0"/>
          </a:p>
        </p:txBody>
      </p:sp>
      <p:pic>
        <p:nvPicPr>
          <p:cNvPr id="5" name="Image 1" descr="preencoded.png"/>
          <p:cNvPicPr>
            <a:picLocks noChangeAspect="1"/>
          </p:cNvPicPr>
          <p:nvPr/>
        </p:nvPicPr>
        <p:blipFill>
          <a:blip r:embed="rId4"/>
          <a:stretch>
            <a:fillRect/>
          </a:stretch>
        </p:blipFill>
        <p:spPr>
          <a:xfrm>
            <a:off x="4584978" y="1531144"/>
            <a:ext cx="1354693" cy="1431369"/>
          </a:xfrm>
          <a:prstGeom prst="rect">
            <a:avLst/>
          </a:prstGeom>
        </p:spPr>
      </p:pic>
      <p:sp>
        <p:nvSpPr>
          <p:cNvPr id="6" name="Text 2"/>
          <p:cNvSpPr/>
          <p:nvPr/>
        </p:nvSpPr>
        <p:spPr>
          <a:xfrm>
            <a:off x="5209699" y="2237780"/>
            <a:ext cx="105132" cy="388977"/>
          </a:xfrm>
          <a:prstGeom prst="rect">
            <a:avLst/>
          </a:prstGeom>
          <a:noFill/>
          <a:ln/>
        </p:spPr>
        <p:txBody>
          <a:bodyPr wrap="none" rtlCol="0" anchor="t"/>
          <a:lstStyle/>
          <a:p>
            <a:pPr marL="0" indent="0" algn="ctr">
              <a:lnSpc>
                <a:spcPts val="3063"/>
              </a:lnSpc>
              <a:buNone/>
            </a:pPr>
            <a:r>
              <a:rPr lang="en-US" sz="1914" b="1" dirty="0">
                <a:solidFill>
                  <a:srgbClr val="16FFBB"/>
                </a:solidFill>
                <a:latin typeface="Spline Sans" pitchFamily="34" charset="0"/>
                <a:ea typeface="Spline Sans" pitchFamily="34" charset="-122"/>
                <a:cs typeface="Spline Sans" pitchFamily="34" charset="-120"/>
              </a:rPr>
              <a:t>1</a:t>
            </a:r>
            <a:endParaRPr lang="en-US" sz="1914" dirty="0"/>
          </a:p>
        </p:txBody>
      </p:sp>
      <p:sp>
        <p:nvSpPr>
          <p:cNvPr id="7" name="Text 3"/>
          <p:cNvSpPr/>
          <p:nvPr/>
        </p:nvSpPr>
        <p:spPr>
          <a:xfrm>
            <a:off x="6134100" y="1881068"/>
            <a:ext cx="2430780" cy="303848"/>
          </a:xfrm>
          <a:prstGeom prst="rect">
            <a:avLst/>
          </a:prstGeom>
          <a:noFill/>
          <a:ln/>
        </p:spPr>
        <p:txBody>
          <a:bodyPr wrap="none" rtlCol="0" anchor="t"/>
          <a:lstStyle/>
          <a:p>
            <a:pPr marL="0" indent="0" algn="l">
              <a:lnSpc>
                <a:spcPts val="2393"/>
              </a:lnSpc>
              <a:buNone/>
            </a:pPr>
            <a:endParaRPr lang="en-US" sz="1914" dirty="0"/>
          </a:p>
        </p:txBody>
      </p:sp>
      <p:sp>
        <p:nvSpPr>
          <p:cNvPr id="8" name="Text 4"/>
          <p:cNvSpPr/>
          <p:nvPr/>
        </p:nvSpPr>
        <p:spPr>
          <a:xfrm>
            <a:off x="6134100" y="2301597"/>
            <a:ext cx="4254341" cy="310991"/>
          </a:xfrm>
          <a:prstGeom prst="rect">
            <a:avLst/>
          </a:prstGeom>
          <a:noFill/>
          <a:ln/>
        </p:spPr>
        <p:txBody>
          <a:bodyPr wrap="none" rtlCol="0" anchor="t"/>
          <a:lstStyle/>
          <a:p>
            <a:pPr marL="0" indent="0" algn="l">
              <a:lnSpc>
                <a:spcPts val="2450"/>
              </a:lnSpc>
              <a:buNone/>
            </a:pPr>
            <a:r>
              <a:rPr lang="en-US" sz="1531" dirty="0">
                <a:solidFill>
                  <a:srgbClr val="E0E4E6"/>
                </a:solidFill>
                <a:latin typeface="Barlow" pitchFamily="34" charset="0"/>
                <a:ea typeface="Barlow" pitchFamily="34" charset="-122"/>
                <a:cs typeface="Barlow" pitchFamily="34" charset="-120"/>
              </a:rPr>
              <a:t>Summary of key points covered in the presentation</a:t>
            </a:r>
            <a:endParaRPr lang="en-US" sz="1531" dirty="0"/>
          </a:p>
        </p:txBody>
      </p:sp>
      <p:sp>
        <p:nvSpPr>
          <p:cNvPr id="9" name="Shape 5"/>
          <p:cNvSpPr/>
          <p:nvPr/>
        </p:nvSpPr>
        <p:spPr>
          <a:xfrm>
            <a:off x="5988248" y="2976205"/>
            <a:ext cx="5383768" cy="12144"/>
          </a:xfrm>
          <a:prstGeom prst="rect">
            <a:avLst/>
          </a:prstGeom>
          <a:solidFill>
            <a:srgbClr val="16FFBB"/>
          </a:solidFill>
          <a:ln/>
        </p:spPr>
      </p:sp>
      <p:pic>
        <p:nvPicPr>
          <p:cNvPr id="10" name="Image 2" descr="preencoded.png"/>
          <p:cNvPicPr>
            <a:picLocks noChangeAspect="1"/>
          </p:cNvPicPr>
          <p:nvPr/>
        </p:nvPicPr>
        <p:blipFill>
          <a:blip r:embed="rId5"/>
          <a:stretch>
            <a:fillRect/>
          </a:stretch>
        </p:blipFill>
        <p:spPr>
          <a:xfrm>
            <a:off x="3907512" y="3011091"/>
            <a:ext cx="2709505" cy="1431369"/>
          </a:xfrm>
          <a:prstGeom prst="rect">
            <a:avLst/>
          </a:prstGeom>
        </p:spPr>
      </p:pic>
      <p:sp>
        <p:nvSpPr>
          <p:cNvPr id="11" name="Text 6"/>
          <p:cNvSpPr/>
          <p:nvPr/>
        </p:nvSpPr>
        <p:spPr>
          <a:xfrm>
            <a:off x="5194697" y="3532227"/>
            <a:ext cx="135136" cy="388977"/>
          </a:xfrm>
          <a:prstGeom prst="rect">
            <a:avLst/>
          </a:prstGeom>
          <a:noFill/>
          <a:ln/>
        </p:spPr>
        <p:txBody>
          <a:bodyPr wrap="none" rtlCol="0" anchor="t"/>
          <a:lstStyle/>
          <a:p>
            <a:pPr marL="0" indent="0" algn="ctr">
              <a:lnSpc>
                <a:spcPts val="3063"/>
              </a:lnSpc>
              <a:buNone/>
            </a:pPr>
            <a:r>
              <a:rPr lang="en-US" sz="1914" b="1" dirty="0">
                <a:solidFill>
                  <a:srgbClr val="29DDDA"/>
                </a:solidFill>
                <a:latin typeface="Spline Sans" pitchFamily="34" charset="0"/>
                <a:ea typeface="Spline Sans" pitchFamily="34" charset="-122"/>
                <a:cs typeface="Spline Sans" pitchFamily="34" charset="-120"/>
              </a:rPr>
              <a:t>2</a:t>
            </a:r>
            <a:endParaRPr lang="en-US" sz="1914" dirty="0"/>
          </a:p>
        </p:txBody>
      </p:sp>
      <p:sp>
        <p:nvSpPr>
          <p:cNvPr id="12" name="Text 7"/>
          <p:cNvSpPr/>
          <p:nvPr/>
        </p:nvSpPr>
        <p:spPr>
          <a:xfrm>
            <a:off x="6811447" y="3205520"/>
            <a:ext cx="2430780" cy="303848"/>
          </a:xfrm>
          <a:prstGeom prst="rect">
            <a:avLst/>
          </a:prstGeom>
          <a:noFill/>
          <a:ln/>
        </p:spPr>
        <p:txBody>
          <a:bodyPr wrap="none" rtlCol="0" anchor="t"/>
          <a:lstStyle/>
          <a:p>
            <a:pPr marL="0" indent="0" algn="l">
              <a:lnSpc>
                <a:spcPts val="2393"/>
              </a:lnSpc>
              <a:buNone/>
            </a:pPr>
            <a:endParaRPr lang="en-US" sz="1914" dirty="0"/>
          </a:p>
        </p:txBody>
      </p:sp>
      <p:sp>
        <p:nvSpPr>
          <p:cNvPr id="13" name="Text 8"/>
          <p:cNvSpPr/>
          <p:nvPr/>
        </p:nvSpPr>
        <p:spPr>
          <a:xfrm>
            <a:off x="6811447" y="3626048"/>
            <a:ext cx="4414718" cy="621983"/>
          </a:xfrm>
          <a:prstGeom prst="rect">
            <a:avLst/>
          </a:prstGeom>
          <a:noFill/>
          <a:ln/>
        </p:spPr>
        <p:txBody>
          <a:bodyPr wrap="square" rtlCol="0" anchor="t"/>
          <a:lstStyle/>
          <a:p>
            <a:pPr marL="0" indent="0" algn="l">
              <a:lnSpc>
                <a:spcPts val="2450"/>
              </a:lnSpc>
              <a:buNone/>
            </a:pPr>
            <a:r>
              <a:rPr lang="en-US" sz="1531" dirty="0">
                <a:solidFill>
                  <a:srgbClr val="E0E4E6"/>
                </a:solidFill>
                <a:latin typeface="Barlow" pitchFamily="34" charset="0"/>
                <a:ea typeface="Barlow" pitchFamily="34" charset="-122"/>
                <a:cs typeface="Barlow" pitchFamily="34" charset="-120"/>
              </a:rPr>
              <a:t>Importance of understanding the code structure and event handling in GUI applications</a:t>
            </a:r>
            <a:endParaRPr lang="en-US" sz="1531" dirty="0"/>
          </a:p>
        </p:txBody>
      </p:sp>
      <p:sp>
        <p:nvSpPr>
          <p:cNvPr id="14" name="Shape 9"/>
          <p:cNvSpPr/>
          <p:nvPr/>
        </p:nvSpPr>
        <p:spPr>
          <a:xfrm>
            <a:off x="6665595" y="4456152"/>
            <a:ext cx="4706422" cy="12144"/>
          </a:xfrm>
          <a:prstGeom prst="rect">
            <a:avLst/>
          </a:prstGeom>
          <a:solidFill>
            <a:srgbClr val="29DDDA"/>
          </a:solidFill>
          <a:ln/>
        </p:spPr>
      </p:sp>
      <p:pic>
        <p:nvPicPr>
          <p:cNvPr id="15" name="Image 3" descr="preencoded.png"/>
          <p:cNvPicPr>
            <a:picLocks noChangeAspect="1"/>
          </p:cNvPicPr>
          <p:nvPr/>
        </p:nvPicPr>
        <p:blipFill>
          <a:blip r:embed="rId6"/>
          <a:stretch>
            <a:fillRect/>
          </a:stretch>
        </p:blipFill>
        <p:spPr>
          <a:xfrm>
            <a:off x="3230166" y="4491038"/>
            <a:ext cx="4064318" cy="1431369"/>
          </a:xfrm>
          <a:prstGeom prst="rect">
            <a:avLst/>
          </a:prstGeom>
        </p:spPr>
      </p:pic>
      <p:sp>
        <p:nvSpPr>
          <p:cNvPr id="16" name="Text 10"/>
          <p:cNvSpPr/>
          <p:nvPr/>
        </p:nvSpPr>
        <p:spPr>
          <a:xfrm>
            <a:off x="5191125" y="5012174"/>
            <a:ext cx="142280" cy="388977"/>
          </a:xfrm>
          <a:prstGeom prst="rect">
            <a:avLst/>
          </a:prstGeom>
          <a:noFill/>
          <a:ln/>
        </p:spPr>
        <p:txBody>
          <a:bodyPr wrap="none" rtlCol="0" anchor="t"/>
          <a:lstStyle/>
          <a:p>
            <a:pPr marL="0" indent="0" algn="ctr">
              <a:lnSpc>
                <a:spcPts val="3063"/>
              </a:lnSpc>
              <a:buNone/>
            </a:pPr>
            <a:r>
              <a:rPr lang="en-US" sz="1914" b="1" dirty="0">
                <a:solidFill>
                  <a:srgbClr val="37A7E7"/>
                </a:solidFill>
                <a:latin typeface="Spline Sans" pitchFamily="34" charset="0"/>
                <a:ea typeface="Spline Sans" pitchFamily="34" charset="-122"/>
                <a:cs typeface="Spline Sans" pitchFamily="34" charset="-120"/>
              </a:rPr>
              <a:t>3</a:t>
            </a:r>
            <a:endParaRPr lang="en-US" sz="1914" dirty="0"/>
          </a:p>
        </p:txBody>
      </p:sp>
      <p:sp>
        <p:nvSpPr>
          <p:cNvPr id="17" name="Text 11"/>
          <p:cNvSpPr/>
          <p:nvPr/>
        </p:nvSpPr>
        <p:spPr>
          <a:xfrm>
            <a:off x="7488912" y="4685467"/>
            <a:ext cx="2430780" cy="303848"/>
          </a:xfrm>
          <a:prstGeom prst="rect">
            <a:avLst/>
          </a:prstGeom>
          <a:noFill/>
          <a:ln/>
        </p:spPr>
        <p:txBody>
          <a:bodyPr wrap="none" rtlCol="0" anchor="t"/>
          <a:lstStyle/>
          <a:p>
            <a:pPr marL="0" indent="0" algn="l">
              <a:lnSpc>
                <a:spcPts val="2393"/>
              </a:lnSpc>
              <a:buNone/>
            </a:pPr>
            <a:endParaRPr lang="en-US" sz="1914" dirty="0"/>
          </a:p>
        </p:txBody>
      </p:sp>
      <p:sp>
        <p:nvSpPr>
          <p:cNvPr id="18" name="Text 12"/>
          <p:cNvSpPr/>
          <p:nvPr/>
        </p:nvSpPr>
        <p:spPr>
          <a:xfrm>
            <a:off x="7488912" y="5105995"/>
            <a:ext cx="3737253" cy="621983"/>
          </a:xfrm>
          <a:prstGeom prst="rect">
            <a:avLst/>
          </a:prstGeom>
          <a:noFill/>
          <a:ln/>
        </p:spPr>
        <p:txBody>
          <a:bodyPr wrap="square" rtlCol="0" anchor="t"/>
          <a:lstStyle/>
          <a:p>
            <a:pPr marL="0" indent="0" algn="l">
              <a:lnSpc>
                <a:spcPts val="2450"/>
              </a:lnSpc>
              <a:buNone/>
            </a:pPr>
            <a:r>
              <a:rPr lang="en-US" sz="1531" dirty="0">
                <a:solidFill>
                  <a:srgbClr val="E0E4E6"/>
                </a:solidFill>
                <a:latin typeface="Barlow" pitchFamily="34" charset="0"/>
                <a:ea typeface="Barlow" pitchFamily="34" charset="-122"/>
                <a:cs typeface="Barlow" pitchFamily="34" charset="-120"/>
              </a:rPr>
              <a:t>Encouragement for further exploration and learning</a:t>
            </a:r>
            <a:endParaRPr lang="en-US" sz="1531" dirty="0"/>
          </a:p>
        </p:txBody>
      </p:sp>
      <p:sp>
        <p:nvSpPr>
          <p:cNvPr id="19" name="Text 13"/>
          <p:cNvSpPr/>
          <p:nvPr/>
        </p:nvSpPr>
        <p:spPr>
          <a:xfrm>
            <a:off x="3209687" y="6141125"/>
            <a:ext cx="8210907" cy="1554956"/>
          </a:xfrm>
          <a:prstGeom prst="rect">
            <a:avLst/>
          </a:prstGeom>
          <a:noFill/>
          <a:ln/>
        </p:spPr>
        <p:txBody>
          <a:bodyPr wrap="square" rtlCol="0" anchor="t"/>
          <a:lstStyle/>
          <a:p>
            <a:pPr marL="0" indent="0">
              <a:lnSpc>
                <a:spcPts val="2450"/>
              </a:lnSpc>
              <a:buNone/>
            </a:pPr>
            <a:r>
              <a:rPr lang="en-US" sz="1531" dirty="0">
                <a:solidFill>
                  <a:srgbClr val="E0E4E6"/>
                </a:solidFill>
                <a:latin typeface="Barlow" pitchFamily="34" charset="0"/>
                <a:ea typeface="Barlow" pitchFamily="34" charset="-122"/>
                <a:cs typeface="Barlow" pitchFamily="34" charset="-120"/>
              </a:rPr>
              <a:t>In conclusion, this presentation has guided you through the development of a user-friendly Java-based calculator application. By focusing on the core components - the intuitive interface, reliable event handling, and accurate calculation logic - we've laid the foundation for a powerful and versatile calculator tool. As you move forward, consider incorporating advanced features to enhance the user experience and expand the calculator's capabilities even further.</a:t>
            </a:r>
            <a:endParaRPr lang="en-US" sz="1531" dirty="0"/>
          </a:p>
        </p:txBody>
      </p:sp>
      <p:pic>
        <p:nvPicPr>
          <p:cNvPr id="2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491</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Barlow</vt:lpstr>
      <vt:lpstr>Calibri</vt:lpstr>
      <vt:lpstr>Consolas</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El-Wattaneya</cp:lastModifiedBy>
  <cp:revision>2</cp:revision>
  <dcterms:created xsi:type="dcterms:W3CDTF">2024-05-16T02:08:28Z</dcterms:created>
  <dcterms:modified xsi:type="dcterms:W3CDTF">2024-05-16T02:17:26Z</dcterms:modified>
</cp:coreProperties>
</file>