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video/unknown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405" r:id="rId2"/>
    <p:sldId id="406" r:id="rId3"/>
    <p:sldId id="354" r:id="rId4"/>
    <p:sldId id="356" r:id="rId5"/>
    <p:sldId id="357" r:id="rId6"/>
    <p:sldId id="358" r:id="rId7"/>
    <p:sldId id="370" r:id="rId8"/>
    <p:sldId id="359" r:id="rId9"/>
    <p:sldId id="360" r:id="rId10"/>
    <p:sldId id="361" r:id="rId11"/>
    <p:sldId id="362" r:id="rId12"/>
    <p:sldId id="315" r:id="rId13"/>
    <p:sldId id="364" r:id="rId14"/>
    <p:sldId id="407" r:id="rId15"/>
    <p:sldId id="408" r:id="rId16"/>
    <p:sldId id="410" r:id="rId17"/>
    <p:sldId id="352" r:id="rId18"/>
    <p:sldId id="365" r:id="rId19"/>
    <p:sldId id="411" r:id="rId20"/>
    <p:sldId id="413" r:id="rId21"/>
    <p:sldId id="414" r:id="rId22"/>
    <p:sldId id="369" r:id="rId23"/>
    <p:sldId id="371" r:id="rId24"/>
    <p:sldId id="375" r:id="rId25"/>
    <p:sldId id="373" r:id="rId26"/>
    <p:sldId id="374" r:id="rId27"/>
    <p:sldId id="376" r:id="rId28"/>
    <p:sldId id="415" r:id="rId29"/>
    <p:sldId id="377" r:id="rId30"/>
    <p:sldId id="395" r:id="rId31"/>
    <p:sldId id="380" r:id="rId32"/>
    <p:sldId id="396" r:id="rId33"/>
    <p:sldId id="379" r:id="rId34"/>
    <p:sldId id="382" r:id="rId35"/>
    <p:sldId id="383" r:id="rId36"/>
    <p:sldId id="385" r:id="rId37"/>
    <p:sldId id="386" r:id="rId38"/>
    <p:sldId id="387" r:id="rId39"/>
    <p:sldId id="388" r:id="rId40"/>
    <p:sldId id="389" r:id="rId41"/>
    <p:sldId id="390" r:id="rId42"/>
    <p:sldId id="391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5D243-1102-474A-9851-3FB4EA03CBFA}" type="datetimeFigureOut">
              <a:rPr lang="en-US" smtClean="0"/>
              <a:t>9/26/18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C7B32-EC7B-F24A-8017-D3233B7C6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74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Viterbi </a:t>
            </a:r>
            <a:r>
              <a:rPr lang="mr-IN" dirty="0" smtClean="0"/>
              <a:t>–</a:t>
            </a:r>
            <a:r>
              <a:rPr lang="en-US" dirty="0" smtClean="0"/>
              <a:t> multiplying probabilities is trouble.  S</a:t>
            </a:r>
            <a:r>
              <a:rPr lang="en-US" baseline="0" dirty="0" smtClean="0"/>
              <a:t>imple example:    (.96 * .25)^200 = </a:t>
            </a:r>
            <a:r>
              <a:rPr lang="en-US" baseline="0" dirty="0" err="1" smtClean="0"/>
              <a:t>NaN</a:t>
            </a: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Floating point numbers</a:t>
            </a:r>
            <a:r>
              <a:rPr lang="en-US" baseline="0" dirty="0" smtClean="0"/>
              <a:t> flush to zero at ~1e-273.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(many </a:t>
            </a:r>
            <a:r>
              <a:rPr lang="en-US" baseline="0" dirty="0" err="1" smtClean="0"/>
              <a:t>cpus</a:t>
            </a:r>
            <a:r>
              <a:rPr lang="en-US" baseline="0" dirty="0" smtClean="0"/>
              <a:t> will automatically fall into a recovery mode to fill in that gap, using “</a:t>
            </a:r>
            <a:r>
              <a:rPr lang="en-US" baseline="0" dirty="0" err="1" smtClean="0"/>
              <a:t>denormals</a:t>
            </a:r>
            <a:r>
              <a:rPr lang="en-US" baseline="0" dirty="0" smtClean="0"/>
              <a:t>”. Can be 100x slower, so may want to turn off)</a:t>
            </a:r>
          </a:p>
          <a:p>
            <a:r>
              <a:rPr lang="en-US" baseline="0" dirty="0" smtClean="0"/>
              <a:t>Solution is easy: log space.    (log(</a:t>
            </a:r>
            <a:r>
              <a:rPr lang="en-US" baseline="0" dirty="0" err="1" smtClean="0"/>
              <a:t>xy</a:t>
            </a:r>
            <a:r>
              <a:rPr lang="en-US" baseline="0" dirty="0" smtClean="0"/>
              <a:t>) = log x + log 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D0A18-3CBF-464A-AF38-F846157AB1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91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 maybe with a bunch </a:t>
            </a:r>
            <a:r>
              <a:rPr lang="en-US" smtClean="0"/>
              <a:t>more tosses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C7B32-EC7B-F24A-8017-D3233B7C6D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03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 maybe with a bunch </a:t>
            </a:r>
            <a:r>
              <a:rPr lang="en-US" smtClean="0"/>
              <a:t>more tosses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C7B32-EC7B-F24A-8017-D3233B7C6D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03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600" dirty="0" smtClean="0"/>
              <a:t>What observations might</a:t>
            </a:r>
            <a:r>
              <a:rPr lang="en-US" sz="2600" baseline="0" dirty="0" smtClean="0"/>
              <a:t> have allowed us to estimate these parameters?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5CE8E-29B2-794F-A476-4A63679B04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4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What observations might</a:t>
            </a:r>
            <a:r>
              <a:rPr lang="en-US" sz="1200" baseline="0" dirty="0" smtClean="0"/>
              <a:t> have allowed us to estimate these parameters?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C7B32-EC7B-F24A-8017-D3233B7C6D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03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 have two coins. I don’t know their weighting.</a:t>
            </a:r>
          </a:p>
          <a:p>
            <a:r>
              <a:rPr lang="en-US" baseline="0" dirty="0" smtClean="0"/>
              <a:t>Binomial distribution:  fair coin would get 7 or fewer tails 13% of the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C7B32-EC7B-F24A-8017-D3233B7C6D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03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r>
              <a:rPr lang="en-US" baseline="0" dirty="0" smtClean="0"/>
              <a:t>   </a:t>
            </a:r>
            <a:r>
              <a:rPr lang="en-US" baseline="0" dirty="0" err="1" smtClean="0"/>
              <a:t>Pseudocounts</a:t>
            </a:r>
            <a:r>
              <a:rPr lang="en-US" baseline="0" dirty="0" smtClean="0"/>
              <a:t> = priors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C7B32-EC7B-F24A-8017-D3233B7C6D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030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r>
              <a:rPr lang="en-US" baseline="0" dirty="0" smtClean="0"/>
              <a:t>   </a:t>
            </a:r>
            <a:r>
              <a:rPr lang="en-US" baseline="0" dirty="0" err="1" smtClean="0"/>
              <a:t>Pseudocounts</a:t>
            </a:r>
            <a:r>
              <a:rPr lang="en-US" baseline="0" dirty="0" smtClean="0"/>
              <a:t> = priors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C7B32-EC7B-F24A-8017-D3233B7C6D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030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state labels were known,</a:t>
            </a:r>
            <a:r>
              <a:rPr lang="en-US" baseline="0" dirty="0" smtClean="0"/>
              <a:t> we could compute ML parameters … but they </a:t>
            </a:r>
            <a:r>
              <a:rPr lang="en-US" baseline="0" dirty="0" err="1" smtClean="0"/>
              <a:t>arent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C7B32-EC7B-F24A-8017-D3233B7C6D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096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state labels were known,</a:t>
            </a:r>
            <a:r>
              <a:rPr lang="en-US" baseline="0" dirty="0" smtClean="0"/>
              <a:t> we could compute ML parameters … but they </a:t>
            </a:r>
            <a:r>
              <a:rPr lang="en-US" baseline="0" dirty="0" err="1" smtClean="0"/>
              <a:t>arent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C7B32-EC7B-F24A-8017-D3233B7C6DC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096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state labels were known,</a:t>
            </a:r>
            <a:r>
              <a:rPr lang="en-US" baseline="0" dirty="0" smtClean="0"/>
              <a:t> we could compute ML parameters … but they </a:t>
            </a:r>
            <a:r>
              <a:rPr lang="en-US" baseline="0" dirty="0" err="1" smtClean="0"/>
              <a:t>arent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C7B32-EC7B-F24A-8017-D3233B7C6DC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09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Second </a:t>
            </a:r>
            <a:r>
              <a:rPr lang="en-US" baseline="0" dirty="0" smtClean="0"/>
              <a:t>is </a:t>
            </a:r>
            <a:r>
              <a:rPr lang="en-US" baseline="0" dirty="0" smtClean="0"/>
              <a:t>harder. Why?   ( log(</a:t>
            </a:r>
            <a:r>
              <a:rPr lang="en-US" baseline="0" dirty="0" err="1" smtClean="0"/>
              <a:t>x+y</a:t>
            </a:r>
            <a:r>
              <a:rPr lang="en-US" baseline="0" dirty="0" smtClean="0"/>
              <a:t>) doesn’t reduce nicely)</a:t>
            </a:r>
          </a:p>
          <a:p>
            <a:r>
              <a:rPr lang="en-US" baseline="0" dirty="0" smtClean="0"/>
              <a:t>- shift in and out of log space?  </a:t>
            </a:r>
          </a:p>
          <a:p>
            <a:r>
              <a:rPr lang="en-US" baseline="0" dirty="0" smtClean="0"/>
              <a:t>- Scaling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D0A18-3CBF-464A-AF38-F846157AB1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913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Viterbi 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C7B32-EC7B-F24A-8017-D3233B7C6DC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096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C7B32-EC7B-F24A-8017-D3233B7C6DC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096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E:   computing</a:t>
            </a:r>
            <a:r>
              <a:rPr lang="en-US" baseline="0" dirty="0" smtClean="0"/>
              <a:t> the parameters that we “Expect” will work well</a:t>
            </a:r>
          </a:p>
          <a:p>
            <a:r>
              <a:rPr lang="en-US" baseline="0" dirty="0" smtClean="0"/>
              <a:t>M:  model re-estimation aimed at “Maximizing” the expected log-likelihood of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C7B32-EC7B-F24A-8017-D3233B7C6DC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096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C7B32-EC7B-F24A-8017-D3233B7C6DC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096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C7B32-EC7B-F24A-8017-D3233B7C6DC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096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C7B32-EC7B-F24A-8017-D3233B7C6DC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3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9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aseline="0" dirty="0" smtClean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9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BEEDE41-9E3D-DE42-A958-EB40410FC444}" type="slidenum">
              <a:rPr lang="en-US" sz="1200">
                <a:latin typeface="Calibri" charset="0"/>
              </a:rPr>
              <a:pPr eaLnBrk="1" hangingPunct="1"/>
              <a:t>29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9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aseline="0" dirty="0" smtClean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9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BEEDE41-9E3D-DE42-A958-EB40410FC444}" type="slidenum">
              <a:rPr lang="en-US" sz="1200">
                <a:latin typeface="Calibri" charset="0"/>
              </a:rPr>
              <a:pPr eaLnBrk="1" hangingPunct="1"/>
              <a:t>30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9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aseline="0" dirty="0" smtClean="0">
                <a:latin typeface="Calibri" charset="0"/>
                <a:ea typeface="ＭＳ Ｐゴシック" charset="0"/>
                <a:cs typeface="ＭＳ Ｐゴシック" charset="0"/>
              </a:rPr>
              <a:t>Mostly full columns get a position in the HMM.</a:t>
            </a:r>
          </a:p>
          <a:p>
            <a:r>
              <a:rPr lang="en-US" baseline="0" dirty="0" smtClean="0">
                <a:latin typeface="Calibri" charset="0"/>
                <a:ea typeface="ＭＳ Ｐゴシック" charset="0"/>
                <a:cs typeface="ＭＳ Ｐゴシック" charset="0"/>
              </a:rPr>
              <a:t>Discuss the M, D, I states   -  only looking at M states right now</a:t>
            </a:r>
          </a:p>
          <a:p>
            <a:endParaRPr lang="en-US" baseline="0" dirty="0" smtClean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9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BEEDE41-9E3D-DE42-A958-EB40410FC444}" type="slidenum">
              <a:rPr lang="en-US" sz="1200">
                <a:latin typeface="Calibri" charset="0"/>
              </a:rPr>
              <a:pPr eaLnBrk="1" hangingPunct="1"/>
              <a:t>31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9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Calibri" charset="0"/>
                <a:ea typeface="ＭＳ Ｐゴシック" charset="0"/>
                <a:cs typeface="ＭＳ Ｐゴシック" charset="0"/>
              </a:rPr>
              <a:t>We’re given observed sequences, and have a simple way of deciding which letters came from which state. So this supervised.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Calibri" charset="0"/>
                <a:ea typeface="ＭＳ Ｐゴシック" charset="0"/>
                <a:cs typeface="ＭＳ Ｐゴシック" charset="0"/>
              </a:rPr>
              <a:t>What would unsupervised look like?  (Unaligned sequences – need to decide which letters belong to which states)</a:t>
            </a:r>
          </a:p>
          <a:p>
            <a:endParaRPr lang="en-US" baseline="0" dirty="0" smtClean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9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BEEDE41-9E3D-DE42-A958-EB40410FC444}" type="slidenum">
              <a:rPr lang="en-US" sz="1200">
                <a:latin typeface="Calibri" charset="0"/>
              </a:rPr>
              <a:pPr eaLnBrk="1" hangingPunct="1"/>
              <a:t>32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C7B32-EC7B-F24A-8017-D3233B7C6D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030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9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aseline="0" dirty="0" smtClean="0">
                <a:latin typeface="Calibri" charset="0"/>
                <a:ea typeface="ＭＳ Ｐゴシック" charset="0"/>
                <a:cs typeface="ＭＳ Ｐゴシック" charset="0"/>
              </a:rPr>
              <a:t>Emissions.</a:t>
            </a:r>
          </a:p>
          <a:p>
            <a:endParaRPr lang="en-US" baseline="0" dirty="0" smtClean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9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BEEDE41-9E3D-DE42-A958-EB40410FC444}" type="slidenum">
              <a:rPr lang="en-US" sz="1200">
                <a:latin typeface="Calibri" charset="0"/>
              </a:rPr>
              <a:pPr eaLnBrk="1" hangingPunct="1"/>
              <a:t>33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9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aseline="0" dirty="0" smtClean="0">
                <a:latin typeface="Calibri" charset="0"/>
                <a:ea typeface="ＭＳ Ｐゴシック" charset="0"/>
                <a:cs typeface="ＭＳ Ｐゴシック" charset="0"/>
              </a:rPr>
              <a:t>Why not?</a:t>
            </a:r>
          </a:p>
        </p:txBody>
      </p:sp>
      <p:sp>
        <p:nvSpPr>
          <p:cNvPr id="169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BEEDE41-9E3D-DE42-A958-EB40410FC444}" type="slidenum">
              <a:rPr lang="en-US" sz="1200">
                <a:latin typeface="Calibri" charset="0"/>
              </a:rPr>
              <a:pPr eaLnBrk="1" hangingPunct="1"/>
              <a:t>34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9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aseline="0" dirty="0" smtClean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9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BEEDE41-9E3D-DE42-A958-EB40410FC444}" type="slidenum">
              <a:rPr lang="en-US" sz="1200">
                <a:latin typeface="Calibri" charset="0"/>
              </a:rPr>
              <a:pPr eaLnBrk="1" hangingPunct="1"/>
              <a:t>35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9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aseline="0" dirty="0" smtClean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9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BEEDE41-9E3D-DE42-A958-EB40410FC444}" type="slidenum">
              <a:rPr lang="en-US" sz="1200">
                <a:latin typeface="Calibri" charset="0"/>
              </a:rPr>
              <a:pPr eaLnBrk="1" hangingPunct="1"/>
              <a:t>36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9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aseline="0" dirty="0" smtClean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9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BEEDE41-9E3D-DE42-A958-EB40410FC444}" type="slidenum">
              <a:rPr lang="en-US" sz="1200">
                <a:latin typeface="Calibri" charset="0"/>
              </a:rPr>
              <a:pPr eaLnBrk="1" hangingPunct="1"/>
              <a:t>37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9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aseline="0" dirty="0" smtClean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9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BEEDE41-9E3D-DE42-A958-EB40410FC444}" type="slidenum">
              <a:rPr lang="en-US" sz="1200">
                <a:latin typeface="Calibri" charset="0"/>
              </a:rPr>
              <a:pPr eaLnBrk="1" hangingPunct="1"/>
              <a:t>38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9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aseline="0" dirty="0" smtClean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9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BEEDE41-9E3D-DE42-A958-EB40410FC444}" type="slidenum">
              <a:rPr lang="en-US" sz="1200">
                <a:latin typeface="Calibri" charset="0"/>
              </a:rPr>
              <a:pPr eaLnBrk="1" hangingPunct="1"/>
              <a:t>39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9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aseline="0" dirty="0" smtClean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9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BEEDE41-9E3D-DE42-A958-EB40410FC444}" type="slidenum">
              <a:rPr lang="en-US" sz="1200">
                <a:latin typeface="Calibri" charset="0"/>
              </a:rPr>
              <a:pPr eaLnBrk="1" hangingPunct="1"/>
              <a:t>40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9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aseline="0" dirty="0" smtClean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9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BEEDE41-9E3D-DE42-A958-EB40410FC444}" type="slidenum">
              <a:rPr lang="en-US" sz="1200">
                <a:latin typeface="Calibri" charset="0"/>
              </a:rPr>
              <a:pPr eaLnBrk="1" hangingPunct="1"/>
              <a:t>41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9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aseline="0" dirty="0" smtClean="0">
                <a:latin typeface="Calibri" charset="0"/>
                <a:ea typeface="ＭＳ Ｐゴシック" charset="0"/>
                <a:cs typeface="ＭＳ Ｐゴシック" charset="0"/>
              </a:rPr>
              <a:t>This last bit is the key to understanding </a:t>
            </a:r>
          </a:p>
        </p:txBody>
      </p:sp>
      <p:sp>
        <p:nvSpPr>
          <p:cNvPr id="169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BEEDE41-9E3D-DE42-A958-EB40410FC444}" type="slidenum">
              <a:rPr lang="en-US" sz="1200">
                <a:latin typeface="Calibri" charset="0"/>
              </a:rPr>
              <a:pPr eaLnBrk="1" hangingPunct="1"/>
              <a:t>42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C7B32-EC7B-F24A-8017-D3233B7C6D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03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 maybe with a bunch </a:t>
            </a:r>
            <a:r>
              <a:rPr lang="en-US" smtClean="0"/>
              <a:t>more tosses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C7B32-EC7B-F24A-8017-D3233B7C6D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03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C7B32-EC7B-F24A-8017-D3233B7C6D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03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just a terminology</a:t>
            </a:r>
            <a:r>
              <a:rPr lang="en-US" baseline="0" dirty="0" smtClean="0"/>
              <a:t> slide</a:t>
            </a:r>
            <a:endParaRPr lang="en-US" dirty="0" smtClean="0"/>
          </a:p>
          <a:p>
            <a:r>
              <a:rPr lang="en-US" dirty="0" smtClean="0"/>
              <a:t>Where </a:t>
            </a:r>
            <a:r>
              <a:rPr lang="en-US" dirty="0" smtClean="0"/>
              <a:t>F is the</a:t>
            </a:r>
            <a:r>
              <a:rPr lang="en-US" baseline="0" dirty="0" smtClean="0"/>
              <a:t> given (observed) flips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C7B32-EC7B-F24A-8017-D3233B7C6D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03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C7B32-EC7B-F24A-8017-D3233B7C6D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03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C7B32-EC7B-F24A-8017-D3233B7C6D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03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0107-EC7E-FA46-A597-492CB4FF26D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E2D9-0751-7549-BCA3-2D7F32FAB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2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0107-EC7E-FA46-A597-492CB4FF26D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E2D9-0751-7549-BCA3-2D7F32FAB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5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0107-EC7E-FA46-A597-492CB4FF26D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E2D9-0751-7549-BCA3-2D7F32FAB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0107-EC7E-FA46-A597-492CB4FF26D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E2D9-0751-7549-BCA3-2D7F32FAB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07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0107-EC7E-FA46-A597-492CB4FF26D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E2D9-0751-7549-BCA3-2D7F32FAB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6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0107-EC7E-FA46-A597-492CB4FF26D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E2D9-0751-7549-BCA3-2D7F32FAB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2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0107-EC7E-FA46-A597-492CB4FF26D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E2D9-0751-7549-BCA3-2D7F32FAB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8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0107-EC7E-FA46-A597-492CB4FF26D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E2D9-0751-7549-BCA3-2D7F32FAB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0107-EC7E-FA46-A597-492CB4FF26D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E2D9-0751-7549-BCA3-2D7F32FAB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3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0107-EC7E-FA46-A597-492CB4FF26D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E2D9-0751-7549-BCA3-2D7F32FAB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2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0107-EC7E-FA46-A597-492CB4FF26D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E2D9-0751-7549-BCA3-2D7F32FAB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7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E0107-EC7E-FA46-A597-492CB4FF26D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E2D9-0751-7549-BCA3-2D7F32FAB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7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1.gif"/><Relationship Id="rId2" Type="http://schemas.openxmlformats.org/officeDocument/2006/relationships/video" Target="../media/media1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211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Numerical </a:t>
            </a:r>
            <a:r>
              <a:rPr lang="en-US" dirty="0" smtClean="0"/>
              <a:t>Stability (underflow to 0)</a:t>
            </a:r>
            <a:endParaRPr lang="en-US" dirty="0"/>
          </a:p>
        </p:txBody>
      </p:sp>
      <p:sp>
        <p:nvSpPr>
          <p:cNvPr id="81" name="Content Placeholder 2"/>
          <p:cNvSpPr>
            <a:spLocks noGrp="1"/>
          </p:cNvSpPr>
          <p:nvPr>
            <p:ph idx="1"/>
          </p:nvPr>
        </p:nvSpPr>
        <p:spPr>
          <a:xfrm>
            <a:off x="206178" y="1313445"/>
            <a:ext cx="8686800" cy="510458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en-US" sz="2600" dirty="0" smtClean="0"/>
          </a:p>
          <a:p>
            <a:pPr>
              <a:buFontTx/>
              <a:buChar char="-"/>
            </a:pPr>
            <a:r>
              <a:rPr lang="en-US" sz="2600" dirty="0" smtClean="0"/>
              <a:t>Viterbi:    	 B</a:t>
            </a:r>
            <a:r>
              <a:rPr lang="en-US" sz="2600" dirty="0"/>
              <a:t>(</a:t>
            </a:r>
            <a:r>
              <a:rPr lang="en-US" sz="2600" dirty="0" err="1"/>
              <a:t>i,j</a:t>
            </a:r>
            <a:r>
              <a:rPr lang="en-US" sz="2600" dirty="0"/>
              <a:t>) = </a:t>
            </a:r>
            <a:r>
              <a:rPr lang="en-US" sz="2600" dirty="0" smtClean="0"/>
              <a:t>max </a:t>
            </a:r>
          </a:p>
          <a:p>
            <a:pPr>
              <a:buFontTx/>
              <a:buChar char="-"/>
            </a:pPr>
            <a:endParaRPr lang="en-US" sz="2600" dirty="0"/>
          </a:p>
          <a:p>
            <a:pPr>
              <a:buFontTx/>
              <a:buChar char="-"/>
            </a:pPr>
            <a:endParaRPr lang="en-US" sz="2600" dirty="0" smtClean="0"/>
          </a:p>
          <a:p>
            <a:pPr>
              <a:buFontTx/>
              <a:buChar char="-"/>
            </a:pPr>
            <a:endParaRPr lang="en-US" sz="2600" dirty="0" smtClean="0"/>
          </a:p>
          <a:p>
            <a:pPr>
              <a:buFontTx/>
              <a:buChar char="-"/>
            </a:pPr>
            <a:endParaRPr lang="en-US" sz="2600" dirty="0" smtClean="0"/>
          </a:p>
          <a:p>
            <a:pPr>
              <a:buFontTx/>
              <a:buChar char="-"/>
            </a:pPr>
            <a:endParaRPr lang="en-US" sz="2600" dirty="0" smtClean="0"/>
          </a:p>
        </p:txBody>
      </p:sp>
      <p:sp>
        <p:nvSpPr>
          <p:cNvPr id="84" name="Left Brace 83"/>
          <p:cNvSpPr/>
          <p:nvPr/>
        </p:nvSpPr>
        <p:spPr>
          <a:xfrm>
            <a:off x="3851267" y="1591258"/>
            <a:ext cx="226955" cy="954971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746745"/>
              </p:ext>
            </p:extLst>
          </p:nvPr>
        </p:nvGraphicFramePr>
        <p:xfrm>
          <a:off x="712819" y="4922068"/>
          <a:ext cx="525372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372"/>
                <a:gridCol w="525372"/>
                <a:gridCol w="525372"/>
                <a:gridCol w="525372"/>
                <a:gridCol w="525372"/>
                <a:gridCol w="525372"/>
                <a:gridCol w="525372"/>
                <a:gridCol w="525372"/>
                <a:gridCol w="525372"/>
                <a:gridCol w="52537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90" name="Group 89"/>
          <p:cNvGrpSpPr/>
          <p:nvPr/>
        </p:nvGrpSpPr>
        <p:grpSpPr>
          <a:xfrm>
            <a:off x="1697715" y="5817379"/>
            <a:ext cx="3908618" cy="452480"/>
            <a:chOff x="2229699" y="4203647"/>
            <a:chExt cx="3908618" cy="452480"/>
          </a:xfrm>
        </p:grpSpPr>
        <p:cxnSp>
          <p:nvCxnSpPr>
            <p:cNvPr id="91" name="Straight Arrow Connector 90"/>
            <p:cNvCxnSpPr/>
            <p:nvPr/>
          </p:nvCxnSpPr>
          <p:spPr>
            <a:xfrm>
              <a:off x="2229699" y="4641967"/>
              <a:ext cx="152400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2766015" y="4646687"/>
              <a:ext cx="152400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3341889" y="4646687"/>
              <a:ext cx="152400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3878205" y="4651407"/>
              <a:ext cx="152400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4331211" y="4646687"/>
              <a:ext cx="152400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867527" y="4651407"/>
              <a:ext cx="152400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5443401" y="4651407"/>
              <a:ext cx="152400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5979717" y="4656127"/>
              <a:ext cx="152400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2234439" y="4203647"/>
              <a:ext cx="152400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2770755" y="4208367"/>
              <a:ext cx="152400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3346629" y="4208367"/>
              <a:ext cx="152400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>
              <a:off x="3882945" y="4213087"/>
              <a:ext cx="152400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4335951" y="4208367"/>
              <a:ext cx="152400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4872267" y="4213087"/>
              <a:ext cx="152400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5448141" y="4213087"/>
              <a:ext cx="152400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5984457" y="4217807"/>
              <a:ext cx="152400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/>
            <p:cNvGrpSpPr/>
            <p:nvPr/>
          </p:nvGrpSpPr>
          <p:grpSpPr>
            <a:xfrm>
              <a:off x="2318295" y="4439935"/>
              <a:ext cx="3813822" cy="137632"/>
              <a:chOff x="2318295" y="4439935"/>
              <a:chExt cx="3813822" cy="137632"/>
            </a:xfrm>
          </p:grpSpPr>
          <p:cxnSp>
            <p:nvCxnSpPr>
              <p:cNvPr id="117" name="Straight Arrow Connector 116"/>
              <p:cNvCxnSpPr/>
              <p:nvPr/>
            </p:nvCxnSpPr>
            <p:spPr>
              <a:xfrm>
                <a:off x="2318295" y="4449983"/>
                <a:ext cx="152400" cy="11814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2825079" y="4454703"/>
                <a:ext cx="152400" cy="11814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3356655" y="4439935"/>
                <a:ext cx="152400" cy="11814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3863439" y="4444655"/>
                <a:ext cx="152400" cy="11814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4434573" y="4454703"/>
                <a:ext cx="152400" cy="11814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4941357" y="4459423"/>
                <a:ext cx="152400" cy="11814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5472933" y="4444655"/>
                <a:ext cx="152400" cy="11814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5979717" y="4449375"/>
                <a:ext cx="152400" cy="11814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107"/>
            <p:cNvGrpSpPr/>
            <p:nvPr/>
          </p:nvGrpSpPr>
          <p:grpSpPr>
            <a:xfrm flipV="1">
              <a:off x="2324495" y="4263087"/>
              <a:ext cx="3813822" cy="164624"/>
              <a:chOff x="2318295" y="4439935"/>
              <a:chExt cx="3813822" cy="137632"/>
            </a:xfrm>
          </p:grpSpPr>
          <p:cxnSp>
            <p:nvCxnSpPr>
              <p:cNvPr id="109" name="Straight Arrow Connector 108"/>
              <p:cNvCxnSpPr/>
              <p:nvPr/>
            </p:nvCxnSpPr>
            <p:spPr>
              <a:xfrm>
                <a:off x="2318295" y="4449983"/>
                <a:ext cx="152400" cy="11814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>
                <a:off x="2825079" y="4454703"/>
                <a:ext cx="152400" cy="11814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>
                <a:off x="3356655" y="4439935"/>
                <a:ext cx="152400" cy="11814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>
                <a:off x="3863439" y="4444655"/>
                <a:ext cx="152400" cy="11814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/>
              <p:nvPr/>
            </p:nvCxnSpPr>
            <p:spPr>
              <a:xfrm>
                <a:off x="4434573" y="4454703"/>
                <a:ext cx="152400" cy="11814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/>
              <p:nvPr/>
            </p:nvCxnSpPr>
            <p:spPr>
              <a:xfrm>
                <a:off x="4941357" y="4459423"/>
                <a:ext cx="152400" cy="11814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>
                <a:off x="5472933" y="4444655"/>
                <a:ext cx="152400" cy="11814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5979717" y="4449375"/>
                <a:ext cx="152400" cy="11814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Rectangle 49"/>
          <p:cNvSpPr/>
          <p:nvPr/>
        </p:nvSpPr>
        <p:spPr>
          <a:xfrm>
            <a:off x="4111127" y="1591831"/>
            <a:ext cx="317461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B(i-1</a:t>
            </a:r>
            <a:r>
              <a:rPr lang="en-US" sz="2600" dirty="0" smtClean="0"/>
              <a:t>,E) </a:t>
            </a:r>
            <a:r>
              <a:rPr lang="en-US" sz="2000" dirty="0"/>
              <a:t>*</a:t>
            </a:r>
            <a:r>
              <a:rPr lang="en-US" sz="2600" dirty="0" smtClean="0"/>
              <a:t> </a:t>
            </a:r>
            <a:r>
              <a:rPr lang="en-US" sz="2600" dirty="0"/>
              <a:t>t(</a:t>
            </a:r>
            <a:r>
              <a:rPr lang="en-US" sz="2600" dirty="0" err="1"/>
              <a:t>j</a:t>
            </a:r>
            <a:r>
              <a:rPr lang="en-US" sz="2600" dirty="0" err="1" smtClean="0"/>
              <a:t>|E</a:t>
            </a:r>
            <a:r>
              <a:rPr lang="en-US" sz="2600" dirty="0" smtClean="0"/>
              <a:t>) </a:t>
            </a:r>
            <a:r>
              <a:rPr lang="en-US" sz="2000" dirty="0"/>
              <a:t>*</a:t>
            </a:r>
            <a:r>
              <a:rPr lang="en-US" sz="2600" dirty="0"/>
              <a:t> </a:t>
            </a:r>
            <a:r>
              <a:rPr lang="en-US" sz="2600" dirty="0" smtClean="0"/>
              <a:t>e(</a:t>
            </a:r>
            <a:r>
              <a:rPr lang="en-US" sz="2600" dirty="0" err="1" smtClean="0"/>
              <a:t>x|j</a:t>
            </a:r>
            <a:r>
              <a:rPr lang="en-US" sz="2600" dirty="0" smtClean="0"/>
              <a:t>) </a:t>
            </a:r>
            <a:endParaRPr lang="en-US" sz="2600" dirty="0"/>
          </a:p>
        </p:txBody>
      </p:sp>
      <p:sp>
        <p:nvSpPr>
          <p:cNvPr id="51" name="Rectangle 50"/>
          <p:cNvSpPr/>
          <p:nvPr/>
        </p:nvSpPr>
        <p:spPr>
          <a:xfrm>
            <a:off x="4115867" y="2054359"/>
            <a:ext cx="309240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B(i-</a:t>
            </a:r>
            <a:r>
              <a:rPr lang="en-US" sz="2600" dirty="0" smtClean="0"/>
              <a:t>1,I)  </a:t>
            </a:r>
            <a:r>
              <a:rPr lang="en-US" sz="2000" dirty="0" smtClean="0"/>
              <a:t>*</a:t>
            </a:r>
            <a:r>
              <a:rPr lang="en-US" sz="2600" dirty="0" smtClean="0"/>
              <a:t> </a:t>
            </a:r>
            <a:r>
              <a:rPr lang="en-US" sz="2600" dirty="0"/>
              <a:t>t(</a:t>
            </a:r>
            <a:r>
              <a:rPr lang="en-US" sz="2600" dirty="0" err="1"/>
              <a:t>j</a:t>
            </a:r>
            <a:r>
              <a:rPr lang="en-US" sz="2600" dirty="0" err="1" smtClean="0"/>
              <a:t>|I</a:t>
            </a:r>
            <a:r>
              <a:rPr lang="en-US" sz="2600" dirty="0"/>
              <a:t>) </a:t>
            </a:r>
            <a:r>
              <a:rPr lang="en-US" sz="2000" dirty="0"/>
              <a:t>*</a:t>
            </a:r>
            <a:r>
              <a:rPr lang="en-US" sz="2600" dirty="0"/>
              <a:t> e(</a:t>
            </a:r>
            <a:r>
              <a:rPr lang="en-US" sz="2600" dirty="0" err="1"/>
              <a:t>x|j</a:t>
            </a:r>
            <a:r>
              <a:rPr lang="en-US" sz="2600" dirty="0"/>
              <a:t>)</a:t>
            </a:r>
          </a:p>
        </p:txBody>
      </p:sp>
      <p:pic>
        <p:nvPicPr>
          <p:cNvPr id="46" name="Picture 45" descr="simple-gene-model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087" y="4395675"/>
            <a:ext cx="2760433" cy="177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93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3600" dirty="0"/>
              <a:t>Training models (labeled data)</a:t>
            </a:r>
            <a:endParaRPr lang="en-US" sz="3600" dirty="0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2403837" y="4760472"/>
            <a:ext cx="1346793" cy="1346618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T: </a:t>
            </a:r>
            <a:r>
              <a:rPr lang="en-US" dirty="0">
                <a:solidFill>
                  <a:schemeClr val="tx1"/>
                </a:solidFill>
              </a:rPr>
              <a:t>?</a:t>
            </a:r>
            <a:endParaRPr lang="en-US" dirty="0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4992668" y="4760472"/>
            <a:ext cx="1346793" cy="1346618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H: 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T: ?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574964" y="6196604"/>
            <a:ext cx="98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“Coin A”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243270" y="6243455"/>
            <a:ext cx="974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“Coin B”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2000 total flips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Coin </a:t>
            </a:r>
            <a:r>
              <a:rPr lang="en-US" sz="2400" dirty="0">
                <a:latin typeface="Courier"/>
                <a:cs typeface="Courier"/>
              </a:rPr>
              <a:t>A: </a:t>
            </a:r>
            <a:r>
              <a:rPr lang="en-US" sz="2400" dirty="0" smtClean="0">
                <a:latin typeface="Courier"/>
                <a:cs typeface="Courier"/>
              </a:rPr>
              <a:t>1100 flips, 110 followed by coin B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    556H</a:t>
            </a:r>
            <a:r>
              <a:rPr lang="en-US" sz="2400" dirty="0">
                <a:latin typeface="Courier"/>
                <a:cs typeface="Courier"/>
              </a:rPr>
              <a:t>, </a:t>
            </a:r>
            <a:r>
              <a:rPr lang="en-US" sz="2400" dirty="0" smtClean="0">
                <a:latin typeface="Courier"/>
                <a:cs typeface="Courier"/>
              </a:rPr>
              <a:t>544T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Coin B: </a:t>
            </a:r>
            <a:r>
              <a:rPr lang="en-US" sz="2400" dirty="0" smtClean="0">
                <a:latin typeface="Courier"/>
                <a:cs typeface="Courier"/>
              </a:rPr>
              <a:t>900 </a:t>
            </a:r>
            <a:r>
              <a:rPr lang="en-US" sz="2400" dirty="0">
                <a:latin typeface="Courier"/>
                <a:cs typeface="Courier"/>
              </a:rPr>
              <a:t>flips, </a:t>
            </a:r>
            <a:r>
              <a:rPr lang="en-US" sz="2400" dirty="0" smtClean="0">
                <a:latin typeface="Courier"/>
                <a:cs typeface="Courier"/>
              </a:rPr>
              <a:t>235 followed </a:t>
            </a:r>
            <a:r>
              <a:rPr lang="en-US" sz="2400" dirty="0">
                <a:latin typeface="Courier"/>
                <a:cs typeface="Courier"/>
              </a:rPr>
              <a:t>by coin A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     643H</a:t>
            </a:r>
            <a:r>
              <a:rPr lang="en-US" sz="2400" dirty="0">
                <a:latin typeface="Courier"/>
                <a:cs typeface="Courier"/>
              </a:rPr>
              <a:t>, </a:t>
            </a:r>
            <a:r>
              <a:rPr lang="en-US" sz="2400" dirty="0" smtClean="0">
                <a:latin typeface="Courier"/>
                <a:cs typeface="Courier"/>
              </a:rPr>
              <a:t>257T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600" dirty="0" smtClean="0"/>
          </a:p>
        </p:txBody>
      </p:sp>
      <p:sp>
        <p:nvSpPr>
          <p:cNvPr id="8" name="Freeform 7"/>
          <p:cNvSpPr/>
          <p:nvPr/>
        </p:nvSpPr>
        <p:spPr>
          <a:xfrm>
            <a:off x="3381475" y="4408061"/>
            <a:ext cx="1831015" cy="502842"/>
          </a:xfrm>
          <a:custGeom>
            <a:avLst/>
            <a:gdLst>
              <a:gd name="connsiteX0" fmla="*/ 0 w 1831015"/>
              <a:gd name="connsiteY0" fmla="*/ 414232 h 502842"/>
              <a:gd name="connsiteX1" fmla="*/ 856443 w 1831015"/>
              <a:gd name="connsiteY1" fmla="*/ 722 h 502842"/>
              <a:gd name="connsiteX2" fmla="*/ 1831015 w 1831015"/>
              <a:gd name="connsiteY2" fmla="*/ 502842 h 502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1015" h="502842">
                <a:moveTo>
                  <a:pt x="0" y="414232"/>
                </a:moveTo>
                <a:cubicBezTo>
                  <a:pt x="275637" y="200093"/>
                  <a:pt x="551274" y="-14046"/>
                  <a:pt x="856443" y="722"/>
                </a:cubicBezTo>
                <a:cubicBezTo>
                  <a:pt x="1161612" y="15490"/>
                  <a:pt x="1496313" y="259166"/>
                  <a:pt x="1831015" y="502842"/>
                </a:cubicBezTo>
              </a:path>
            </a:pathLst>
          </a:custGeom>
          <a:ln w="12700" cmpd="sng"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558670" y="5959444"/>
            <a:ext cx="1727651" cy="517189"/>
          </a:xfrm>
          <a:custGeom>
            <a:avLst/>
            <a:gdLst>
              <a:gd name="connsiteX0" fmla="*/ 1727651 w 1727651"/>
              <a:gd name="connsiteY0" fmla="*/ 59073 h 517189"/>
              <a:gd name="connsiteX1" fmla="*/ 812144 w 1727651"/>
              <a:gd name="connsiteY1" fmla="*/ 516889 h 517189"/>
              <a:gd name="connsiteX2" fmla="*/ 0 w 1727651"/>
              <a:gd name="connsiteY2" fmla="*/ 0 h 517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7651" h="517189">
                <a:moveTo>
                  <a:pt x="1727651" y="59073"/>
                </a:moveTo>
                <a:cubicBezTo>
                  <a:pt x="1413868" y="292904"/>
                  <a:pt x="1100086" y="526735"/>
                  <a:pt x="812144" y="516889"/>
                </a:cubicBezTo>
                <a:cubicBezTo>
                  <a:pt x="524202" y="507044"/>
                  <a:pt x="262101" y="253522"/>
                  <a:pt x="0" y="0"/>
                </a:cubicBezTo>
              </a:path>
            </a:pathLst>
          </a:custGeom>
          <a:ln w="12700" cmpd="sng"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364258" y="5035543"/>
            <a:ext cx="629622" cy="501493"/>
          </a:xfrm>
          <a:custGeom>
            <a:avLst/>
            <a:gdLst>
              <a:gd name="connsiteX0" fmla="*/ 0 w 629622"/>
              <a:gd name="connsiteY0" fmla="*/ 215026 h 501493"/>
              <a:gd name="connsiteX1" fmla="*/ 546351 w 629622"/>
              <a:gd name="connsiteY1" fmla="*/ 8271 h 501493"/>
              <a:gd name="connsiteX2" fmla="*/ 575883 w 629622"/>
              <a:gd name="connsiteY2" fmla="*/ 466086 h 501493"/>
              <a:gd name="connsiteX3" fmla="*/ 44298 w 629622"/>
              <a:gd name="connsiteY3" fmla="*/ 436550 h 50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9622" h="501493">
                <a:moveTo>
                  <a:pt x="0" y="215026"/>
                </a:moveTo>
                <a:cubicBezTo>
                  <a:pt x="225185" y="90727"/>
                  <a:pt x="450371" y="-33572"/>
                  <a:pt x="546351" y="8271"/>
                </a:cubicBezTo>
                <a:cubicBezTo>
                  <a:pt x="642331" y="50114"/>
                  <a:pt x="659558" y="394706"/>
                  <a:pt x="575883" y="466086"/>
                </a:cubicBezTo>
                <a:cubicBezTo>
                  <a:pt x="492208" y="537466"/>
                  <a:pt x="268253" y="487008"/>
                  <a:pt x="44298" y="436550"/>
                </a:cubicBezTo>
              </a:path>
            </a:pathLst>
          </a:custGeom>
          <a:ln w="12700" cmpd="sng"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flipH="1">
            <a:off x="1764150" y="5154226"/>
            <a:ext cx="639687" cy="501493"/>
          </a:xfrm>
          <a:custGeom>
            <a:avLst/>
            <a:gdLst>
              <a:gd name="connsiteX0" fmla="*/ 0 w 629622"/>
              <a:gd name="connsiteY0" fmla="*/ 215026 h 501493"/>
              <a:gd name="connsiteX1" fmla="*/ 546351 w 629622"/>
              <a:gd name="connsiteY1" fmla="*/ 8271 h 501493"/>
              <a:gd name="connsiteX2" fmla="*/ 575883 w 629622"/>
              <a:gd name="connsiteY2" fmla="*/ 466086 h 501493"/>
              <a:gd name="connsiteX3" fmla="*/ 44298 w 629622"/>
              <a:gd name="connsiteY3" fmla="*/ 436550 h 50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9622" h="501493">
                <a:moveTo>
                  <a:pt x="0" y="215026"/>
                </a:moveTo>
                <a:cubicBezTo>
                  <a:pt x="225185" y="90727"/>
                  <a:pt x="450371" y="-33572"/>
                  <a:pt x="546351" y="8271"/>
                </a:cubicBezTo>
                <a:cubicBezTo>
                  <a:pt x="642331" y="50114"/>
                  <a:pt x="659558" y="394706"/>
                  <a:pt x="575883" y="466086"/>
                </a:cubicBezTo>
                <a:cubicBezTo>
                  <a:pt x="492208" y="537466"/>
                  <a:pt x="268253" y="487008"/>
                  <a:pt x="44298" y="436550"/>
                </a:cubicBezTo>
              </a:path>
            </a:pathLst>
          </a:custGeom>
          <a:ln w="12700" cmpd="sng"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80051" y="5197240"/>
            <a:ext cx="291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146076" y="4020498"/>
            <a:ext cx="291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145582" y="5120519"/>
            <a:ext cx="291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298476" y="6525293"/>
            <a:ext cx="291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976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3600" dirty="0"/>
              <a:t>Training models (labeled data)</a:t>
            </a:r>
            <a:endParaRPr lang="en-US" sz="3600" dirty="0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2403837" y="4760472"/>
            <a:ext cx="1346793" cy="1346618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dirty="0" smtClean="0">
                <a:solidFill>
                  <a:schemeClr val="tx1"/>
                </a:solidFill>
              </a:rPr>
              <a:t>: .505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T: .495</a:t>
            </a:r>
            <a:endParaRPr lang="en-US" dirty="0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4992668" y="4760472"/>
            <a:ext cx="1346793" cy="1346618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H: .714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T: </a:t>
            </a:r>
            <a:r>
              <a:rPr lang="en-US" dirty="0" smtClean="0">
                <a:solidFill>
                  <a:schemeClr val="tx1"/>
                </a:solidFill>
              </a:rPr>
              <a:t>.286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574964" y="6196604"/>
            <a:ext cx="98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“Coin A”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243270" y="6243455"/>
            <a:ext cx="974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“Coin B”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2442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2000 total flips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Coin </a:t>
            </a:r>
            <a:r>
              <a:rPr lang="en-US" sz="2400" dirty="0">
                <a:latin typeface="Courier"/>
                <a:cs typeface="Courier"/>
              </a:rPr>
              <a:t>A: </a:t>
            </a:r>
            <a:r>
              <a:rPr lang="en-US" sz="2400" dirty="0" smtClean="0">
                <a:latin typeface="Courier"/>
                <a:cs typeface="Courier"/>
              </a:rPr>
              <a:t>1100 flips, 110 followed by coin B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    556H</a:t>
            </a:r>
            <a:r>
              <a:rPr lang="en-US" sz="2400" dirty="0">
                <a:latin typeface="Courier"/>
                <a:cs typeface="Courier"/>
              </a:rPr>
              <a:t>, </a:t>
            </a:r>
            <a:r>
              <a:rPr lang="en-US" sz="2400" dirty="0" smtClean="0">
                <a:latin typeface="Courier"/>
                <a:cs typeface="Courier"/>
              </a:rPr>
              <a:t>544T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Coin B: </a:t>
            </a:r>
            <a:r>
              <a:rPr lang="en-US" sz="2400" dirty="0" smtClean="0">
                <a:latin typeface="Courier"/>
                <a:cs typeface="Courier"/>
              </a:rPr>
              <a:t>900 </a:t>
            </a:r>
            <a:r>
              <a:rPr lang="en-US" sz="2400" dirty="0">
                <a:latin typeface="Courier"/>
                <a:cs typeface="Courier"/>
              </a:rPr>
              <a:t>flips, </a:t>
            </a:r>
            <a:r>
              <a:rPr lang="en-US" sz="2400" dirty="0" smtClean="0">
                <a:latin typeface="Courier"/>
                <a:cs typeface="Courier"/>
              </a:rPr>
              <a:t>225 </a:t>
            </a:r>
            <a:r>
              <a:rPr lang="en-US" sz="2400" dirty="0">
                <a:latin typeface="Courier"/>
                <a:cs typeface="Courier"/>
              </a:rPr>
              <a:t>followed by coin A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     643H</a:t>
            </a:r>
            <a:r>
              <a:rPr lang="en-US" sz="2400" dirty="0">
                <a:latin typeface="Courier"/>
                <a:cs typeface="Courier"/>
              </a:rPr>
              <a:t>, </a:t>
            </a:r>
            <a:r>
              <a:rPr lang="en-US" sz="2400" dirty="0" smtClean="0">
                <a:latin typeface="Courier"/>
                <a:cs typeface="Courier"/>
              </a:rPr>
              <a:t>257T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600" dirty="0" smtClean="0"/>
          </a:p>
        </p:txBody>
      </p:sp>
      <p:sp>
        <p:nvSpPr>
          <p:cNvPr id="8" name="Freeform 7"/>
          <p:cNvSpPr/>
          <p:nvPr/>
        </p:nvSpPr>
        <p:spPr>
          <a:xfrm>
            <a:off x="3381475" y="4408061"/>
            <a:ext cx="1831015" cy="502842"/>
          </a:xfrm>
          <a:custGeom>
            <a:avLst/>
            <a:gdLst>
              <a:gd name="connsiteX0" fmla="*/ 0 w 1831015"/>
              <a:gd name="connsiteY0" fmla="*/ 414232 h 502842"/>
              <a:gd name="connsiteX1" fmla="*/ 856443 w 1831015"/>
              <a:gd name="connsiteY1" fmla="*/ 722 h 502842"/>
              <a:gd name="connsiteX2" fmla="*/ 1831015 w 1831015"/>
              <a:gd name="connsiteY2" fmla="*/ 502842 h 502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1015" h="502842">
                <a:moveTo>
                  <a:pt x="0" y="414232"/>
                </a:moveTo>
                <a:cubicBezTo>
                  <a:pt x="275637" y="200093"/>
                  <a:pt x="551274" y="-14046"/>
                  <a:pt x="856443" y="722"/>
                </a:cubicBezTo>
                <a:cubicBezTo>
                  <a:pt x="1161612" y="15490"/>
                  <a:pt x="1496313" y="259166"/>
                  <a:pt x="1831015" y="502842"/>
                </a:cubicBezTo>
              </a:path>
            </a:pathLst>
          </a:custGeom>
          <a:ln w="12700" cmpd="sng"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558670" y="5959444"/>
            <a:ext cx="1727651" cy="517189"/>
          </a:xfrm>
          <a:custGeom>
            <a:avLst/>
            <a:gdLst>
              <a:gd name="connsiteX0" fmla="*/ 1727651 w 1727651"/>
              <a:gd name="connsiteY0" fmla="*/ 59073 h 517189"/>
              <a:gd name="connsiteX1" fmla="*/ 812144 w 1727651"/>
              <a:gd name="connsiteY1" fmla="*/ 516889 h 517189"/>
              <a:gd name="connsiteX2" fmla="*/ 0 w 1727651"/>
              <a:gd name="connsiteY2" fmla="*/ 0 h 517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7651" h="517189">
                <a:moveTo>
                  <a:pt x="1727651" y="59073"/>
                </a:moveTo>
                <a:cubicBezTo>
                  <a:pt x="1413868" y="292904"/>
                  <a:pt x="1100086" y="526735"/>
                  <a:pt x="812144" y="516889"/>
                </a:cubicBezTo>
                <a:cubicBezTo>
                  <a:pt x="524202" y="507044"/>
                  <a:pt x="262101" y="253522"/>
                  <a:pt x="0" y="0"/>
                </a:cubicBezTo>
              </a:path>
            </a:pathLst>
          </a:custGeom>
          <a:ln w="12700" cmpd="sng"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364258" y="5035543"/>
            <a:ext cx="629622" cy="501493"/>
          </a:xfrm>
          <a:custGeom>
            <a:avLst/>
            <a:gdLst>
              <a:gd name="connsiteX0" fmla="*/ 0 w 629622"/>
              <a:gd name="connsiteY0" fmla="*/ 215026 h 501493"/>
              <a:gd name="connsiteX1" fmla="*/ 546351 w 629622"/>
              <a:gd name="connsiteY1" fmla="*/ 8271 h 501493"/>
              <a:gd name="connsiteX2" fmla="*/ 575883 w 629622"/>
              <a:gd name="connsiteY2" fmla="*/ 466086 h 501493"/>
              <a:gd name="connsiteX3" fmla="*/ 44298 w 629622"/>
              <a:gd name="connsiteY3" fmla="*/ 436550 h 50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9622" h="501493">
                <a:moveTo>
                  <a:pt x="0" y="215026"/>
                </a:moveTo>
                <a:cubicBezTo>
                  <a:pt x="225185" y="90727"/>
                  <a:pt x="450371" y="-33572"/>
                  <a:pt x="546351" y="8271"/>
                </a:cubicBezTo>
                <a:cubicBezTo>
                  <a:pt x="642331" y="50114"/>
                  <a:pt x="659558" y="394706"/>
                  <a:pt x="575883" y="466086"/>
                </a:cubicBezTo>
                <a:cubicBezTo>
                  <a:pt x="492208" y="537466"/>
                  <a:pt x="268253" y="487008"/>
                  <a:pt x="44298" y="436550"/>
                </a:cubicBezTo>
              </a:path>
            </a:pathLst>
          </a:custGeom>
          <a:ln w="12700" cmpd="sng"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flipH="1">
            <a:off x="1764150" y="5154226"/>
            <a:ext cx="639687" cy="501493"/>
          </a:xfrm>
          <a:custGeom>
            <a:avLst/>
            <a:gdLst>
              <a:gd name="connsiteX0" fmla="*/ 0 w 629622"/>
              <a:gd name="connsiteY0" fmla="*/ 215026 h 501493"/>
              <a:gd name="connsiteX1" fmla="*/ 546351 w 629622"/>
              <a:gd name="connsiteY1" fmla="*/ 8271 h 501493"/>
              <a:gd name="connsiteX2" fmla="*/ 575883 w 629622"/>
              <a:gd name="connsiteY2" fmla="*/ 466086 h 501493"/>
              <a:gd name="connsiteX3" fmla="*/ 44298 w 629622"/>
              <a:gd name="connsiteY3" fmla="*/ 436550 h 50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9622" h="501493">
                <a:moveTo>
                  <a:pt x="0" y="215026"/>
                </a:moveTo>
                <a:cubicBezTo>
                  <a:pt x="225185" y="90727"/>
                  <a:pt x="450371" y="-33572"/>
                  <a:pt x="546351" y="8271"/>
                </a:cubicBezTo>
                <a:cubicBezTo>
                  <a:pt x="642331" y="50114"/>
                  <a:pt x="659558" y="394706"/>
                  <a:pt x="575883" y="466086"/>
                </a:cubicBezTo>
                <a:cubicBezTo>
                  <a:pt x="492208" y="537466"/>
                  <a:pt x="268253" y="487008"/>
                  <a:pt x="44298" y="436550"/>
                </a:cubicBezTo>
              </a:path>
            </a:pathLst>
          </a:custGeom>
          <a:ln w="12700" cmpd="sng"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45899" y="5197240"/>
            <a:ext cx="359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.9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111925" y="4020498"/>
            <a:ext cx="359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.1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052933" y="5120519"/>
            <a:ext cx="476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.75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205827" y="6525293"/>
            <a:ext cx="476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.25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04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-840" b="-16766"/>
          <a:stretch/>
        </p:blipFill>
        <p:spPr>
          <a:xfrm>
            <a:off x="1671051" y="2687055"/>
            <a:ext cx="5181731" cy="3983789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Splice site example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979423" y="6488668"/>
            <a:ext cx="1164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Eddy 2004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20583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600" dirty="0" smtClean="0"/>
              <a:t>In general, can use labeled data to estimate model parameters</a:t>
            </a:r>
          </a:p>
        </p:txBody>
      </p:sp>
    </p:spTree>
    <p:extLst>
      <p:ext uri="{BB962C8B-B14F-4D97-AF65-F5344CB8AC3E}">
        <p14:creationId xmlns:p14="http://schemas.microsoft.com/office/powerpoint/2010/main" val="3738152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88" y="5725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 </a:t>
            </a:r>
            <a:r>
              <a:rPr lang="en-US" dirty="0" smtClean="0"/>
              <a:t>model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1228349" y="2168506"/>
            <a:ext cx="6360008" cy="4077731"/>
            <a:chOff x="1228349" y="2168506"/>
            <a:chExt cx="6360008" cy="4077731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2403837" y="3324340"/>
              <a:ext cx="1346793" cy="1346618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A: 0.25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C: 0.25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G: 0.25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T: 0.25</a:t>
              </a:r>
              <a:endParaRPr lang="en-US" dirty="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4992668" y="3324340"/>
              <a:ext cx="1346793" cy="1346618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A: </a:t>
              </a:r>
              <a:r>
                <a:rPr lang="en-US" dirty="0" smtClean="0">
                  <a:solidFill>
                    <a:schemeClr val="tx1"/>
                  </a:solidFill>
                </a:rPr>
                <a:t>0.4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C: </a:t>
              </a:r>
              <a:r>
                <a:rPr lang="en-US" dirty="0" smtClean="0">
                  <a:solidFill>
                    <a:schemeClr val="tx1"/>
                  </a:solidFill>
                </a:rPr>
                <a:t>0.1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G: </a:t>
              </a:r>
              <a:r>
                <a:rPr lang="en-US" dirty="0" smtClean="0">
                  <a:solidFill>
                    <a:schemeClr val="tx1"/>
                  </a:solidFill>
                </a:rPr>
                <a:t>0.1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T: </a:t>
              </a:r>
              <a:r>
                <a:rPr lang="en-US" dirty="0" smtClean="0">
                  <a:solidFill>
                    <a:schemeClr val="tx1"/>
                  </a:solidFill>
                </a:rPr>
                <a:t>0.4</a:t>
              </a:r>
              <a:endParaRPr lang="en-US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3381475" y="2967721"/>
              <a:ext cx="1831015" cy="502842"/>
            </a:xfrm>
            <a:custGeom>
              <a:avLst/>
              <a:gdLst>
                <a:gd name="connsiteX0" fmla="*/ 0 w 1831015"/>
                <a:gd name="connsiteY0" fmla="*/ 414232 h 502842"/>
                <a:gd name="connsiteX1" fmla="*/ 856443 w 1831015"/>
                <a:gd name="connsiteY1" fmla="*/ 722 h 502842"/>
                <a:gd name="connsiteX2" fmla="*/ 1831015 w 1831015"/>
                <a:gd name="connsiteY2" fmla="*/ 502842 h 502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1015" h="502842">
                  <a:moveTo>
                    <a:pt x="0" y="414232"/>
                  </a:moveTo>
                  <a:cubicBezTo>
                    <a:pt x="275637" y="200093"/>
                    <a:pt x="551274" y="-14046"/>
                    <a:pt x="856443" y="722"/>
                  </a:cubicBezTo>
                  <a:cubicBezTo>
                    <a:pt x="1161612" y="15490"/>
                    <a:pt x="1496313" y="259166"/>
                    <a:pt x="1831015" y="502842"/>
                  </a:cubicBezTo>
                </a:path>
              </a:pathLst>
            </a:custGeom>
            <a:ln w="12700" cmpd="sng"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3558670" y="4519104"/>
              <a:ext cx="1727651" cy="517189"/>
            </a:xfrm>
            <a:custGeom>
              <a:avLst/>
              <a:gdLst>
                <a:gd name="connsiteX0" fmla="*/ 1727651 w 1727651"/>
                <a:gd name="connsiteY0" fmla="*/ 59073 h 517189"/>
                <a:gd name="connsiteX1" fmla="*/ 812144 w 1727651"/>
                <a:gd name="connsiteY1" fmla="*/ 516889 h 517189"/>
                <a:gd name="connsiteX2" fmla="*/ 0 w 1727651"/>
                <a:gd name="connsiteY2" fmla="*/ 0 h 51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27651" h="517189">
                  <a:moveTo>
                    <a:pt x="1727651" y="59073"/>
                  </a:moveTo>
                  <a:cubicBezTo>
                    <a:pt x="1413868" y="292904"/>
                    <a:pt x="1100086" y="526735"/>
                    <a:pt x="812144" y="516889"/>
                  </a:cubicBezTo>
                  <a:cubicBezTo>
                    <a:pt x="524202" y="507044"/>
                    <a:pt x="262101" y="253522"/>
                    <a:pt x="0" y="0"/>
                  </a:cubicBezTo>
                </a:path>
              </a:pathLst>
            </a:custGeom>
            <a:ln w="12700" cmpd="sng"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6364258" y="3595203"/>
              <a:ext cx="629622" cy="501493"/>
            </a:xfrm>
            <a:custGeom>
              <a:avLst/>
              <a:gdLst>
                <a:gd name="connsiteX0" fmla="*/ 0 w 629622"/>
                <a:gd name="connsiteY0" fmla="*/ 215026 h 501493"/>
                <a:gd name="connsiteX1" fmla="*/ 546351 w 629622"/>
                <a:gd name="connsiteY1" fmla="*/ 8271 h 501493"/>
                <a:gd name="connsiteX2" fmla="*/ 575883 w 629622"/>
                <a:gd name="connsiteY2" fmla="*/ 466086 h 501493"/>
                <a:gd name="connsiteX3" fmla="*/ 44298 w 629622"/>
                <a:gd name="connsiteY3" fmla="*/ 436550 h 501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622" h="501493">
                  <a:moveTo>
                    <a:pt x="0" y="215026"/>
                  </a:moveTo>
                  <a:cubicBezTo>
                    <a:pt x="225185" y="90727"/>
                    <a:pt x="450371" y="-33572"/>
                    <a:pt x="546351" y="8271"/>
                  </a:cubicBezTo>
                  <a:cubicBezTo>
                    <a:pt x="642331" y="50114"/>
                    <a:pt x="659558" y="394706"/>
                    <a:pt x="575883" y="466086"/>
                  </a:cubicBezTo>
                  <a:cubicBezTo>
                    <a:pt x="492208" y="537466"/>
                    <a:pt x="268253" y="487008"/>
                    <a:pt x="44298" y="436550"/>
                  </a:cubicBezTo>
                </a:path>
              </a:pathLst>
            </a:custGeom>
            <a:ln w="12700" cmpd="sng"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 flipH="1">
              <a:off x="1764150" y="3713886"/>
              <a:ext cx="639687" cy="501493"/>
            </a:xfrm>
            <a:custGeom>
              <a:avLst/>
              <a:gdLst>
                <a:gd name="connsiteX0" fmla="*/ 0 w 629622"/>
                <a:gd name="connsiteY0" fmla="*/ 215026 h 501493"/>
                <a:gd name="connsiteX1" fmla="*/ 546351 w 629622"/>
                <a:gd name="connsiteY1" fmla="*/ 8271 h 501493"/>
                <a:gd name="connsiteX2" fmla="*/ 575883 w 629622"/>
                <a:gd name="connsiteY2" fmla="*/ 466086 h 501493"/>
                <a:gd name="connsiteX3" fmla="*/ 44298 w 629622"/>
                <a:gd name="connsiteY3" fmla="*/ 436550 h 501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622" h="501493">
                  <a:moveTo>
                    <a:pt x="0" y="215026"/>
                  </a:moveTo>
                  <a:cubicBezTo>
                    <a:pt x="225185" y="90727"/>
                    <a:pt x="450371" y="-33572"/>
                    <a:pt x="546351" y="8271"/>
                  </a:cubicBezTo>
                  <a:cubicBezTo>
                    <a:pt x="642331" y="50114"/>
                    <a:pt x="659558" y="394706"/>
                    <a:pt x="575883" y="466086"/>
                  </a:cubicBezTo>
                  <a:cubicBezTo>
                    <a:pt x="492208" y="537466"/>
                    <a:pt x="268253" y="487008"/>
                    <a:pt x="44298" y="436550"/>
                  </a:cubicBezTo>
                </a:path>
              </a:pathLst>
            </a:custGeom>
            <a:ln w="12700" cmpd="sng"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28349" y="3756900"/>
              <a:ext cx="5950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0.98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94931" y="2580158"/>
              <a:ext cx="5939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0.01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994437" y="3680179"/>
              <a:ext cx="5939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0.96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46774" y="5084953"/>
              <a:ext cx="5950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0.04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651550" y="4760472"/>
              <a:ext cx="8294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“Exon”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251552" y="4807323"/>
              <a:ext cx="9580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“Intron”</a:t>
              </a:r>
              <a:endParaRPr lang="en-US" dirty="0"/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1604147" y="2168506"/>
              <a:ext cx="792054" cy="791952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start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>
              <a:endCxn id="4" idx="1"/>
            </p:cNvCxnSpPr>
            <p:nvPr/>
          </p:nvCxnSpPr>
          <p:spPr>
            <a:xfrm>
              <a:off x="2214941" y="2930922"/>
              <a:ext cx="386129" cy="590626"/>
            </a:xfrm>
            <a:prstGeom prst="straightConnector1">
              <a:avLst/>
            </a:prstGeom>
            <a:ln w="12700" cmpd="sng"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2424203" y="2916700"/>
              <a:ext cx="301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1454380" y="5454285"/>
              <a:ext cx="792054" cy="791952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end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4" idx="3"/>
            </p:cNvCxnSpPr>
            <p:nvPr/>
          </p:nvCxnSpPr>
          <p:spPr>
            <a:xfrm flipH="1">
              <a:off x="1994936" y="4473750"/>
              <a:ext cx="606134" cy="980535"/>
            </a:xfrm>
            <a:prstGeom prst="straightConnector1">
              <a:avLst/>
            </a:prstGeom>
            <a:ln w="12700" cmpd="sng"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726344" y="4738254"/>
              <a:ext cx="5939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0.01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64550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3600" dirty="0" smtClean="0"/>
              <a:t>Is Maximum Likelihood a great idea?</a:t>
            </a:r>
            <a:endParaRPr lang="en-US" sz="3600" dirty="0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2403837" y="4760472"/>
            <a:ext cx="1346793" cy="1346618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dirty="0" smtClean="0">
                <a:solidFill>
                  <a:schemeClr val="tx1"/>
                </a:solidFill>
              </a:rPr>
              <a:t>: ?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T: </a:t>
            </a:r>
            <a:r>
              <a:rPr lang="en-US" dirty="0">
                <a:solidFill>
                  <a:schemeClr val="tx1"/>
                </a:solidFill>
              </a:rPr>
              <a:t>?</a:t>
            </a:r>
            <a:endParaRPr lang="en-US" dirty="0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4992668" y="4760472"/>
            <a:ext cx="1346793" cy="1346618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H: ?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T: ?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574964" y="6196604"/>
            <a:ext cx="98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“Coin A”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243270" y="6243455"/>
            <a:ext cx="974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“Coin B”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Coin </a:t>
            </a:r>
            <a:r>
              <a:rPr lang="en-US" sz="2400" dirty="0" smtClean="0">
                <a:latin typeface="Courier"/>
                <a:cs typeface="Courier"/>
              </a:rPr>
              <a:t>A:  HHHTHHTTTHTHTTHTHHT =  9H, 11T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Coin </a:t>
            </a:r>
            <a:r>
              <a:rPr lang="en-US" sz="2400" dirty="0" smtClean="0">
                <a:latin typeface="Courier"/>
                <a:cs typeface="Courier"/>
              </a:rPr>
              <a:t>B:  HHHTHHTHTHTHHTHHHTT </a:t>
            </a:r>
            <a:r>
              <a:rPr lang="en-US" sz="2400" dirty="0">
                <a:latin typeface="Courier"/>
                <a:cs typeface="Courier"/>
              </a:rPr>
              <a:t>=  </a:t>
            </a:r>
            <a:r>
              <a:rPr lang="en-US" sz="2400" dirty="0" smtClean="0">
                <a:latin typeface="Courier"/>
                <a:cs typeface="Courier"/>
              </a:rPr>
              <a:t>13H</a:t>
            </a:r>
            <a:r>
              <a:rPr lang="en-US" sz="2400" dirty="0">
                <a:latin typeface="Courier"/>
                <a:cs typeface="Courier"/>
              </a:rPr>
              <a:t>, 7</a:t>
            </a:r>
            <a:r>
              <a:rPr lang="en-US" sz="2400" dirty="0" smtClean="0">
                <a:latin typeface="Courier"/>
                <a:cs typeface="Courier"/>
              </a:rPr>
              <a:t>T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400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3600" dirty="0" smtClean="0"/>
              <a:t>Is Maximum Likelihood a great idea?</a:t>
            </a:r>
            <a:endParaRPr lang="en-US" sz="3600" dirty="0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2403837" y="4760472"/>
            <a:ext cx="1346793" cy="1346618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dirty="0" smtClean="0">
                <a:solidFill>
                  <a:schemeClr val="tx1"/>
                </a:solidFill>
              </a:rPr>
              <a:t>: ?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T: </a:t>
            </a:r>
            <a:r>
              <a:rPr lang="en-US" dirty="0">
                <a:solidFill>
                  <a:schemeClr val="tx1"/>
                </a:solidFill>
              </a:rPr>
              <a:t>?</a:t>
            </a:r>
            <a:endParaRPr lang="en-US" dirty="0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4992668" y="4760472"/>
            <a:ext cx="1346793" cy="1346618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H: ?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T: ?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574964" y="6196604"/>
            <a:ext cx="98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“Coin A”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243270" y="6243455"/>
            <a:ext cx="974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“Coin B”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Coin </a:t>
            </a:r>
            <a:r>
              <a:rPr lang="en-US" sz="2400" dirty="0" smtClean="0">
                <a:latin typeface="Courier"/>
                <a:cs typeface="Courier"/>
              </a:rPr>
              <a:t>A:  HHHTHHTTTHTHTTHTHHT =  9H, 11T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Coin </a:t>
            </a:r>
            <a:r>
              <a:rPr lang="en-US" sz="2400" dirty="0" smtClean="0">
                <a:latin typeface="Courier"/>
                <a:cs typeface="Courier"/>
              </a:rPr>
              <a:t>B:  HHHTHHTHTHTHHTHHHTT </a:t>
            </a:r>
            <a:r>
              <a:rPr lang="en-US" sz="2400" dirty="0">
                <a:latin typeface="Courier"/>
                <a:cs typeface="Courier"/>
              </a:rPr>
              <a:t>=  </a:t>
            </a:r>
            <a:r>
              <a:rPr lang="en-US" sz="2400" dirty="0" smtClean="0">
                <a:latin typeface="Courier"/>
                <a:cs typeface="Courier"/>
              </a:rPr>
              <a:t>13H</a:t>
            </a:r>
            <a:r>
              <a:rPr lang="en-US" sz="2400" dirty="0">
                <a:latin typeface="Courier"/>
                <a:cs typeface="Courier"/>
              </a:rPr>
              <a:t>, </a:t>
            </a:r>
            <a:r>
              <a:rPr lang="en-US" sz="2400" dirty="0" smtClean="0">
                <a:latin typeface="Courier"/>
                <a:cs typeface="Courier"/>
              </a:rPr>
              <a:t>7T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May want to consider </a:t>
            </a:r>
            <a:r>
              <a:rPr lang="en-US" sz="2400" u="sng" dirty="0" smtClean="0"/>
              <a:t>regularization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 smtClean="0"/>
              <a:t>    -  introduce </a:t>
            </a:r>
            <a:r>
              <a:rPr lang="en-US" sz="2400" dirty="0"/>
              <a:t>additional </a:t>
            </a:r>
            <a:r>
              <a:rPr lang="en-US" sz="2400" dirty="0" smtClean="0"/>
              <a:t>information </a:t>
            </a:r>
            <a:r>
              <a:rPr lang="en-US" sz="2400" dirty="0"/>
              <a:t>to </a:t>
            </a:r>
            <a:r>
              <a:rPr lang="en-US" sz="2400" dirty="0" smtClean="0"/>
              <a:t>prevent </a:t>
            </a:r>
            <a:r>
              <a:rPr lang="en-US" sz="2400" dirty="0" err="1" smtClean="0"/>
              <a:t>overfitting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-  in this case, that might mean “mix observations with a prior”</a:t>
            </a:r>
            <a:endParaRPr lang="en-US" sz="2400" dirty="0"/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15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3600" dirty="0" smtClean="0"/>
              <a:t>Is Maximum Likelihood a great idea?</a:t>
            </a:r>
            <a:endParaRPr lang="en-US" sz="3600" dirty="0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2403837" y="4760472"/>
            <a:ext cx="1346793" cy="1346618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dirty="0" smtClean="0">
                <a:solidFill>
                  <a:schemeClr val="tx1"/>
                </a:solidFill>
              </a:rPr>
              <a:t>: ?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T: </a:t>
            </a:r>
            <a:r>
              <a:rPr lang="en-US" dirty="0">
                <a:solidFill>
                  <a:schemeClr val="tx1"/>
                </a:solidFill>
              </a:rPr>
              <a:t>?</a:t>
            </a:r>
            <a:endParaRPr lang="en-US" dirty="0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4992668" y="4760472"/>
            <a:ext cx="1346793" cy="1346618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H: ?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T: ?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574964" y="6196604"/>
            <a:ext cx="98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“Coin A”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243270" y="6243455"/>
            <a:ext cx="974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“Coin B”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Coin </a:t>
            </a:r>
            <a:r>
              <a:rPr lang="en-US" sz="2400" dirty="0" smtClean="0">
                <a:latin typeface="Courier"/>
                <a:cs typeface="Courier"/>
              </a:rPr>
              <a:t>A:  HHHTHHTTTHTHTTHTHHT =  9H, 11T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Coin </a:t>
            </a:r>
            <a:r>
              <a:rPr lang="en-US" sz="2400" dirty="0" smtClean="0">
                <a:latin typeface="Courier"/>
                <a:cs typeface="Courier"/>
              </a:rPr>
              <a:t>B:  HHHTHHTHTHTHHTHHHTT </a:t>
            </a:r>
            <a:r>
              <a:rPr lang="en-US" sz="2400" dirty="0">
                <a:latin typeface="Courier"/>
                <a:cs typeface="Courier"/>
              </a:rPr>
              <a:t>=  </a:t>
            </a:r>
            <a:r>
              <a:rPr lang="en-US" sz="2400" dirty="0" smtClean="0">
                <a:latin typeface="Courier"/>
                <a:cs typeface="Courier"/>
              </a:rPr>
              <a:t>13H</a:t>
            </a:r>
            <a:r>
              <a:rPr lang="en-US" sz="2400" dirty="0">
                <a:latin typeface="Courier"/>
                <a:cs typeface="Courier"/>
              </a:rPr>
              <a:t>, </a:t>
            </a:r>
            <a:r>
              <a:rPr lang="en-US" sz="2400" dirty="0" smtClean="0">
                <a:latin typeface="Courier"/>
                <a:cs typeface="Courier"/>
              </a:rPr>
              <a:t>7T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May want to consider </a:t>
            </a:r>
            <a:r>
              <a:rPr lang="en-US" sz="2400" u="sng" dirty="0" smtClean="0"/>
              <a:t>regularization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 smtClean="0"/>
              <a:t>    -  introduce </a:t>
            </a:r>
            <a:r>
              <a:rPr lang="en-US" sz="2400" dirty="0"/>
              <a:t>additional </a:t>
            </a:r>
            <a:r>
              <a:rPr lang="en-US" sz="2400" dirty="0" smtClean="0"/>
              <a:t>information </a:t>
            </a:r>
            <a:r>
              <a:rPr lang="en-US" sz="2400" dirty="0"/>
              <a:t>to </a:t>
            </a:r>
            <a:r>
              <a:rPr lang="en-US" sz="2400" dirty="0" smtClean="0"/>
              <a:t>prevent </a:t>
            </a:r>
            <a:r>
              <a:rPr lang="en-US" sz="2400" dirty="0" err="1" smtClean="0"/>
              <a:t>overfitting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-  </a:t>
            </a:r>
            <a:r>
              <a:rPr lang="en-US" sz="2400" dirty="0"/>
              <a:t>in this case, that might mean “mix observations with a prior”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smtClean="0"/>
              <a:t>    -  e.g. </a:t>
            </a:r>
            <a:r>
              <a:rPr lang="en-US" sz="2400" dirty="0" err="1" smtClean="0"/>
              <a:t>pseudocounts</a:t>
            </a:r>
            <a:endParaRPr lang="en-US" sz="2400" dirty="0"/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651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r>
              <a:rPr lang="en-US" dirty="0" smtClean="0"/>
              <a:t> b</a:t>
            </a:r>
            <a:r>
              <a:rPr lang="en-US" dirty="0" smtClean="0"/>
              <a:t>ut </a:t>
            </a:r>
            <a:r>
              <a:rPr lang="en-US" dirty="0"/>
              <a:t>not all data are labeled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that </a:t>
            </a:r>
            <a:r>
              <a:rPr lang="en-US" dirty="0"/>
              <a:t>we </a:t>
            </a:r>
            <a:endParaRPr lang="en-US" dirty="0" smtClean="0"/>
          </a:p>
          <a:p>
            <a:pPr lvl="1"/>
            <a:r>
              <a:rPr lang="en-US" dirty="0"/>
              <a:t>d</a:t>
            </a:r>
            <a:r>
              <a:rPr lang="en-US" dirty="0" smtClean="0"/>
              <a:t>on’t trust the sneaky coin flipper</a:t>
            </a:r>
          </a:p>
          <a:p>
            <a:pPr lvl="1"/>
            <a:r>
              <a:rPr lang="en-US" dirty="0" smtClean="0"/>
              <a:t>can’t see the process of picking a coin, but</a:t>
            </a:r>
          </a:p>
          <a:p>
            <a:pPr lvl="1"/>
            <a:r>
              <a:rPr lang="en-US" dirty="0" smtClean="0"/>
              <a:t>can observe the result of coin flips</a:t>
            </a:r>
          </a:p>
          <a:p>
            <a:pPr lvl="1"/>
            <a:endParaRPr lang="en-US" dirty="0"/>
          </a:p>
          <a:p>
            <a:r>
              <a:rPr lang="en-US" dirty="0" smtClean="0"/>
              <a:t>Are we stuck?</a:t>
            </a:r>
          </a:p>
        </p:txBody>
      </p:sp>
    </p:spTree>
    <p:extLst>
      <p:ext uri="{BB962C8B-B14F-4D97-AF65-F5344CB8AC3E}">
        <p14:creationId xmlns:p14="http://schemas.microsoft.com/office/powerpoint/2010/main" val="2552262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models </a:t>
            </a:r>
            <a:r>
              <a:rPr lang="en-US" dirty="0" smtClean="0"/>
              <a:t>(unlabeled </a:t>
            </a:r>
            <a:r>
              <a:rPr lang="en-US" dirty="0"/>
              <a:t>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Pick (guess?) </a:t>
            </a:r>
            <a:r>
              <a:rPr lang="en-US" sz="2600" dirty="0"/>
              <a:t>a model architecture </a:t>
            </a:r>
            <a:endParaRPr lang="en-US" sz="2600" dirty="0" smtClean="0"/>
          </a:p>
          <a:p>
            <a:pPr lvl="1"/>
            <a:r>
              <a:rPr lang="en-US" sz="2200" dirty="0" err="1" smtClean="0"/>
              <a:t>E.g</a:t>
            </a:r>
            <a:r>
              <a:rPr lang="en-US" sz="2200" dirty="0" smtClean="0"/>
              <a:t> </a:t>
            </a:r>
            <a:r>
              <a:rPr lang="en-US" sz="2200" dirty="0" smtClean="0"/>
              <a:t>we </a:t>
            </a:r>
            <a:r>
              <a:rPr lang="en-US" sz="2200" dirty="0"/>
              <a:t>believe he has two </a:t>
            </a:r>
            <a:r>
              <a:rPr lang="en-US" sz="2200" dirty="0" smtClean="0"/>
              <a:t>coins, and switches between them </a:t>
            </a:r>
            <a:endParaRPr lang="en-US" sz="2200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2403837" y="4760472"/>
            <a:ext cx="1346793" cy="1346618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dirty="0" smtClean="0">
                <a:solidFill>
                  <a:schemeClr val="tx1"/>
                </a:solidFill>
              </a:rPr>
              <a:t>: ?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T: ?</a:t>
            </a:r>
            <a:endParaRPr lang="en-US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4992668" y="4760472"/>
            <a:ext cx="1346793" cy="1346618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H: ?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T: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74964" y="6196604"/>
            <a:ext cx="98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“Coin A”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43270" y="6243455"/>
            <a:ext cx="974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“Coin B”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3381475" y="4408061"/>
            <a:ext cx="1831015" cy="502842"/>
          </a:xfrm>
          <a:custGeom>
            <a:avLst/>
            <a:gdLst>
              <a:gd name="connsiteX0" fmla="*/ 0 w 1831015"/>
              <a:gd name="connsiteY0" fmla="*/ 414232 h 502842"/>
              <a:gd name="connsiteX1" fmla="*/ 856443 w 1831015"/>
              <a:gd name="connsiteY1" fmla="*/ 722 h 502842"/>
              <a:gd name="connsiteX2" fmla="*/ 1831015 w 1831015"/>
              <a:gd name="connsiteY2" fmla="*/ 502842 h 502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1015" h="502842">
                <a:moveTo>
                  <a:pt x="0" y="414232"/>
                </a:moveTo>
                <a:cubicBezTo>
                  <a:pt x="275637" y="200093"/>
                  <a:pt x="551274" y="-14046"/>
                  <a:pt x="856443" y="722"/>
                </a:cubicBezTo>
                <a:cubicBezTo>
                  <a:pt x="1161612" y="15490"/>
                  <a:pt x="1496313" y="259166"/>
                  <a:pt x="1831015" y="502842"/>
                </a:cubicBezTo>
              </a:path>
            </a:pathLst>
          </a:custGeom>
          <a:ln w="12700" cmpd="sng"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558670" y="5959444"/>
            <a:ext cx="1727651" cy="517189"/>
          </a:xfrm>
          <a:custGeom>
            <a:avLst/>
            <a:gdLst>
              <a:gd name="connsiteX0" fmla="*/ 1727651 w 1727651"/>
              <a:gd name="connsiteY0" fmla="*/ 59073 h 517189"/>
              <a:gd name="connsiteX1" fmla="*/ 812144 w 1727651"/>
              <a:gd name="connsiteY1" fmla="*/ 516889 h 517189"/>
              <a:gd name="connsiteX2" fmla="*/ 0 w 1727651"/>
              <a:gd name="connsiteY2" fmla="*/ 0 h 517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7651" h="517189">
                <a:moveTo>
                  <a:pt x="1727651" y="59073"/>
                </a:moveTo>
                <a:cubicBezTo>
                  <a:pt x="1413868" y="292904"/>
                  <a:pt x="1100086" y="526735"/>
                  <a:pt x="812144" y="516889"/>
                </a:cubicBezTo>
                <a:cubicBezTo>
                  <a:pt x="524202" y="507044"/>
                  <a:pt x="262101" y="253522"/>
                  <a:pt x="0" y="0"/>
                </a:cubicBezTo>
              </a:path>
            </a:pathLst>
          </a:custGeom>
          <a:ln w="12700" cmpd="sng"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364258" y="5035543"/>
            <a:ext cx="629622" cy="501493"/>
          </a:xfrm>
          <a:custGeom>
            <a:avLst/>
            <a:gdLst>
              <a:gd name="connsiteX0" fmla="*/ 0 w 629622"/>
              <a:gd name="connsiteY0" fmla="*/ 215026 h 501493"/>
              <a:gd name="connsiteX1" fmla="*/ 546351 w 629622"/>
              <a:gd name="connsiteY1" fmla="*/ 8271 h 501493"/>
              <a:gd name="connsiteX2" fmla="*/ 575883 w 629622"/>
              <a:gd name="connsiteY2" fmla="*/ 466086 h 501493"/>
              <a:gd name="connsiteX3" fmla="*/ 44298 w 629622"/>
              <a:gd name="connsiteY3" fmla="*/ 436550 h 50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9622" h="501493">
                <a:moveTo>
                  <a:pt x="0" y="215026"/>
                </a:moveTo>
                <a:cubicBezTo>
                  <a:pt x="225185" y="90727"/>
                  <a:pt x="450371" y="-33572"/>
                  <a:pt x="546351" y="8271"/>
                </a:cubicBezTo>
                <a:cubicBezTo>
                  <a:pt x="642331" y="50114"/>
                  <a:pt x="659558" y="394706"/>
                  <a:pt x="575883" y="466086"/>
                </a:cubicBezTo>
                <a:cubicBezTo>
                  <a:pt x="492208" y="537466"/>
                  <a:pt x="268253" y="487008"/>
                  <a:pt x="44298" y="436550"/>
                </a:cubicBezTo>
              </a:path>
            </a:pathLst>
          </a:custGeom>
          <a:ln w="12700" cmpd="sng"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flipH="1">
            <a:off x="1764150" y="5154226"/>
            <a:ext cx="639687" cy="501493"/>
          </a:xfrm>
          <a:custGeom>
            <a:avLst/>
            <a:gdLst>
              <a:gd name="connsiteX0" fmla="*/ 0 w 629622"/>
              <a:gd name="connsiteY0" fmla="*/ 215026 h 501493"/>
              <a:gd name="connsiteX1" fmla="*/ 546351 w 629622"/>
              <a:gd name="connsiteY1" fmla="*/ 8271 h 501493"/>
              <a:gd name="connsiteX2" fmla="*/ 575883 w 629622"/>
              <a:gd name="connsiteY2" fmla="*/ 466086 h 501493"/>
              <a:gd name="connsiteX3" fmla="*/ 44298 w 629622"/>
              <a:gd name="connsiteY3" fmla="*/ 436550 h 50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9622" h="501493">
                <a:moveTo>
                  <a:pt x="0" y="215026"/>
                </a:moveTo>
                <a:cubicBezTo>
                  <a:pt x="225185" y="90727"/>
                  <a:pt x="450371" y="-33572"/>
                  <a:pt x="546351" y="8271"/>
                </a:cubicBezTo>
                <a:cubicBezTo>
                  <a:pt x="642331" y="50114"/>
                  <a:pt x="659558" y="394706"/>
                  <a:pt x="575883" y="466086"/>
                </a:cubicBezTo>
                <a:cubicBezTo>
                  <a:pt x="492208" y="537466"/>
                  <a:pt x="268253" y="487008"/>
                  <a:pt x="44298" y="436550"/>
                </a:cubicBezTo>
              </a:path>
            </a:pathLst>
          </a:custGeom>
          <a:ln w="12700" cmpd="sng"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80051" y="5197240"/>
            <a:ext cx="291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46076" y="4020498"/>
            <a:ext cx="291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145582" y="5120519"/>
            <a:ext cx="291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298476" y="6525293"/>
            <a:ext cx="291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65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models (unlabeled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Pick (guess?) </a:t>
            </a:r>
            <a:r>
              <a:rPr lang="en-US" sz="2600" dirty="0"/>
              <a:t>a model architecture </a:t>
            </a:r>
            <a:endParaRPr lang="en-US" sz="2600" dirty="0" smtClean="0"/>
          </a:p>
          <a:p>
            <a:pPr lvl="1"/>
            <a:r>
              <a:rPr lang="en-US" sz="2200" dirty="0" err="1" smtClean="0"/>
              <a:t>E.g</a:t>
            </a:r>
            <a:r>
              <a:rPr lang="en-US" sz="2200" dirty="0" smtClean="0"/>
              <a:t> </a:t>
            </a:r>
            <a:r>
              <a:rPr lang="en-US" sz="2200" dirty="0" smtClean="0"/>
              <a:t>we </a:t>
            </a:r>
            <a:r>
              <a:rPr lang="en-US" sz="2200" dirty="0"/>
              <a:t>believe he has two </a:t>
            </a:r>
            <a:r>
              <a:rPr lang="en-US" sz="2200" dirty="0" smtClean="0"/>
              <a:t>coins, and switches between them </a:t>
            </a:r>
          </a:p>
          <a:p>
            <a:pPr lvl="1"/>
            <a:r>
              <a:rPr lang="en-US" sz="2200" dirty="0"/>
              <a:t>If state labels were known, we could compute maximum likelihood (ML) parameters</a:t>
            </a:r>
          </a:p>
          <a:p>
            <a:pPr lvl="1"/>
            <a:endParaRPr lang="en-US" sz="2200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2403837" y="4760472"/>
            <a:ext cx="1346793" cy="1346618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dirty="0" smtClean="0">
                <a:solidFill>
                  <a:schemeClr val="tx1"/>
                </a:solidFill>
              </a:rPr>
              <a:t>: ?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T: ?</a:t>
            </a:r>
            <a:endParaRPr lang="en-US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4992668" y="4760472"/>
            <a:ext cx="1346793" cy="1346618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H: ?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T: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74964" y="6196604"/>
            <a:ext cx="98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“Coin A”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43270" y="6243455"/>
            <a:ext cx="974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“Coin B”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3381475" y="4408061"/>
            <a:ext cx="1831015" cy="502842"/>
          </a:xfrm>
          <a:custGeom>
            <a:avLst/>
            <a:gdLst>
              <a:gd name="connsiteX0" fmla="*/ 0 w 1831015"/>
              <a:gd name="connsiteY0" fmla="*/ 414232 h 502842"/>
              <a:gd name="connsiteX1" fmla="*/ 856443 w 1831015"/>
              <a:gd name="connsiteY1" fmla="*/ 722 h 502842"/>
              <a:gd name="connsiteX2" fmla="*/ 1831015 w 1831015"/>
              <a:gd name="connsiteY2" fmla="*/ 502842 h 502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1015" h="502842">
                <a:moveTo>
                  <a:pt x="0" y="414232"/>
                </a:moveTo>
                <a:cubicBezTo>
                  <a:pt x="275637" y="200093"/>
                  <a:pt x="551274" y="-14046"/>
                  <a:pt x="856443" y="722"/>
                </a:cubicBezTo>
                <a:cubicBezTo>
                  <a:pt x="1161612" y="15490"/>
                  <a:pt x="1496313" y="259166"/>
                  <a:pt x="1831015" y="502842"/>
                </a:cubicBezTo>
              </a:path>
            </a:pathLst>
          </a:custGeom>
          <a:ln w="12700" cmpd="sng"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558670" y="5959444"/>
            <a:ext cx="1727651" cy="517189"/>
          </a:xfrm>
          <a:custGeom>
            <a:avLst/>
            <a:gdLst>
              <a:gd name="connsiteX0" fmla="*/ 1727651 w 1727651"/>
              <a:gd name="connsiteY0" fmla="*/ 59073 h 517189"/>
              <a:gd name="connsiteX1" fmla="*/ 812144 w 1727651"/>
              <a:gd name="connsiteY1" fmla="*/ 516889 h 517189"/>
              <a:gd name="connsiteX2" fmla="*/ 0 w 1727651"/>
              <a:gd name="connsiteY2" fmla="*/ 0 h 517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7651" h="517189">
                <a:moveTo>
                  <a:pt x="1727651" y="59073"/>
                </a:moveTo>
                <a:cubicBezTo>
                  <a:pt x="1413868" y="292904"/>
                  <a:pt x="1100086" y="526735"/>
                  <a:pt x="812144" y="516889"/>
                </a:cubicBezTo>
                <a:cubicBezTo>
                  <a:pt x="524202" y="507044"/>
                  <a:pt x="262101" y="253522"/>
                  <a:pt x="0" y="0"/>
                </a:cubicBezTo>
              </a:path>
            </a:pathLst>
          </a:custGeom>
          <a:ln w="12700" cmpd="sng"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364258" y="5035543"/>
            <a:ext cx="629622" cy="501493"/>
          </a:xfrm>
          <a:custGeom>
            <a:avLst/>
            <a:gdLst>
              <a:gd name="connsiteX0" fmla="*/ 0 w 629622"/>
              <a:gd name="connsiteY0" fmla="*/ 215026 h 501493"/>
              <a:gd name="connsiteX1" fmla="*/ 546351 w 629622"/>
              <a:gd name="connsiteY1" fmla="*/ 8271 h 501493"/>
              <a:gd name="connsiteX2" fmla="*/ 575883 w 629622"/>
              <a:gd name="connsiteY2" fmla="*/ 466086 h 501493"/>
              <a:gd name="connsiteX3" fmla="*/ 44298 w 629622"/>
              <a:gd name="connsiteY3" fmla="*/ 436550 h 50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9622" h="501493">
                <a:moveTo>
                  <a:pt x="0" y="215026"/>
                </a:moveTo>
                <a:cubicBezTo>
                  <a:pt x="225185" y="90727"/>
                  <a:pt x="450371" y="-33572"/>
                  <a:pt x="546351" y="8271"/>
                </a:cubicBezTo>
                <a:cubicBezTo>
                  <a:pt x="642331" y="50114"/>
                  <a:pt x="659558" y="394706"/>
                  <a:pt x="575883" y="466086"/>
                </a:cubicBezTo>
                <a:cubicBezTo>
                  <a:pt x="492208" y="537466"/>
                  <a:pt x="268253" y="487008"/>
                  <a:pt x="44298" y="436550"/>
                </a:cubicBezTo>
              </a:path>
            </a:pathLst>
          </a:custGeom>
          <a:ln w="12700" cmpd="sng"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flipH="1">
            <a:off x="1764150" y="5154226"/>
            <a:ext cx="639687" cy="501493"/>
          </a:xfrm>
          <a:custGeom>
            <a:avLst/>
            <a:gdLst>
              <a:gd name="connsiteX0" fmla="*/ 0 w 629622"/>
              <a:gd name="connsiteY0" fmla="*/ 215026 h 501493"/>
              <a:gd name="connsiteX1" fmla="*/ 546351 w 629622"/>
              <a:gd name="connsiteY1" fmla="*/ 8271 h 501493"/>
              <a:gd name="connsiteX2" fmla="*/ 575883 w 629622"/>
              <a:gd name="connsiteY2" fmla="*/ 466086 h 501493"/>
              <a:gd name="connsiteX3" fmla="*/ 44298 w 629622"/>
              <a:gd name="connsiteY3" fmla="*/ 436550 h 50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9622" h="501493">
                <a:moveTo>
                  <a:pt x="0" y="215026"/>
                </a:moveTo>
                <a:cubicBezTo>
                  <a:pt x="225185" y="90727"/>
                  <a:pt x="450371" y="-33572"/>
                  <a:pt x="546351" y="8271"/>
                </a:cubicBezTo>
                <a:cubicBezTo>
                  <a:pt x="642331" y="50114"/>
                  <a:pt x="659558" y="394706"/>
                  <a:pt x="575883" y="466086"/>
                </a:cubicBezTo>
                <a:cubicBezTo>
                  <a:pt x="492208" y="537466"/>
                  <a:pt x="268253" y="487008"/>
                  <a:pt x="44298" y="436550"/>
                </a:cubicBezTo>
              </a:path>
            </a:pathLst>
          </a:custGeom>
          <a:ln w="12700" cmpd="sng"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80051" y="5197240"/>
            <a:ext cx="291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46076" y="4020498"/>
            <a:ext cx="291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145582" y="5120519"/>
            <a:ext cx="291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298476" y="6525293"/>
            <a:ext cx="291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930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211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Numerical Stability (underflow to 0)</a:t>
            </a:r>
            <a:endParaRPr lang="en-US" dirty="0"/>
          </a:p>
        </p:txBody>
      </p:sp>
      <p:sp>
        <p:nvSpPr>
          <p:cNvPr id="81" name="Content Placeholder 2"/>
          <p:cNvSpPr>
            <a:spLocks noGrp="1"/>
          </p:cNvSpPr>
          <p:nvPr>
            <p:ph idx="1"/>
          </p:nvPr>
        </p:nvSpPr>
        <p:spPr>
          <a:xfrm>
            <a:off x="206178" y="1313445"/>
            <a:ext cx="8686800" cy="510458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en-US" sz="2600" dirty="0" smtClean="0"/>
          </a:p>
          <a:p>
            <a:pPr>
              <a:buFontTx/>
              <a:buChar char="-"/>
            </a:pPr>
            <a:r>
              <a:rPr lang="en-US" sz="2600" dirty="0" smtClean="0"/>
              <a:t>Viterbi:    	 B</a:t>
            </a:r>
            <a:r>
              <a:rPr lang="en-US" sz="2600" dirty="0"/>
              <a:t>(</a:t>
            </a:r>
            <a:r>
              <a:rPr lang="en-US" sz="2600" dirty="0" err="1"/>
              <a:t>i,j</a:t>
            </a:r>
            <a:r>
              <a:rPr lang="en-US" sz="2600" dirty="0"/>
              <a:t>) = </a:t>
            </a:r>
            <a:r>
              <a:rPr lang="en-US" sz="2600" dirty="0" smtClean="0"/>
              <a:t>max </a:t>
            </a:r>
          </a:p>
          <a:p>
            <a:pPr>
              <a:buFontTx/>
              <a:buChar char="-"/>
            </a:pPr>
            <a:endParaRPr lang="en-US" sz="2600" dirty="0"/>
          </a:p>
          <a:p>
            <a:pPr>
              <a:buFontTx/>
              <a:buChar char="-"/>
            </a:pPr>
            <a:endParaRPr lang="en-US" sz="2600" dirty="0" smtClean="0"/>
          </a:p>
          <a:p>
            <a:pPr>
              <a:buFontTx/>
              <a:buChar char="-"/>
            </a:pPr>
            <a:r>
              <a:rPr lang="en-US" sz="2600" dirty="0" smtClean="0"/>
              <a:t>Forward: 	  </a:t>
            </a:r>
            <a:r>
              <a:rPr lang="en-US" sz="2600" dirty="0"/>
              <a:t>S(</a:t>
            </a:r>
            <a:r>
              <a:rPr lang="en-US" sz="2600" dirty="0" err="1"/>
              <a:t>i,j</a:t>
            </a:r>
            <a:r>
              <a:rPr lang="en-US" sz="2600" dirty="0"/>
              <a:t>) = sum</a:t>
            </a:r>
          </a:p>
          <a:p>
            <a:pPr>
              <a:buFontTx/>
              <a:buChar char="-"/>
            </a:pPr>
            <a:endParaRPr lang="en-US" sz="2600" dirty="0" smtClean="0"/>
          </a:p>
          <a:p>
            <a:pPr>
              <a:buFontTx/>
              <a:buChar char="-"/>
            </a:pPr>
            <a:endParaRPr lang="en-US" sz="2600" dirty="0" smtClean="0"/>
          </a:p>
          <a:p>
            <a:pPr>
              <a:buFontTx/>
              <a:buChar char="-"/>
            </a:pPr>
            <a:endParaRPr lang="en-US" sz="2600" dirty="0" smtClean="0"/>
          </a:p>
        </p:txBody>
      </p:sp>
      <p:sp>
        <p:nvSpPr>
          <p:cNvPr id="84" name="Left Brace 83"/>
          <p:cNvSpPr/>
          <p:nvPr/>
        </p:nvSpPr>
        <p:spPr>
          <a:xfrm>
            <a:off x="3851267" y="1591258"/>
            <a:ext cx="226955" cy="954971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88" name="Left Brace 87"/>
          <p:cNvSpPr/>
          <p:nvPr/>
        </p:nvSpPr>
        <p:spPr>
          <a:xfrm>
            <a:off x="3879432" y="2998244"/>
            <a:ext cx="226955" cy="954971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018750"/>
              </p:ext>
            </p:extLst>
          </p:nvPr>
        </p:nvGraphicFramePr>
        <p:xfrm>
          <a:off x="712819" y="4922068"/>
          <a:ext cx="525372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372"/>
                <a:gridCol w="525372"/>
                <a:gridCol w="525372"/>
                <a:gridCol w="525372"/>
                <a:gridCol w="525372"/>
                <a:gridCol w="525372"/>
                <a:gridCol w="525372"/>
                <a:gridCol w="525372"/>
                <a:gridCol w="525372"/>
                <a:gridCol w="52537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90" name="Group 89"/>
          <p:cNvGrpSpPr/>
          <p:nvPr/>
        </p:nvGrpSpPr>
        <p:grpSpPr>
          <a:xfrm>
            <a:off x="1697715" y="5817379"/>
            <a:ext cx="3908618" cy="452480"/>
            <a:chOff x="2229699" y="4203647"/>
            <a:chExt cx="3908618" cy="452480"/>
          </a:xfrm>
        </p:grpSpPr>
        <p:cxnSp>
          <p:nvCxnSpPr>
            <p:cNvPr id="91" name="Straight Arrow Connector 90"/>
            <p:cNvCxnSpPr/>
            <p:nvPr/>
          </p:nvCxnSpPr>
          <p:spPr>
            <a:xfrm>
              <a:off x="2229699" y="4641967"/>
              <a:ext cx="152400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2766015" y="4646687"/>
              <a:ext cx="152400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3341889" y="4646687"/>
              <a:ext cx="152400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3878205" y="4651407"/>
              <a:ext cx="152400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4331211" y="4646687"/>
              <a:ext cx="152400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867527" y="4651407"/>
              <a:ext cx="152400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5443401" y="4651407"/>
              <a:ext cx="152400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5979717" y="4656127"/>
              <a:ext cx="152400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2234439" y="4203647"/>
              <a:ext cx="152400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2770755" y="4208367"/>
              <a:ext cx="152400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3346629" y="4208367"/>
              <a:ext cx="152400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>
              <a:off x="3882945" y="4213087"/>
              <a:ext cx="152400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4335951" y="4208367"/>
              <a:ext cx="152400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4872267" y="4213087"/>
              <a:ext cx="152400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5448141" y="4213087"/>
              <a:ext cx="152400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5984457" y="4217807"/>
              <a:ext cx="152400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/>
            <p:cNvGrpSpPr/>
            <p:nvPr/>
          </p:nvGrpSpPr>
          <p:grpSpPr>
            <a:xfrm>
              <a:off x="2318295" y="4439935"/>
              <a:ext cx="3813822" cy="137632"/>
              <a:chOff x="2318295" y="4439935"/>
              <a:chExt cx="3813822" cy="137632"/>
            </a:xfrm>
          </p:grpSpPr>
          <p:cxnSp>
            <p:nvCxnSpPr>
              <p:cNvPr id="117" name="Straight Arrow Connector 116"/>
              <p:cNvCxnSpPr/>
              <p:nvPr/>
            </p:nvCxnSpPr>
            <p:spPr>
              <a:xfrm>
                <a:off x="2318295" y="4449983"/>
                <a:ext cx="152400" cy="11814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2825079" y="4454703"/>
                <a:ext cx="152400" cy="11814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3356655" y="4439935"/>
                <a:ext cx="152400" cy="11814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3863439" y="4444655"/>
                <a:ext cx="152400" cy="11814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4434573" y="4454703"/>
                <a:ext cx="152400" cy="11814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4941357" y="4459423"/>
                <a:ext cx="152400" cy="11814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5472933" y="4444655"/>
                <a:ext cx="152400" cy="11814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5979717" y="4449375"/>
                <a:ext cx="152400" cy="11814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107"/>
            <p:cNvGrpSpPr/>
            <p:nvPr/>
          </p:nvGrpSpPr>
          <p:grpSpPr>
            <a:xfrm flipV="1">
              <a:off x="2324495" y="4263087"/>
              <a:ext cx="3813822" cy="164624"/>
              <a:chOff x="2318295" y="4439935"/>
              <a:chExt cx="3813822" cy="137632"/>
            </a:xfrm>
          </p:grpSpPr>
          <p:cxnSp>
            <p:nvCxnSpPr>
              <p:cNvPr id="109" name="Straight Arrow Connector 108"/>
              <p:cNvCxnSpPr/>
              <p:nvPr/>
            </p:nvCxnSpPr>
            <p:spPr>
              <a:xfrm>
                <a:off x="2318295" y="4449983"/>
                <a:ext cx="152400" cy="11814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>
                <a:off x="2825079" y="4454703"/>
                <a:ext cx="152400" cy="11814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>
                <a:off x="3356655" y="4439935"/>
                <a:ext cx="152400" cy="11814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>
                <a:off x="3863439" y="4444655"/>
                <a:ext cx="152400" cy="11814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/>
              <p:nvPr/>
            </p:nvCxnSpPr>
            <p:spPr>
              <a:xfrm>
                <a:off x="4434573" y="4454703"/>
                <a:ext cx="152400" cy="11814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/>
              <p:nvPr/>
            </p:nvCxnSpPr>
            <p:spPr>
              <a:xfrm>
                <a:off x="4941357" y="4459423"/>
                <a:ext cx="152400" cy="11814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>
                <a:off x="5472933" y="4444655"/>
                <a:ext cx="152400" cy="11814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5979717" y="4449375"/>
                <a:ext cx="152400" cy="11814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Rectangle 49"/>
          <p:cNvSpPr/>
          <p:nvPr/>
        </p:nvSpPr>
        <p:spPr>
          <a:xfrm>
            <a:off x="4111127" y="1591831"/>
            <a:ext cx="317461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B(i-1</a:t>
            </a:r>
            <a:r>
              <a:rPr lang="en-US" sz="2600" dirty="0" smtClean="0"/>
              <a:t>,E) </a:t>
            </a:r>
            <a:r>
              <a:rPr lang="en-US" sz="2000" dirty="0"/>
              <a:t>*</a:t>
            </a:r>
            <a:r>
              <a:rPr lang="en-US" sz="2600" dirty="0" smtClean="0"/>
              <a:t> </a:t>
            </a:r>
            <a:r>
              <a:rPr lang="en-US" sz="2600" dirty="0"/>
              <a:t>t(</a:t>
            </a:r>
            <a:r>
              <a:rPr lang="en-US" sz="2600" dirty="0" err="1"/>
              <a:t>j</a:t>
            </a:r>
            <a:r>
              <a:rPr lang="en-US" sz="2600" dirty="0" err="1" smtClean="0"/>
              <a:t>|E</a:t>
            </a:r>
            <a:r>
              <a:rPr lang="en-US" sz="2600" dirty="0" smtClean="0"/>
              <a:t>) </a:t>
            </a:r>
            <a:r>
              <a:rPr lang="en-US" sz="2000" dirty="0"/>
              <a:t>*</a:t>
            </a:r>
            <a:r>
              <a:rPr lang="en-US" sz="2600" dirty="0"/>
              <a:t> </a:t>
            </a:r>
            <a:r>
              <a:rPr lang="en-US" sz="2600" dirty="0" smtClean="0"/>
              <a:t>e(</a:t>
            </a:r>
            <a:r>
              <a:rPr lang="en-US" sz="2600" dirty="0" err="1" smtClean="0"/>
              <a:t>x|j</a:t>
            </a:r>
            <a:r>
              <a:rPr lang="en-US" sz="2600" dirty="0" smtClean="0"/>
              <a:t>) </a:t>
            </a:r>
            <a:endParaRPr lang="en-US" sz="2600" dirty="0"/>
          </a:p>
        </p:txBody>
      </p:sp>
      <p:sp>
        <p:nvSpPr>
          <p:cNvPr id="51" name="Rectangle 50"/>
          <p:cNvSpPr/>
          <p:nvPr/>
        </p:nvSpPr>
        <p:spPr>
          <a:xfrm>
            <a:off x="4115867" y="2054359"/>
            <a:ext cx="309240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B(i-</a:t>
            </a:r>
            <a:r>
              <a:rPr lang="en-US" sz="2600" dirty="0" smtClean="0"/>
              <a:t>1,I)  </a:t>
            </a:r>
            <a:r>
              <a:rPr lang="en-US" sz="2000" dirty="0" smtClean="0"/>
              <a:t>*</a:t>
            </a:r>
            <a:r>
              <a:rPr lang="en-US" sz="2600" dirty="0" smtClean="0"/>
              <a:t> </a:t>
            </a:r>
            <a:r>
              <a:rPr lang="en-US" sz="2600" dirty="0"/>
              <a:t>t(</a:t>
            </a:r>
            <a:r>
              <a:rPr lang="en-US" sz="2600" dirty="0" err="1"/>
              <a:t>j</a:t>
            </a:r>
            <a:r>
              <a:rPr lang="en-US" sz="2600" dirty="0" err="1" smtClean="0"/>
              <a:t>|I</a:t>
            </a:r>
            <a:r>
              <a:rPr lang="en-US" sz="2600" dirty="0"/>
              <a:t>) </a:t>
            </a:r>
            <a:r>
              <a:rPr lang="en-US" sz="2000" dirty="0"/>
              <a:t>*</a:t>
            </a:r>
            <a:r>
              <a:rPr lang="en-US" sz="2600" dirty="0"/>
              <a:t> e(</a:t>
            </a:r>
            <a:r>
              <a:rPr lang="en-US" sz="2600" dirty="0" err="1"/>
              <a:t>x|j</a:t>
            </a:r>
            <a:r>
              <a:rPr lang="en-US" sz="2600" dirty="0"/>
              <a:t>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133270" y="2998244"/>
            <a:ext cx="314645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S</a:t>
            </a:r>
            <a:r>
              <a:rPr lang="en-US" sz="2600" dirty="0" smtClean="0"/>
              <a:t>(</a:t>
            </a:r>
            <a:r>
              <a:rPr lang="en-US" sz="2600" dirty="0"/>
              <a:t>i-1</a:t>
            </a:r>
            <a:r>
              <a:rPr lang="en-US" sz="2600" dirty="0" smtClean="0"/>
              <a:t>,E) </a:t>
            </a:r>
            <a:r>
              <a:rPr lang="en-US" sz="2000" dirty="0"/>
              <a:t>*</a:t>
            </a:r>
            <a:r>
              <a:rPr lang="en-US" sz="2600" dirty="0" smtClean="0"/>
              <a:t> </a:t>
            </a:r>
            <a:r>
              <a:rPr lang="en-US" sz="2600" dirty="0"/>
              <a:t>t(</a:t>
            </a:r>
            <a:r>
              <a:rPr lang="en-US" sz="2600" dirty="0" err="1"/>
              <a:t>j</a:t>
            </a:r>
            <a:r>
              <a:rPr lang="en-US" sz="2600" dirty="0" err="1" smtClean="0"/>
              <a:t>|E</a:t>
            </a:r>
            <a:r>
              <a:rPr lang="en-US" sz="2600" dirty="0" smtClean="0"/>
              <a:t>) </a:t>
            </a:r>
            <a:r>
              <a:rPr lang="en-US" sz="2000" dirty="0"/>
              <a:t>*</a:t>
            </a:r>
            <a:r>
              <a:rPr lang="en-US" sz="2600" dirty="0"/>
              <a:t> </a:t>
            </a:r>
            <a:r>
              <a:rPr lang="en-US" sz="2600" dirty="0" smtClean="0"/>
              <a:t>e(</a:t>
            </a:r>
            <a:r>
              <a:rPr lang="en-US" sz="2600" dirty="0" err="1" smtClean="0"/>
              <a:t>x|j</a:t>
            </a:r>
            <a:r>
              <a:rPr lang="en-US" sz="2600" dirty="0" smtClean="0"/>
              <a:t>) </a:t>
            </a:r>
            <a:endParaRPr lang="en-US" sz="2600" dirty="0"/>
          </a:p>
        </p:txBody>
      </p:sp>
      <p:sp>
        <p:nvSpPr>
          <p:cNvPr id="53" name="Rectangle 52"/>
          <p:cNvSpPr/>
          <p:nvPr/>
        </p:nvSpPr>
        <p:spPr>
          <a:xfrm>
            <a:off x="4138010" y="3460772"/>
            <a:ext cx="306423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S</a:t>
            </a:r>
            <a:r>
              <a:rPr lang="en-US" sz="2600" dirty="0" smtClean="0"/>
              <a:t>(</a:t>
            </a:r>
            <a:r>
              <a:rPr lang="en-US" sz="2600" dirty="0"/>
              <a:t>i-</a:t>
            </a:r>
            <a:r>
              <a:rPr lang="en-US" sz="2600" dirty="0" smtClean="0"/>
              <a:t>1,I)  </a:t>
            </a:r>
            <a:r>
              <a:rPr lang="en-US" sz="2000" dirty="0" smtClean="0"/>
              <a:t>*</a:t>
            </a:r>
            <a:r>
              <a:rPr lang="en-US" sz="2600" dirty="0" smtClean="0"/>
              <a:t> </a:t>
            </a:r>
            <a:r>
              <a:rPr lang="en-US" sz="2600" dirty="0"/>
              <a:t>t(</a:t>
            </a:r>
            <a:r>
              <a:rPr lang="en-US" sz="2600" dirty="0" err="1"/>
              <a:t>j</a:t>
            </a:r>
            <a:r>
              <a:rPr lang="en-US" sz="2600" dirty="0" err="1" smtClean="0"/>
              <a:t>|I</a:t>
            </a:r>
            <a:r>
              <a:rPr lang="en-US" sz="2600" dirty="0"/>
              <a:t>) </a:t>
            </a:r>
            <a:r>
              <a:rPr lang="en-US" sz="2000" dirty="0"/>
              <a:t>*</a:t>
            </a:r>
            <a:r>
              <a:rPr lang="en-US" sz="2600" dirty="0"/>
              <a:t> e(</a:t>
            </a:r>
            <a:r>
              <a:rPr lang="en-US" sz="2600" dirty="0" err="1"/>
              <a:t>x|j</a:t>
            </a:r>
            <a:r>
              <a:rPr lang="en-US" sz="2600" dirty="0"/>
              <a:t>)</a:t>
            </a:r>
          </a:p>
        </p:txBody>
      </p:sp>
      <p:pic>
        <p:nvPicPr>
          <p:cNvPr id="46" name="Picture 45" descr="simple-gene-model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087" y="4395675"/>
            <a:ext cx="2760433" cy="177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608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models (unlabeled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Pick (guess?) </a:t>
            </a:r>
            <a:r>
              <a:rPr lang="en-US" sz="2600" dirty="0"/>
              <a:t>a model architecture </a:t>
            </a:r>
            <a:endParaRPr lang="en-US" sz="2600" dirty="0" smtClean="0"/>
          </a:p>
          <a:p>
            <a:pPr lvl="1"/>
            <a:r>
              <a:rPr lang="en-US" sz="2200" dirty="0" err="1" smtClean="0"/>
              <a:t>E.g</a:t>
            </a:r>
            <a:r>
              <a:rPr lang="en-US" sz="2200" dirty="0" smtClean="0"/>
              <a:t> </a:t>
            </a:r>
            <a:r>
              <a:rPr lang="en-US" sz="2200" dirty="0" smtClean="0"/>
              <a:t>we </a:t>
            </a:r>
            <a:r>
              <a:rPr lang="en-US" sz="2200" dirty="0"/>
              <a:t>believe he has two </a:t>
            </a:r>
            <a:r>
              <a:rPr lang="en-US" sz="2200" dirty="0" smtClean="0"/>
              <a:t>coins, and switches between them </a:t>
            </a:r>
          </a:p>
          <a:p>
            <a:pPr lvl="1"/>
            <a:r>
              <a:rPr lang="en-US" sz="2200" dirty="0"/>
              <a:t>If state labels were known, we could compute maximum likelihood (ML) parameters</a:t>
            </a:r>
          </a:p>
          <a:p>
            <a:pPr lvl="1"/>
            <a:r>
              <a:rPr lang="en-US" sz="2200" dirty="0"/>
              <a:t>If model parameters were known, we could … um … what could we do with all those observations?</a:t>
            </a:r>
            <a:endParaRPr lang="en-US" sz="2400" dirty="0"/>
          </a:p>
          <a:p>
            <a:pPr lvl="1"/>
            <a:endParaRPr lang="en-US" sz="2200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2403837" y="4760472"/>
            <a:ext cx="1346793" cy="1346618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dirty="0" smtClean="0">
                <a:solidFill>
                  <a:schemeClr val="tx1"/>
                </a:solidFill>
              </a:rPr>
              <a:t>: ?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T: ?</a:t>
            </a:r>
            <a:endParaRPr lang="en-US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4992668" y="4760472"/>
            <a:ext cx="1346793" cy="1346618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H: ?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T: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74964" y="6196604"/>
            <a:ext cx="98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“Coin A”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43270" y="6243455"/>
            <a:ext cx="974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“Coin B”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3381475" y="4408061"/>
            <a:ext cx="1831015" cy="502842"/>
          </a:xfrm>
          <a:custGeom>
            <a:avLst/>
            <a:gdLst>
              <a:gd name="connsiteX0" fmla="*/ 0 w 1831015"/>
              <a:gd name="connsiteY0" fmla="*/ 414232 h 502842"/>
              <a:gd name="connsiteX1" fmla="*/ 856443 w 1831015"/>
              <a:gd name="connsiteY1" fmla="*/ 722 h 502842"/>
              <a:gd name="connsiteX2" fmla="*/ 1831015 w 1831015"/>
              <a:gd name="connsiteY2" fmla="*/ 502842 h 502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1015" h="502842">
                <a:moveTo>
                  <a:pt x="0" y="414232"/>
                </a:moveTo>
                <a:cubicBezTo>
                  <a:pt x="275637" y="200093"/>
                  <a:pt x="551274" y="-14046"/>
                  <a:pt x="856443" y="722"/>
                </a:cubicBezTo>
                <a:cubicBezTo>
                  <a:pt x="1161612" y="15490"/>
                  <a:pt x="1496313" y="259166"/>
                  <a:pt x="1831015" y="502842"/>
                </a:cubicBezTo>
              </a:path>
            </a:pathLst>
          </a:custGeom>
          <a:ln w="12700" cmpd="sng"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558670" y="5959444"/>
            <a:ext cx="1727651" cy="517189"/>
          </a:xfrm>
          <a:custGeom>
            <a:avLst/>
            <a:gdLst>
              <a:gd name="connsiteX0" fmla="*/ 1727651 w 1727651"/>
              <a:gd name="connsiteY0" fmla="*/ 59073 h 517189"/>
              <a:gd name="connsiteX1" fmla="*/ 812144 w 1727651"/>
              <a:gd name="connsiteY1" fmla="*/ 516889 h 517189"/>
              <a:gd name="connsiteX2" fmla="*/ 0 w 1727651"/>
              <a:gd name="connsiteY2" fmla="*/ 0 h 517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7651" h="517189">
                <a:moveTo>
                  <a:pt x="1727651" y="59073"/>
                </a:moveTo>
                <a:cubicBezTo>
                  <a:pt x="1413868" y="292904"/>
                  <a:pt x="1100086" y="526735"/>
                  <a:pt x="812144" y="516889"/>
                </a:cubicBezTo>
                <a:cubicBezTo>
                  <a:pt x="524202" y="507044"/>
                  <a:pt x="262101" y="253522"/>
                  <a:pt x="0" y="0"/>
                </a:cubicBezTo>
              </a:path>
            </a:pathLst>
          </a:custGeom>
          <a:ln w="12700" cmpd="sng"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364258" y="5035543"/>
            <a:ext cx="629622" cy="501493"/>
          </a:xfrm>
          <a:custGeom>
            <a:avLst/>
            <a:gdLst>
              <a:gd name="connsiteX0" fmla="*/ 0 w 629622"/>
              <a:gd name="connsiteY0" fmla="*/ 215026 h 501493"/>
              <a:gd name="connsiteX1" fmla="*/ 546351 w 629622"/>
              <a:gd name="connsiteY1" fmla="*/ 8271 h 501493"/>
              <a:gd name="connsiteX2" fmla="*/ 575883 w 629622"/>
              <a:gd name="connsiteY2" fmla="*/ 466086 h 501493"/>
              <a:gd name="connsiteX3" fmla="*/ 44298 w 629622"/>
              <a:gd name="connsiteY3" fmla="*/ 436550 h 50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9622" h="501493">
                <a:moveTo>
                  <a:pt x="0" y="215026"/>
                </a:moveTo>
                <a:cubicBezTo>
                  <a:pt x="225185" y="90727"/>
                  <a:pt x="450371" y="-33572"/>
                  <a:pt x="546351" y="8271"/>
                </a:cubicBezTo>
                <a:cubicBezTo>
                  <a:pt x="642331" y="50114"/>
                  <a:pt x="659558" y="394706"/>
                  <a:pt x="575883" y="466086"/>
                </a:cubicBezTo>
                <a:cubicBezTo>
                  <a:pt x="492208" y="537466"/>
                  <a:pt x="268253" y="487008"/>
                  <a:pt x="44298" y="436550"/>
                </a:cubicBezTo>
              </a:path>
            </a:pathLst>
          </a:custGeom>
          <a:ln w="12700" cmpd="sng"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flipH="1">
            <a:off x="1764150" y="5154226"/>
            <a:ext cx="639687" cy="501493"/>
          </a:xfrm>
          <a:custGeom>
            <a:avLst/>
            <a:gdLst>
              <a:gd name="connsiteX0" fmla="*/ 0 w 629622"/>
              <a:gd name="connsiteY0" fmla="*/ 215026 h 501493"/>
              <a:gd name="connsiteX1" fmla="*/ 546351 w 629622"/>
              <a:gd name="connsiteY1" fmla="*/ 8271 h 501493"/>
              <a:gd name="connsiteX2" fmla="*/ 575883 w 629622"/>
              <a:gd name="connsiteY2" fmla="*/ 466086 h 501493"/>
              <a:gd name="connsiteX3" fmla="*/ 44298 w 629622"/>
              <a:gd name="connsiteY3" fmla="*/ 436550 h 50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9622" h="501493">
                <a:moveTo>
                  <a:pt x="0" y="215026"/>
                </a:moveTo>
                <a:cubicBezTo>
                  <a:pt x="225185" y="90727"/>
                  <a:pt x="450371" y="-33572"/>
                  <a:pt x="546351" y="8271"/>
                </a:cubicBezTo>
                <a:cubicBezTo>
                  <a:pt x="642331" y="50114"/>
                  <a:pt x="659558" y="394706"/>
                  <a:pt x="575883" y="466086"/>
                </a:cubicBezTo>
                <a:cubicBezTo>
                  <a:pt x="492208" y="537466"/>
                  <a:pt x="268253" y="487008"/>
                  <a:pt x="44298" y="436550"/>
                </a:cubicBezTo>
              </a:path>
            </a:pathLst>
          </a:custGeom>
          <a:ln w="12700" cmpd="sng"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80051" y="5197240"/>
            <a:ext cx="291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46076" y="4020498"/>
            <a:ext cx="291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145582" y="5120519"/>
            <a:ext cx="291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298476" y="6525293"/>
            <a:ext cx="291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23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models (unlabeled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Pick (guess?) </a:t>
            </a:r>
            <a:r>
              <a:rPr lang="en-US" sz="2600" dirty="0"/>
              <a:t>a model architecture </a:t>
            </a:r>
            <a:endParaRPr lang="en-US" sz="2600" dirty="0" smtClean="0"/>
          </a:p>
          <a:p>
            <a:pPr lvl="1"/>
            <a:r>
              <a:rPr lang="en-US" sz="2200" dirty="0" err="1" smtClean="0"/>
              <a:t>E.g</a:t>
            </a:r>
            <a:r>
              <a:rPr lang="en-US" sz="2200" dirty="0" smtClean="0"/>
              <a:t> </a:t>
            </a:r>
            <a:r>
              <a:rPr lang="en-US" sz="2200" dirty="0" smtClean="0"/>
              <a:t>we </a:t>
            </a:r>
            <a:r>
              <a:rPr lang="en-US" sz="2200" dirty="0"/>
              <a:t>believe he has two </a:t>
            </a:r>
            <a:r>
              <a:rPr lang="en-US" sz="2200" dirty="0" smtClean="0"/>
              <a:t>coins, and switches between them </a:t>
            </a:r>
          </a:p>
          <a:p>
            <a:pPr lvl="1"/>
            <a:r>
              <a:rPr lang="en-US" sz="2200" dirty="0"/>
              <a:t>If state labels were known, we could compute maximum likelihood (ML) parameters</a:t>
            </a:r>
          </a:p>
          <a:p>
            <a:pPr lvl="1"/>
            <a:r>
              <a:rPr lang="en-US" sz="2200" dirty="0"/>
              <a:t>If model parameters were known, we could compute the labels with the highest probability  (how?)</a:t>
            </a:r>
          </a:p>
          <a:p>
            <a:pPr lvl="1"/>
            <a:endParaRPr lang="en-US" sz="2200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2403837" y="4760472"/>
            <a:ext cx="1346793" cy="1346618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dirty="0" smtClean="0">
                <a:solidFill>
                  <a:schemeClr val="tx1"/>
                </a:solidFill>
              </a:rPr>
              <a:t>: ?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T: ?</a:t>
            </a:r>
            <a:endParaRPr lang="en-US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4992668" y="4760472"/>
            <a:ext cx="1346793" cy="1346618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H: ?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T: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74964" y="6196604"/>
            <a:ext cx="98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“Coin A”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43270" y="6243455"/>
            <a:ext cx="974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“Coin B”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3381475" y="4408061"/>
            <a:ext cx="1831015" cy="502842"/>
          </a:xfrm>
          <a:custGeom>
            <a:avLst/>
            <a:gdLst>
              <a:gd name="connsiteX0" fmla="*/ 0 w 1831015"/>
              <a:gd name="connsiteY0" fmla="*/ 414232 h 502842"/>
              <a:gd name="connsiteX1" fmla="*/ 856443 w 1831015"/>
              <a:gd name="connsiteY1" fmla="*/ 722 h 502842"/>
              <a:gd name="connsiteX2" fmla="*/ 1831015 w 1831015"/>
              <a:gd name="connsiteY2" fmla="*/ 502842 h 502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1015" h="502842">
                <a:moveTo>
                  <a:pt x="0" y="414232"/>
                </a:moveTo>
                <a:cubicBezTo>
                  <a:pt x="275637" y="200093"/>
                  <a:pt x="551274" y="-14046"/>
                  <a:pt x="856443" y="722"/>
                </a:cubicBezTo>
                <a:cubicBezTo>
                  <a:pt x="1161612" y="15490"/>
                  <a:pt x="1496313" y="259166"/>
                  <a:pt x="1831015" y="502842"/>
                </a:cubicBezTo>
              </a:path>
            </a:pathLst>
          </a:custGeom>
          <a:ln w="12700" cmpd="sng"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558670" y="5959444"/>
            <a:ext cx="1727651" cy="517189"/>
          </a:xfrm>
          <a:custGeom>
            <a:avLst/>
            <a:gdLst>
              <a:gd name="connsiteX0" fmla="*/ 1727651 w 1727651"/>
              <a:gd name="connsiteY0" fmla="*/ 59073 h 517189"/>
              <a:gd name="connsiteX1" fmla="*/ 812144 w 1727651"/>
              <a:gd name="connsiteY1" fmla="*/ 516889 h 517189"/>
              <a:gd name="connsiteX2" fmla="*/ 0 w 1727651"/>
              <a:gd name="connsiteY2" fmla="*/ 0 h 517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7651" h="517189">
                <a:moveTo>
                  <a:pt x="1727651" y="59073"/>
                </a:moveTo>
                <a:cubicBezTo>
                  <a:pt x="1413868" y="292904"/>
                  <a:pt x="1100086" y="526735"/>
                  <a:pt x="812144" y="516889"/>
                </a:cubicBezTo>
                <a:cubicBezTo>
                  <a:pt x="524202" y="507044"/>
                  <a:pt x="262101" y="253522"/>
                  <a:pt x="0" y="0"/>
                </a:cubicBezTo>
              </a:path>
            </a:pathLst>
          </a:custGeom>
          <a:ln w="12700" cmpd="sng"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364258" y="5035543"/>
            <a:ext cx="629622" cy="501493"/>
          </a:xfrm>
          <a:custGeom>
            <a:avLst/>
            <a:gdLst>
              <a:gd name="connsiteX0" fmla="*/ 0 w 629622"/>
              <a:gd name="connsiteY0" fmla="*/ 215026 h 501493"/>
              <a:gd name="connsiteX1" fmla="*/ 546351 w 629622"/>
              <a:gd name="connsiteY1" fmla="*/ 8271 h 501493"/>
              <a:gd name="connsiteX2" fmla="*/ 575883 w 629622"/>
              <a:gd name="connsiteY2" fmla="*/ 466086 h 501493"/>
              <a:gd name="connsiteX3" fmla="*/ 44298 w 629622"/>
              <a:gd name="connsiteY3" fmla="*/ 436550 h 50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9622" h="501493">
                <a:moveTo>
                  <a:pt x="0" y="215026"/>
                </a:moveTo>
                <a:cubicBezTo>
                  <a:pt x="225185" y="90727"/>
                  <a:pt x="450371" y="-33572"/>
                  <a:pt x="546351" y="8271"/>
                </a:cubicBezTo>
                <a:cubicBezTo>
                  <a:pt x="642331" y="50114"/>
                  <a:pt x="659558" y="394706"/>
                  <a:pt x="575883" y="466086"/>
                </a:cubicBezTo>
                <a:cubicBezTo>
                  <a:pt x="492208" y="537466"/>
                  <a:pt x="268253" y="487008"/>
                  <a:pt x="44298" y="436550"/>
                </a:cubicBezTo>
              </a:path>
            </a:pathLst>
          </a:custGeom>
          <a:ln w="12700" cmpd="sng"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flipH="1">
            <a:off x="1764150" y="5154226"/>
            <a:ext cx="639687" cy="501493"/>
          </a:xfrm>
          <a:custGeom>
            <a:avLst/>
            <a:gdLst>
              <a:gd name="connsiteX0" fmla="*/ 0 w 629622"/>
              <a:gd name="connsiteY0" fmla="*/ 215026 h 501493"/>
              <a:gd name="connsiteX1" fmla="*/ 546351 w 629622"/>
              <a:gd name="connsiteY1" fmla="*/ 8271 h 501493"/>
              <a:gd name="connsiteX2" fmla="*/ 575883 w 629622"/>
              <a:gd name="connsiteY2" fmla="*/ 466086 h 501493"/>
              <a:gd name="connsiteX3" fmla="*/ 44298 w 629622"/>
              <a:gd name="connsiteY3" fmla="*/ 436550 h 50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9622" h="501493">
                <a:moveTo>
                  <a:pt x="0" y="215026"/>
                </a:moveTo>
                <a:cubicBezTo>
                  <a:pt x="225185" y="90727"/>
                  <a:pt x="450371" y="-33572"/>
                  <a:pt x="546351" y="8271"/>
                </a:cubicBezTo>
                <a:cubicBezTo>
                  <a:pt x="642331" y="50114"/>
                  <a:pt x="659558" y="394706"/>
                  <a:pt x="575883" y="466086"/>
                </a:cubicBezTo>
                <a:cubicBezTo>
                  <a:pt x="492208" y="537466"/>
                  <a:pt x="268253" y="487008"/>
                  <a:pt x="44298" y="436550"/>
                </a:cubicBezTo>
              </a:path>
            </a:pathLst>
          </a:custGeom>
          <a:ln w="12700" cmpd="sng"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80051" y="5197240"/>
            <a:ext cx="291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46076" y="4020498"/>
            <a:ext cx="291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145582" y="5120519"/>
            <a:ext cx="291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298476" y="6525293"/>
            <a:ext cx="291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72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models (unlabeled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905"/>
          </a:xfrm>
        </p:spPr>
        <p:txBody>
          <a:bodyPr>
            <a:normAutofit/>
          </a:bodyPr>
          <a:lstStyle/>
          <a:p>
            <a:r>
              <a:rPr lang="en-US" sz="2600" dirty="0"/>
              <a:t>Pick (guess?) a model architecture </a:t>
            </a:r>
          </a:p>
          <a:p>
            <a:pPr lvl="1"/>
            <a:r>
              <a:rPr lang="en-US" sz="2200" dirty="0" err="1"/>
              <a:t>E.g</a:t>
            </a:r>
            <a:r>
              <a:rPr lang="en-US" sz="2200" dirty="0"/>
              <a:t> we believe he has two coins, and switches between them </a:t>
            </a:r>
          </a:p>
          <a:p>
            <a:pPr lvl="1"/>
            <a:r>
              <a:rPr lang="en-US" sz="2200" dirty="0"/>
              <a:t>If state labels were known, we could compute maximum likelihood (ML) parameters</a:t>
            </a:r>
          </a:p>
          <a:p>
            <a:pPr lvl="1"/>
            <a:r>
              <a:rPr lang="en-US" sz="2200" dirty="0"/>
              <a:t>If model parameters were known, we could compute the labels with the highest probability  (how?)</a:t>
            </a:r>
          </a:p>
          <a:p>
            <a:pPr lvl="1"/>
            <a:endParaRPr lang="en-US" sz="600" dirty="0" smtClean="0"/>
          </a:p>
          <a:p>
            <a:pPr lvl="1"/>
            <a:r>
              <a:rPr lang="en-US" sz="2200" dirty="0" smtClean="0"/>
              <a:t>Put them together, and hope: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2200" dirty="0" smtClean="0"/>
              <a:t>Pick parameters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2200" dirty="0" smtClean="0"/>
              <a:t>Assign max-</a:t>
            </a:r>
            <a:r>
              <a:rPr lang="en-US" sz="2200" dirty="0" smtClean="0"/>
              <a:t>probability labels</a:t>
            </a:r>
            <a:endParaRPr lang="en-US" sz="2200" dirty="0" smtClean="0"/>
          </a:p>
          <a:p>
            <a:pPr marL="1314450" lvl="2" indent="-514350">
              <a:buFont typeface="+mj-lt"/>
              <a:buAutoNum type="arabicPeriod"/>
            </a:pPr>
            <a:r>
              <a:rPr lang="en-US" sz="2200" dirty="0" smtClean="0"/>
              <a:t>Using those labels, pick ML parameters</a:t>
            </a:r>
          </a:p>
          <a:p>
            <a:pPr marL="800100" lvl="2" indent="0">
              <a:buNone/>
            </a:pPr>
            <a:r>
              <a:rPr lang="en-US" sz="2200" dirty="0" smtClean="0"/>
              <a:t>Iterate until </a:t>
            </a:r>
            <a:r>
              <a:rPr lang="en-US" sz="2200" dirty="0"/>
              <a:t>n</a:t>
            </a:r>
            <a:r>
              <a:rPr lang="en-US" sz="2200" dirty="0" smtClean="0"/>
              <a:t>o change</a:t>
            </a:r>
            <a:r>
              <a:rPr lang="en-US" sz="2200" dirty="0"/>
              <a:t> (convergence)</a:t>
            </a:r>
          </a:p>
          <a:p>
            <a:pPr marL="800100" lvl="2" indent="0">
              <a:buNone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791990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models (unlabeled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600" dirty="0"/>
              <a:t>Pick (guess?) a model architecture </a:t>
            </a:r>
          </a:p>
          <a:p>
            <a:pPr lvl="1"/>
            <a:r>
              <a:rPr lang="en-US" sz="2200" dirty="0" err="1"/>
              <a:t>E.g</a:t>
            </a:r>
            <a:r>
              <a:rPr lang="en-US" sz="2200" dirty="0"/>
              <a:t> we believe he has two coins, and switches between them </a:t>
            </a:r>
          </a:p>
          <a:p>
            <a:pPr lvl="1"/>
            <a:r>
              <a:rPr lang="en-US" sz="2200" dirty="0"/>
              <a:t>If state labels were known, we could compute maximum likelihood (ML) parameters</a:t>
            </a:r>
          </a:p>
          <a:p>
            <a:pPr lvl="1"/>
            <a:r>
              <a:rPr lang="en-US" sz="2200" dirty="0"/>
              <a:t>If model parameters were known, we could compute the labels with the highest probability  (how?)</a:t>
            </a:r>
          </a:p>
          <a:p>
            <a:pPr lvl="1"/>
            <a:endParaRPr lang="en-US" sz="600" dirty="0" smtClean="0"/>
          </a:p>
          <a:p>
            <a:pPr lvl="1"/>
            <a:r>
              <a:rPr lang="en-US" sz="2200" dirty="0" smtClean="0"/>
              <a:t>Put them together, and hope: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2200" dirty="0" smtClean="0"/>
              <a:t>Pick parameters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2200" dirty="0"/>
              <a:t>Assign max-probability </a:t>
            </a:r>
            <a:r>
              <a:rPr lang="en-US" sz="2200" dirty="0" smtClean="0"/>
              <a:t>labels</a:t>
            </a:r>
            <a:r>
              <a:rPr lang="en-US" sz="2200" dirty="0" smtClean="0"/>
              <a:t>                       </a:t>
            </a:r>
            <a:r>
              <a:rPr lang="en-US" sz="2200" dirty="0" smtClean="0"/>
              <a:t>(E)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2200" dirty="0" smtClean="0"/>
              <a:t>Using those labels, pick ML parameters     (M)</a:t>
            </a:r>
          </a:p>
          <a:p>
            <a:pPr marL="800100" lvl="2" indent="0">
              <a:buNone/>
            </a:pPr>
            <a:r>
              <a:rPr lang="en-US" sz="2200" dirty="0" smtClean="0"/>
              <a:t>Iterate until </a:t>
            </a:r>
            <a:r>
              <a:rPr lang="en-US" sz="2200" dirty="0"/>
              <a:t>n</a:t>
            </a:r>
            <a:r>
              <a:rPr lang="en-US" sz="2200" dirty="0" smtClean="0"/>
              <a:t>o change (convergence)</a:t>
            </a:r>
          </a:p>
          <a:p>
            <a:pPr marL="800100" lvl="2" indent="0">
              <a:buNone/>
            </a:pPr>
            <a:r>
              <a:rPr lang="en-US" sz="2200" dirty="0" smtClean="0"/>
              <a:t>This is Expectation Maximization, a “hill-climbing” approach</a:t>
            </a:r>
          </a:p>
        </p:txBody>
      </p:sp>
    </p:spTree>
    <p:extLst>
      <p:ext uri="{BB962C8B-B14F-4D97-AF65-F5344CB8AC3E}">
        <p14:creationId xmlns:p14="http://schemas.microsoft.com/office/powerpoint/2010/main" val="1049507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EM clustering of Old Faithful eruption </a:t>
            </a:r>
            <a:r>
              <a:rPr lang="en-US" sz="3600" dirty="0" smtClean="0"/>
              <a:t>data</a:t>
            </a:r>
            <a:endParaRPr lang="en-US" sz="3600" dirty="0"/>
          </a:p>
        </p:txBody>
      </p:sp>
      <p:pic>
        <p:nvPicPr>
          <p:cNvPr id="4" name="EM_Clustering_of_Old_Faithful_data.gif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35163" y="1600200"/>
            <a:ext cx="5273675" cy="4525963"/>
          </a:xfrm>
        </p:spPr>
      </p:pic>
      <p:sp>
        <p:nvSpPr>
          <p:cNvPr id="5" name="Rectangle 4"/>
          <p:cNvSpPr/>
          <p:nvPr/>
        </p:nvSpPr>
        <p:spPr>
          <a:xfrm>
            <a:off x="3051259" y="6550223"/>
            <a:ext cx="60291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http://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en.wikipedia.org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/wiki/Expectation%E2%80%93maximization_algorithm</a:t>
            </a:r>
          </a:p>
        </p:txBody>
      </p:sp>
    </p:spTree>
    <p:extLst>
      <p:ext uri="{BB962C8B-B14F-4D97-AF65-F5344CB8AC3E}">
        <p14:creationId xmlns:p14="http://schemas.microsoft.com/office/powerpoint/2010/main" val="2699991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Hill climbing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905"/>
          </a:xfrm>
        </p:spPr>
        <p:txBody>
          <a:bodyPr>
            <a:normAutofit/>
          </a:bodyPr>
          <a:lstStyle/>
          <a:p>
            <a:r>
              <a:rPr lang="en-US" sz="2600" dirty="0" smtClean="0"/>
              <a:t>EM, and other methods like it (e.g. gradient descent) guarantee convergence … but only to a local maximum</a:t>
            </a:r>
          </a:p>
          <a:p>
            <a:r>
              <a:rPr lang="en-US" sz="2600" dirty="0" smtClean="0"/>
              <a:t>Can overcome by …   (ideas?)</a:t>
            </a:r>
          </a:p>
          <a:p>
            <a:pPr lvl="1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238885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Hill climbing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905"/>
          </a:xfrm>
        </p:spPr>
        <p:txBody>
          <a:bodyPr>
            <a:normAutofit/>
          </a:bodyPr>
          <a:lstStyle/>
          <a:p>
            <a:r>
              <a:rPr lang="en-US" sz="2600" dirty="0" smtClean="0"/>
              <a:t>EM, and other methods like it (e.g. gradient descent) guarantee convergence … but only to a local maximum</a:t>
            </a:r>
          </a:p>
          <a:p>
            <a:r>
              <a:rPr lang="en-US" sz="2600" dirty="0" smtClean="0"/>
              <a:t>Can overcome </a:t>
            </a:r>
            <a:r>
              <a:rPr lang="en-US" sz="2600" dirty="0"/>
              <a:t>by </a:t>
            </a:r>
            <a:endParaRPr lang="en-US" sz="2600" dirty="0" smtClean="0"/>
          </a:p>
          <a:p>
            <a:pPr lvl="1"/>
            <a:r>
              <a:rPr lang="en-US" sz="2200" dirty="0" smtClean="0"/>
              <a:t>Running </a:t>
            </a:r>
            <a:r>
              <a:rPr lang="en-US" sz="2200" dirty="0"/>
              <a:t>the procedure with multiple starting </a:t>
            </a:r>
            <a:r>
              <a:rPr lang="en-US" sz="2200" dirty="0" smtClean="0"/>
              <a:t>parameters</a:t>
            </a:r>
          </a:p>
          <a:p>
            <a:pPr lvl="1"/>
            <a:r>
              <a:rPr lang="en-US" sz="2200" dirty="0" smtClean="0"/>
              <a:t>Injecting </a:t>
            </a:r>
            <a:r>
              <a:rPr lang="en-US" sz="2200" dirty="0" smtClean="0"/>
              <a:t>noise</a:t>
            </a:r>
          </a:p>
          <a:p>
            <a:pPr lvl="1"/>
            <a:r>
              <a:rPr lang="en-US" sz="2200" dirty="0" smtClean="0"/>
              <a:t>(this is a deep area; that’s as far as we go today)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781350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models </a:t>
            </a:r>
            <a:r>
              <a:rPr lang="en-US" dirty="0" smtClean="0"/>
              <a:t>(overview)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training (easy)</a:t>
            </a:r>
          </a:p>
          <a:p>
            <a:pPr lvl="1"/>
            <a:r>
              <a:rPr lang="en-US" dirty="0" smtClean="0"/>
              <a:t>Requires knowledge of both the sequence of observations and the sequence of underlying states.   (i.e. labeled data)</a:t>
            </a:r>
          </a:p>
          <a:p>
            <a:r>
              <a:rPr lang="en-US" dirty="0" smtClean="0"/>
              <a:t>Unsupervised (hard)</a:t>
            </a:r>
          </a:p>
          <a:p>
            <a:pPr lvl="1"/>
            <a:r>
              <a:rPr lang="en-US" dirty="0" smtClean="0"/>
              <a:t>Requires knowledge of the sequence of </a:t>
            </a:r>
            <a:r>
              <a:rPr lang="en-US" dirty="0" smtClean="0"/>
              <a:t>observations, but states are unknown (unlabeled)</a:t>
            </a:r>
            <a:endParaRPr lang="en-US" dirty="0" smtClean="0"/>
          </a:p>
          <a:p>
            <a:pPr lvl="1"/>
            <a:r>
              <a:rPr lang="en-US" dirty="0" smtClean="0"/>
              <a:t>Maybe an </a:t>
            </a:r>
            <a:r>
              <a:rPr lang="en-US" dirty="0" smtClean="0"/>
              <a:t>architecture (though even this can be trained)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702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new sort of HMM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(1) Sometimes, it’s helpful to use domain knowledge to inform model structure and training</a:t>
            </a:r>
          </a:p>
          <a:p>
            <a:pPr marL="0" indent="0">
              <a:buNone/>
            </a:pPr>
            <a:r>
              <a:rPr lang="en-US" dirty="0" smtClean="0"/>
              <a:t>(2) HMMs aren’t always cyclical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272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400" dirty="0">
                <a:latin typeface="Calibri" charset="0"/>
              </a:rPr>
              <a:t>Profile hidden Markov models</a:t>
            </a: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733800" y="1033616"/>
            <a:ext cx="1752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Courier" charset="0"/>
                <a:cs typeface="Courier" charset="0"/>
              </a:rPr>
              <a:t>ADG-LD</a:t>
            </a:r>
          </a:p>
          <a:p>
            <a:pPr eaLnBrk="1" hangingPunct="1"/>
            <a:r>
              <a:rPr lang="en-US" dirty="0">
                <a:latin typeface="Courier" charset="0"/>
                <a:cs typeface="Courier" charset="0"/>
              </a:rPr>
              <a:t>SDG--E</a:t>
            </a:r>
          </a:p>
          <a:p>
            <a:pPr eaLnBrk="1" hangingPunct="1"/>
            <a:r>
              <a:rPr lang="en-US" dirty="0" err="1">
                <a:latin typeface="Courier" charset="0"/>
                <a:cs typeface="Courier" charset="0"/>
              </a:rPr>
              <a:t>NDGgFD</a:t>
            </a:r>
            <a:endParaRPr lang="en-US" dirty="0">
              <a:latin typeface="Courier" charset="0"/>
              <a:cs typeface="Courier" charset="0"/>
            </a:endParaRPr>
          </a:p>
          <a:p>
            <a:pPr eaLnBrk="1" hangingPunct="1"/>
            <a:r>
              <a:rPr lang="en-US" dirty="0">
                <a:latin typeface="Courier" charset="0"/>
                <a:cs typeface="Courier" charset="0"/>
              </a:rPr>
              <a:t>TDG-WD</a:t>
            </a:r>
          </a:p>
          <a:p>
            <a:pPr eaLnBrk="1" hangingPunct="1"/>
            <a:r>
              <a:rPr lang="en-US" dirty="0">
                <a:latin typeface="Courier" charset="0"/>
                <a:cs typeface="Courier" charset="0"/>
              </a:rPr>
              <a:t>ADG-WC</a:t>
            </a:r>
          </a:p>
          <a:p>
            <a:pPr eaLnBrk="1" hangingPunct="1"/>
            <a:r>
              <a:rPr lang="en-US" dirty="0">
                <a:latin typeface="Courier" charset="0"/>
                <a:cs typeface="Courier" charset="0"/>
              </a:rPr>
              <a:t>NDG-WE</a:t>
            </a:r>
          </a:p>
        </p:txBody>
      </p:sp>
    </p:spTree>
    <p:extLst>
      <p:ext uri="{BB962C8B-B14F-4D97-AF65-F5344CB8AC3E}">
        <p14:creationId xmlns:p14="http://schemas.microsoft.com/office/powerpoint/2010/main" val="271256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3600" dirty="0" smtClean="0"/>
              <a:t>Training models</a:t>
            </a:r>
            <a:endParaRPr lang="en-US" sz="3600" dirty="0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2403837" y="3324340"/>
            <a:ext cx="1346793" cy="1346618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dirty="0" smtClean="0">
                <a:solidFill>
                  <a:schemeClr val="tx1"/>
                </a:solidFill>
              </a:rPr>
              <a:t>: 0.5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T: 0.5</a:t>
            </a:r>
            <a:endParaRPr lang="en-US" dirty="0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4992668" y="3324340"/>
            <a:ext cx="1346793" cy="1346618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H: 0.7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T: </a:t>
            </a:r>
            <a:r>
              <a:rPr lang="en-US" dirty="0" smtClean="0">
                <a:solidFill>
                  <a:schemeClr val="tx1"/>
                </a:solidFill>
              </a:rPr>
              <a:t>0.3</a:t>
            </a:r>
            <a:endParaRPr lang="en-US" dirty="0"/>
          </a:p>
        </p:txBody>
      </p:sp>
      <p:sp>
        <p:nvSpPr>
          <p:cNvPr id="22" name="Freeform 21"/>
          <p:cNvSpPr/>
          <p:nvPr/>
        </p:nvSpPr>
        <p:spPr>
          <a:xfrm>
            <a:off x="3381475" y="2967721"/>
            <a:ext cx="1831015" cy="502842"/>
          </a:xfrm>
          <a:custGeom>
            <a:avLst/>
            <a:gdLst>
              <a:gd name="connsiteX0" fmla="*/ 0 w 1831015"/>
              <a:gd name="connsiteY0" fmla="*/ 414232 h 502842"/>
              <a:gd name="connsiteX1" fmla="*/ 856443 w 1831015"/>
              <a:gd name="connsiteY1" fmla="*/ 722 h 502842"/>
              <a:gd name="connsiteX2" fmla="*/ 1831015 w 1831015"/>
              <a:gd name="connsiteY2" fmla="*/ 502842 h 502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1015" h="502842">
                <a:moveTo>
                  <a:pt x="0" y="414232"/>
                </a:moveTo>
                <a:cubicBezTo>
                  <a:pt x="275637" y="200093"/>
                  <a:pt x="551274" y="-14046"/>
                  <a:pt x="856443" y="722"/>
                </a:cubicBezTo>
                <a:cubicBezTo>
                  <a:pt x="1161612" y="15490"/>
                  <a:pt x="1496313" y="259166"/>
                  <a:pt x="1831015" y="502842"/>
                </a:cubicBezTo>
              </a:path>
            </a:pathLst>
          </a:custGeom>
          <a:ln w="12700" cmpd="sng"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3558670" y="4519104"/>
            <a:ext cx="1727651" cy="517189"/>
          </a:xfrm>
          <a:custGeom>
            <a:avLst/>
            <a:gdLst>
              <a:gd name="connsiteX0" fmla="*/ 1727651 w 1727651"/>
              <a:gd name="connsiteY0" fmla="*/ 59073 h 517189"/>
              <a:gd name="connsiteX1" fmla="*/ 812144 w 1727651"/>
              <a:gd name="connsiteY1" fmla="*/ 516889 h 517189"/>
              <a:gd name="connsiteX2" fmla="*/ 0 w 1727651"/>
              <a:gd name="connsiteY2" fmla="*/ 0 h 517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7651" h="517189">
                <a:moveTo>
                  <a:pt x="1727651" y="59073"/>
                </a:moveTo>
                <a:cubicBezTo>
                  <a:pt x="1413868" y="292904"/>
                  <a:pt x="1100086" y="526735"/>
                  <a:pt x="812144" y="516889"/>
                </a:cubicBezTo>
                <a:cubicBezTo>
                  <a:pt x="524202" y="507044"/>
                  <a:pt x="262101" y="253522"/>
                  <a:pt x="0" y="0"/>
                </a:cubicBezTo>
              </a:path>
            </a:pathLst>
          </a:custGeom>
          <a:ln w="12700" cmpd="sng"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6364258" y="3595203"/>
            <a:ext cx="629622" cy="501493"/>
          </a:xfrm>
          <a:custGeom>
            <a:avLst/>
            <a:gdLst>
              <a:gd name="connsiteX0" fmla="*/ 0 w 629622"/>
              <a:gd name="connsiteY0" fmla="*/ 215026 h 501493"/>
              <a:gd name="connsiteX1" fmla="*/ 546351 w 629622"/>
              <a:gd name="connsiteY1" fmla="*/ 8271 h 501493"/>
              <a:gd name="connsiteX2" fmla="*/ 575883 w 629622"/>
              <a:gd name="connsiteY2" fmla="*/ 466086 h 501493"/>
              <a:gd name="connsiteX3" fmla="*/ 44298 w 629622"/>
              <a:gd name="connsiteY3" fmla="*/ 436550 h 50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9622" h="501493">
                <a:moveTo>
                  <a:pt x="0" y="215026"/>
                </a:moveTo>
                <a:cubicBezTo>
                  <a:pt x="225185" y="90727"/>
                  <a:pt x="450371" y="-33572"/>
                  <a:pt x="546351" y="8271"/>
                </a:cubicBezTo>
                <a:cubicBezTo>
                  <a:pt x="642331" y="50114"/>
                  <a:pt x="659558" y="394706"/>
                  <a:pt x="575883" y="466086"/>
                </a:cubicBezTo>
                <a:cubicBezTo>
                  <a:pt x="492208" y="537466"/>
                  <a:pt x="268253" y="487008"/>
                  <a:pt x="44298" y="436550"/>
                </a:cubicBezTo>
              </a:path>
            </a:pathLst>
          </a:custGeom>
          <a:ln w="12700" cmpd="sng"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flipH="1">
            <a:off x="1764150" y="3713886"/>
            <a:ext cx="639687" cy="501493"/>
          </a:xfrm>
          <a:custGeom>
            <a:avLst/>
            <a:gdLst>
              <a:gd name="connsiteX0" fmla="*/ 0 w 629622"/>
              <a:gd name="connsiteY0" fmla="*/ 215026 h 501493"/>
              <a:gd name="connsiteX1" fmla="*/ 546351 w 629622"/>
              <a:gd name="connsiteY1" fmla="*/ 8271 h 501493"/>
              <a:gd name="connsiteX2" fmla="*/ 575883 w 629622"/>
              <a:gd name="connsiteY2" fmla="*/ 466086 h 501493"/>
              <a:gd name="connsiteX3" fmla="*/ 44298 w 629622"/>
              <a:gd name="connsiteY3" fmla="*/ 436550 h 50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9622" h="501493">
                <a:moveTo>
                  <a:pt x="0" y="215026"/>
                </a:moveTo>
                <a:cubicBezTo>
                  <a:pt x="225185" y="90727"/>
                  <a:pt x="450371" y="-33572"/>
                  <a:pt x="546351" y="8271"/>
                </a:cubicBezTo>
                <a:cubicBezTo>
                  <a:pt x="642331" y="50114"/>
                  <a:pt x="659558" y="394706"/>
                  <a:pt x="575883" y="466086"/>
                </a:cubicBezTo>
                <a:cubicBezTo>
                  <a:pt x="492208" y="537466"/>
                  <a:pt x="268253" y="487008"/>
                  <a:pt x="44298" y="436550"/>
                </a:cubicBezTo>
              </a:path>
            </a:pathLst>
          </a:custGeom>
          <a:ln w="12700" cmpd="sng"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287403" y="3756900"/>
            <a:ext cx="476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0.9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053428" y="2580158"/>
            <a:ext cx="476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0.1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052934" y="3680179"/>
            <a:ext cx="476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0.9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205828" y="5084953"/>
            <a:ext cx="476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0.1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574964" y="4715621"/>
            <a:ext cx="98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“Coin A”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243270" y="4762472"/>
            <a:ext cx="974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“Coin B”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073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400" dirty="0">
                <a:latin typeface="Calibri" charset="0"/>
              </a:rPr>
              <a:t>Profile hidden Markov models</a:t>
            </a: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733800" y="1033616"/>
            <a:ext cx="1752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Courier" charset="0"/>
                <a:cs typeface="Courier" charset="0"/>
              </a:rPr>
              <a:t>ADG-LD</a:t>
            </a:r>
          </a:p>
          <a:p>
            <a:pPr eaLnBrk="1" hangingPunct="1"/>
            <a:r>
              <a:rPr lang="en-US" dirty="0">
                <a:latin typeface="Courier" charset="0"/>
                <a:cs typeface="Courier" charset="0"/>
              </a:rPr>
              <a:t>SDG--E</a:t>
            </a:r>
          </a:p>
          <a:p>
            <a:pPr eaLnBrk="1" hangingPunct="1"/>
            <a:r>
              <a:rPr lang="en-US" dirty="0" err="1">
                <a:latin typeface="Courier" charset="0"/>
                <a:cs typeface="Courier" charset="0"/>
              </a:rPr>
              <a:t>NDGgFD</a:t>
            </a:r>
            <a:endParaRPr lang="en-US" dirty="0">
              <a:latin typeface="Courier" charset="0"/>
              <a:cs typeface="Courier" charset="0"/>
            </a:endParaRPr>
          </a:p>
          <a:p>
            <a:pPr eaLnBrk="1" hangingPunct="1"/>
            <a:r>
              <a:rPr lang="en-US" dirty="0">
                <a:latin typeface="Courier" charset="0"/>
                <a:cs typeface="Courier" charset="0"/>
              </a:rPr>
              <a:t>TDG-WD</a:t>
            </a:r>
          </a:p>
          <a:p>
            <a:pPr eaLnBrk="1" hangingPunct="1"/>
            <a:r>
              <a:rPr lang="en-US" dirty="0">
                <a:latin typeface="Courier" charset="0"/>
                <a:cs typeface="Courier" charset="0"/>
              </a:rPr>
              <a:t>ADG-WC</a:t>
            </a:r>
          </a:p>
          <a:p>
            <a:pPr eaLnBrk="1" hangingPunct="1"/>
            <a:r>
              <a:rPr lang="en-US" dirty="0">
                <a:latin typeface="Courier" charset="0"/>
                <a:cs typeface="Courier" charset="0"/>
              </a:rPr>
              <a:t>NDG-WE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688293"/>
            <a:ext cx="8229600" cy="1437870"/>
          </a:xfrm>
        </p:spPr>
        <p:txBody>
          <a:bodyPr/>
          <a:lstStyle/>
          <a:p>
            <a:r>
              <a:rPr lang="en-US" dirty="0" smtClean="0"/>
              <a:t>Pick an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45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TextBox 1"/>
          <p:cNvSpPr txBox="1">
            <a:spLocks noChangeArrowheads="1"/>
          </p:cNvSpPr>
          <p:nvPr/>
        </p:nvSpPr>
        <p:spPr bwMode="auto">
          <a:xfrm>
            <a:off x="3733800" y="1033616"/>
            <a:ext cx="1752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Courier" charset="0"/>
                <a:cs typeface="Courier" charset="0"/>
              </a:rPr>
              <a:t>ADG-LD</a:t>
            </a:r>
          </a:p>
          <a:p>
            <a:pPr eaLnBrk="1" hangingPunct="1"/>
            <a:r>
              <a:rPr lang="en-US" dirty="0">
                <a:latin typeface="Courier" charset="0"/>
                <a:cs typeface="Courier" charset="0"/>
              </a:rPr>
              <a:t>SDG--E</a:t>
            </a:r>
          </a:p>
          <a:p>
            <a:pPr eaLnBrk="1" hangingPunct="1"/>
            <a:r>
              <a:rPr lang="en-US" dirty="0" err="1">
                <a:latin typeface="Courier" charset="0"/>
                <a:cs typeface="Courier" charset="0"/>
              </a:rPr>
              <a:t>NDGgFD</a:t>
            </a:r>
            <a:endParaRPr lang="en-US" dirty="0">
              <a:latin typeface="Courier" charset="0"/>
              <a:cs typeface="Courier" charset="0"/>
            </a:endParaRPr>
          </a:p>
          <a:p>
            <a:pPr eaLnBrk="1" hangingPunct="1"/>
            <a:r>
              <a:rPr lang="en-US" dirty="0">
                <a:latin typeface="Courier" charset="0"/>
                <a:cs typeface="Courier" charset="0"/>
              </a:rPr>
              <a:t>TDG-WD</a:t>
            </a:r>
          </a:p>
          <a:p>
            <a:pPr eaLnBrk="1" hangingPunct="1"/>
            <a:r>
              <a:rPr lang="en-US" dirty="0">
                <a:latin typeface="Courier" charset="0"/>
                <a:cs typeface="Courier" charset="0"/>
              </a:rPr>
              <a:t>ADG-WC</a:t>
            </a:r>
          </a:p>
          <a:p>
            <a:pPr eaLnBrk="1" hangingPunct="1"/>
            <a:r>
              <a:rPr lang="en-US" dirty="0">
                <a:latin typeface="Courier" charset="0"/>
                <a:cs typeface="Courier" charset="0"/>
              </a:rPr>
              <a:t>NDG-WE</a:t>
            </a:r>
          </a:p>
        </p:txBody>
      </p:sp>
      <p:sp>
        <p:nvSpPr>
          <p:cNvPr id="168963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400">
                <a:latin typeface="Calibri" charset="0"/>
              </a:rPr>
              <a:t>Profile hidden Markov models</a:t>
            </a:r>
          </a:p>
        </p:txBody>
      </p:sp>
      <p:pic>
        <p:nvPicPr>
          <p:cNvPr id="168964" name="Picture 5" descr="P7-core-model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410200"/>
            <a:ext cx="3429000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>
            <a:off x="2967789" y="3341841"/>
            <a:ext cx="922422" cy="206835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582737" y="3341841"/>
            <a:ext cx="459874" cy="206835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195011" y="3341841"/>
            <a:ext cx="109622" cy="206835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54885" y="3341841"/>
            <a:ext cx="264694" cy="206835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860757" y="3360561"/>
            <a:ext cx="727243" cy="206835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18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400" dirty="0">
                <a:latin typeface="Calibri" charset="0"/>
              </a:rPr>
              <a:t>Profile hidden Markov models</a:t>
            </a: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733800" y="1033616"/>
            <a:ext cx="1752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Courier" charset="0"/>
                <a:cs typeface="Courier" charset="0"/>
              </a:rPr>
              <a:t>ADG-LD</a:t>
            </a:r>
          </a:p>
          <a:p>
            <a:pPr eaLnBrk="1" hangingPunct="1"/>
            <a:r>
              <a:rPr lang="en-US" dirty="0">
                <a:latin typeface="Courier" charset="0"/>
                <a:cs typeface="Courier" charset="0"/>
              </a:rPr>
              <a:t>SDG--E</a:t>
            </a:r>
          </a:p>
          <a:p>
            <a:pPr eaLnBrk="1" hangingPunct="1"/>
            <a:r>
              <a:rPr lang="en-US" dirty="0" err="1">
                <a:latin typeface="Courier" charset="0"/>
                <a:cs typeface="Courier" charset="0"/>
              </a:rPr>
              <a:t>NDGgFD</a:t>
            </a:r>
            <a:endParaRPr lang="en-US" dirty="0">
              <a:latin typeface="Courier" charset="0"/>
              <a:cs typeface="Courier" charset="0"/>
            </a:endParaRPr>
          </a:p>
          <a:p>
            <a:pPr eaLnBrk="1" hangingPunct="1"/>
            <a:r>
              <a:rPr lang="en-US" dirty="0">
                <a:latin typeface="Courier" charset="0"/>
                <a:cs typeface="Courier" charset="0"/>
              </a:rPr>
              <a:t>TDG-WD</a:t>
            </a:r>
          </a:p>
          <a:p>
            <a:pPr eaLnBrk="1" hangingPunct="1"/>
            <a:r>
              <a:rPr lang="en-US" dirty="0">
                <a:latin typeface="Courier" charset="0"/>
                <a:cs typeface="Courier" charset="0"/>
              </a:rPr>
              <a:t>ADG-WC</a:t>
            </a:r>
          </a:p>
          <a:p>
            <a:pPr eaLnBrk="1" hangingPunct="1"/>
            <a:r>
              <a:rPr lang="en-US" dirty="0">
                <a:latin typeface="Courier" charset="0"/>
                <a:cs typeface="Courier" charset="0"/>
              </a:rPr>
              <a:t>NDG-WE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688293"/>
            <a:ext cx="8229600" cy="1437870"/>
          </a:xfrm>
        </p:spPr>
        <p:txBody>
          <a:bodyPr/>
          <a:lstStyle/>
          <a:p>
            <a:r>
              <a:rPr lang="en-US" dirty="0" smtClean="0"/>
              <a:t>Pick an architecture</a:t>
            </a:r>
          </a:p>
          <a:p>
            <a:r>
              <a:rPr lang="en-US" dirty="0" smtClean="0"/>
              <a:t>Train 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40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8750" y="1100292"/>
            <a:ext cx="206375" cy="228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08525" y="1093942"/>
            <a:ext cx="206375" cy="228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961" name="TextBox 1"/>
          <p:cNvSpPr txBox="1">
            <a:spLocks noChangeArrowheads="1"/>
          </p:cNvSpPr>
          <p:nvPr/>
        </p:nvSpPr>
        <p:spPr bwMode="auto">
          <a:xfrm>
            <a:off x="3733800" y="1033616"/>
            <a:ext cx="1752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Courier" charset="0"/>
                <a:cs typeface="Courier" charset="0"/>
              </a:rPr>
              <a:t>ADG-LD</a:t>
            </a:r>
          </a:p>
          <a:p>
            <a:pPr eaLnBrk="1" hangingPunct="1"/>
            <a:r>
              <a:rPr lang="en-US" dirty="0">
                <a:latin typeface="Courier" charset="0"/>
                <a:cs typeface="Courier" charset="0"/>
              </a:rPr>
              <a:t>SDG--E</a:t>
            </a:r>
          </a:p>
          <a:p>
            <a:pPr eaLnBrk="1" hangingPunct="1"/>
            <a:r>
              <a:rPr lang="en-US" dirty="0" err="1">
                <a:latin typeface="Courier" charset="0"/>
                <a:cs typeface="Courier" charset="0"/>
              </a:rPr>
              <a:t>NDGgFD</a:t>
            </a:r>
            <a:endParaRPr lang="en-US" dirty="0">
              <a:latin typeface="Courier" charset="0"/>
              <a:cs typeface="Courier" charset="0"/>
            </a:endParaRPr>
          </a:p>
          <a:p>
            <a:pPr eaLnBrk="1" hangingPunct="1"/>
            <a:r>
              <a:rPr lang="en-US" dirty="0">
                <a:latin typeface="Courier" charset="0"/>
                <a:cs typeface="Courier" charset="0"/>
              </a:rPr>
              <a:t>TDG-WD</a:t>
            </a:r>
          </a:p>
          <a:p>
            <a:pPr eaLnBrk="1" hangingPunct="1"/>
            <a:r>
              <a:rPr lang="en-US" dirty="0">
                <a:latin typeface="Courier" charset="0"/>
                <a:cs typeface="Courier" charset="0"/>
              </a:rPr>
              <a:t>ADG-WC</a:t>
            </a:r>
          </a:p>
          <a:p>
            <a:pPr eaLnBrk="1" hangingPunct="1"/>
            <a:r>
              <a:rPr lang="en-US" dirty="0">
                <a:latin typeface="Courier" charset="0"/>
                <a:cs typeface="Courier" charset="0"/>
              </a:rPr>
              <a:t>NDG-WE</a:t>
            </a:r>
          </a:p>
        </p:txBody>
      </p:sp>
      <p:sp>
        <p:nvSpPr>
          <p:cNvPr id="168963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400">
                <a:latin typeface="Calibri" charset="0"/>
              </a:rPr>
              <a:t>Profile hidden Markov models</a:t>
            </a:r>
          </a:p>
        </p:txBody>
      </p:sp>
      <p:pic>
        <p:nvPicPr>
          <p:cNvPr id="168964" name="Picture 5" descr="P7-core-model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410200"/>
            <a:ext cx="3429000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logo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0" y="3825875"/>
            <a:ext cx="3365500" cy="168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8750" y="1100292"/>
            <a:ext cx="206375" cy="228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08525" y="1093942"/>
            <a:ext cx="206375" cy="228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961" name="TextBox 1"/>
          <p:cNvSpPr txBox="1">
            <a:spLocks noChangeArrowheads="1"/>
          </p:cNvSpPr>
          <p:nvPr/>
        </p:nvSpPr>
        <p:spPr bwMode="auto">
          <a:xfrm>
            <a:off x="3733800" y="1033616"/>
            <a:ext cx="1752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Courier" charset="0"/>
                <a:cs typeface="Courier" charset="0"/>
              </a:rPr>
              <a:t>ADG-LD</a:t>
            </a:r>
          </a:p>
          <a:p>
            <a:pPr eaLnBrk="1" hangingPunct="1"/>
            <a:r>
              <a:rPr lang="en-US" dirty="0">
                <a:latin typeface="Courier" charset="0"/>
                <a:cs typeface="Courier" charset="0"/>
              </a:rPr>
              <a:t>SDG--E</a:t>
            </a:r>
          </a:p>
          <a:p>
            <a:pPr eaLnBrk="1" hangingPunct="1"/>
            <a:r>
              <a:rPr lang="en-US" dirty="0" err="1">
                <a:latin typeface="Courier" charset="0"/>
                <a:cs typeface="Courier" charset="0"/>
              </a:rPr>
              <a:t>NDGgFD</a:t>
            </a:r>
            <a:endParaRPr lang="en-US" dirty="0">
              <a:latin typeface="Courier" charset="0"/>
              <a:cs typeface="Courier" charset="0"/>
            </a:endParaRPr>
          </a:p>
          <a:p>
            <a:pPr eaLnBrk="1" hangingPunct="1"/>
            <a:r>
              <a:rPr lang="en-US" dirty="0">
                <a:latin typeface="Courier" charset="0"/>
                <a:cs typeface="Courier" charset="0"/>
              </a:rPr>
              <a:t>TDG-WD</a:t>
            </a:r>
          </a:p>
          <a:p>
            <a:pPr eaLnBrk="1" hangingPunct="1"/>
            <a:r>
              <a:rPr lang="en-US" dirty="0">
                <a:latin typeface="Courier" charset="0"/>
                <a:cs typeface="Courier" charset="0"/>
              </a:rPr>
              <a:t>ADG-WC</a:t>
            </a:r>
          </a:p>
          <a:p>
            <a:pPr eaLnBrk="1" hangingPunct="1"/>
            <a:r>
              <a:rPr lang="en-US" dirty="0">
                <a:latin typeface="Courier" charset="0"/>
                <a:cs typeface="Courier" charset="0"/>
              </a:rPr>
              <a:t>NDG-WE</a:t>
            </a:r>
          </a:p>
        </p:txBody>
      </p:sp>
      <p:sp>
        <p:nvSpPr>
          <p:cNvPr id="168963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400">
                <a:latin typeface="Calibri" charset="0"/>
              </a:rPr>
              <a:t>Profile hidden Markov models</a:t>
            </a:r>
          </a:p>
        </p:txBody>
      </p:sp>
      <p:pic>
        <p:nvPicPr>
          <p:cNvPr id="168964" name="Picture 5" descr="P7-core-model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410200"/>
            <a:ext cx="3429000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4515" y="3386292"/>
            <a:ext cx="7432842" cy="2966169"/>
          </a:xfrm>
        </p:spPr>
        <p:txBody>
          <a:bodyPr/>
          <a:lstStyle/>
          <a:p>
            <a:r>
              <a:rPr lang="en-US" dirty="0" smtClean="0"/>
              <a:t>Should we use ML parameters?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8750" y="1100292"/>
            <a:ext cx="206375" cy="228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961" name="TextBox 1"/>
          <p:cNvSpPr txBox="1">
            <a:spLocks noChangeArrowheads="1"/>
          </p:cNvSpPr>
          <p:nvPr/>
        </p:nvSpPr>
        <p:spPr bwMode="auto">
          <a:xfrm>
            <a:off x="3733800" y="1033616"/>
            <a:ext cx="1752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Courier" charset="0"/>
                <a:cs typeface="Courier" charset="0"/>
              </a:rPr>
              <a:t>ADG-LD</a:t>
            </a:r>
          </a:p>
          <a:p>
            <a:pPr eaLnBrk="1" hangingPunct="1"/>
            <a:r>
              <a:rPr lang="en-US" dirty="0">
                <a:latin typeface="Courier" charset="0"/>
                <a:cs typeface="Courier" charset="0"/>
              </a:rPr>
              <a:t>SDG--E</a:t>
            </a:r>
          </a:p>
          <a:p>
            <a:pPr eaLnBrk="1" hangingPunct="1"/>
            <a:r>
              <a:rPr lang="en-US" dirty="0" err="1">
                <a:latin typeface="Courier" charset="0"/>
                <a:cs typeface="Courier" charset="0"/>
              </a:rPr>
              <a:t>NDGgFD</a:t>
            </a:r>
            <a:endParaRPr lang="en-US" dirty="0">
              <a:latin typeface="Courier" charset="0"/>
              <a:cs typeface="Courier" charset="0"/>
            </a:endParaRPr>
          </a:p>
          <a:p>
            <a:pPr eaLnBrk="1" hangingPunct="1"/>
            <a:r>
              <a:rPr lang="en-US" dirty="0">
                <a:latin typeface="Courier" charset="0"/>
                <a:cs typeface="Courier" charset="0"/>
              </a:rPr>
              <a:t>TDG-WD</a:t>
            </a:r>
          </a:p>
          <a:p>
            <a:pPr eaLnBrk="1" hangingPunct="1"/>
            <a:r>
              <a:rPr lang="en-US" dirty="0">
                <a:latin typeface="Courier" charset="0"/>
                <a:cs typeface="Courier" charset="0"/>
              </a:rPr>
              <a:t>ADG-WC</a:t>
            </a:r>
          </a:p>
          <a:p>
            <a:pPr eaLnBrk="1" hangingPunct="1"/>
            <a:r>
              <a:rPr lang="en-US" dirty="0">
                <a:latin typeface="Courier" charset="0"/>
                <a:cs typeface="Courier" charset="0"/>
              </a:rPr>
              <a:t>NDG-WE</a:t>
            </a:r>
          </a:p>
        </p:txBody>
      </p:sp>
      <p:sp>
        <p:nvSpPr>
          <p:cNvPr id="168963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400">
                <a:latin typeface="Calibri" charset="0"/>
              </a:rPr>
              <a:t>Profile hidden Markov models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4515" y="3386292"/>
            <a:ext cx="7432842" cy="2966169"/>
          </a:xfrm>
        </p:spPr>
        <p:txBody>
          <a:bodyPr>
            <a:normAutofit/>
          </a:bodyPr>
          <a:lstStyle/>
          <a:p>
            <a:r>
              <a:rPr lang="en-US" dirty="0" smtClean="0"/>
              <a:t>Should we use ML parameters?</a:t>
            </a:r>
          </a:p>
          <a:p>
            <a:r>
              <a:rPr lang="en-US" dirty="0" smtClean="0"/>
              <a:t>Should we add in “pseudo counts”?</a:t>
            </a:r>
          </a:p>
          <a:p>
            <a:pPr lvl="1"/>
            <a:r>
              <a:rPr lang="en-US" dirty="0"/>
              <a:t>e.g. </a:t>
            </a:r>
            <a:r>
              <a:rPr lang="en-US" dirty="0" smtClean="0"/>
              <a:t>“count” one of each amino acid, in addition to the actual observations</a:t>
            </a:r>
          </a:p>
          <a:p>
            <a:pPr lvl="1"/>
            <a:r>
              <a:rPr lang="en-US" dirty="0" smtClean="0"/>
              <a:t>7 Ds, and 1 of each other amino acid</a:t>
            </a:r>
          </a:p>
        </p:txBody>
      </p:sp>
    </p:spTree>
    <p:extLst>
      <p:ext uri="{BB962C8B-B14F-4D97-AF65-F5344CB8AC3E}">
        <p14:creationId xmlns:p14="http://schemas.microsoft.com/office/powerpoint/2010/main" val="115246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400" dirty="0" smtClean="0">
                <a:latin typeface="Calibri" charset="0"/>
              </a:rPr>
              <a:t>Regularization</a:t>
            </a:r>
            <a:endParaRPr lang="en-US" sz="4400" dirty="0">
              <a:latin typeface="Calibri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073555"/>
            <a:ext cx="7432842" cy="4995708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Smear out the probability mass, to avoid over fitting</a:t>
            </a:r>
          </a:p>
        </p:txBody>
      </p:sp>
    </p:spTree>
    <p:extLst>
      <p:ext uri="{BB962C8B-B14F-4D97-AF65-F5344CB8AC3E}">
        <p14:creationId xmlns:p14="http://schemas.microsoft.com/office/powerpoint/2010/main" val="275475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400" dirty="0" smtClean="0">
                <a:latin typeface="Calibri" charset="0"/>
              </a:rPr>
              <a:t>Regularization</a:t>
            </a:r>
            <a:endParaRPr lang="en-US" sz="4400" dirty="0">
              <a:latin typeface="Calibri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73555"/>
            <a:ext cx="7432842" cy="4995708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Smear out the probability mass, to avoid over fitting</a:t>
            </a:r>
          </a:p>
          <a:p>
            <a:r>
              <a:rPr lang="en-US" sz="2600" dirty="0" smtClean="0"/>
              <a:t>This is Bayesian – you mix a prior belief with observations to update your expectations</a:t>
            </a:r>
          </a:p>
        </p:txBody>
      </p:sp>
    </p:spTree>
    <p:extLst>
      <p:ext uri="{BB962C8B-B14F-4D97-AF65-F5344CB8AC3E}">
        <p14:creationId xmlns:p14="http://schemas.microsoft.com/office/powerpoint/2010/main" val="124396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400" dirty="0" smtClean="0">
                <a:latin typeface="Calibri" charset="0"/>
              </a:rPr>
              <a:t>Regularization</a:t>
            </a:r>
            <a:endParaRPr lang="en-US" sz="4400" dirty="0">
              <a:latin typeface="Calibri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073555"/>
            <a:ext cx="7432842" cy="4995708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Smear out the probability mass, to avoid over fitting</a:t>
            </a:r>
          </a:p>
          <a:p>
            <a:r>
              <a:rPr lang="en-US" sz="2600" dirty="0" smtClean="0"/>
              <a:t>This is Bayesian – you mix a prior belief with observations to update your expectations</a:t>
            </a:r>
          </a:p>
          <a:p>
            <a:r>
              <a:rPr lang="en-US" sz="2600" dirty="0" smtClean="0"/>
              <a:t>In simple </a:t>
            </a:r>
            <a:r>
              <a:rPr lang="en-US" sz="2600" dirty="0" err="1" smtClean="0"/>
              <a:t>pseudocount</a:t>
            </a:r>
            <a:r>
              <a:rPr lang="en-US" sz="2600" dirty="0" smtClean="0"/>
              <a:t> approach on </a:t>
            </a:r>
            <a:r>
              <a:rPr lang="en-US" sz="2600" dirty="0" err="1" smtClean="0"/>
              <a:t>prev</a:t>
            </a:r>
            <a:r>
              <a:rPr lang="en-US" sz="2600" dirty="0" smtClean="0"/>
              <a:t> slide: </a:t>
            </a:r>
          </a:p>
          <a:p>
            <a:pPr lvl="1"/>
            <a:r>
              <a:rPr lang="en-US" sz="2600" dirty="0" smtClean="0"/>
              <a:t>7 Ds, and 1 of each other amino acid</a:t>
            </a:r>
          </a:p>
          <a:p>
            <a:pPr lvl="1"/>
            <a:r>
              <a:rPr lang="en-US" sz="2600" dirty="0" smtClean="0"/>
              <a:t>Now, </a:t>
            </a:r>
            <a:r>
              <a:rPr lang="en-US" sz="2600" dirty="0" err="1" smtClean="0"/>
              <a:t>pos</a:t>
            </a:r>
            <a:r>
              <a:rPr lang="en-US" sz="2600" dirty="0" smtClean="0"/>
              <a:t> 2 has 7/26 = 27% D.  Sound ok?</a:t>
            </a:r>
          </a:p>
        </p:txBody>
      </p:sp>
    </p:spTree>
    <p:extLst>
      <p:ext uri="{BB962C8B-B14F-4D97-AF65-F5344CB8AC3E}">
        <p14:creationId xmlns:p14="http://schemas.microsoft.com/office/powerpoint/2010/main" val="298457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400" dirty="0" smtClean="0">
                <a:latin typeface="Calibri" charset="0"/>
              </a:rPr>
              <a:t>Regularization</a:t>
            </a:r>
            <a:endParaRPr lang="en-US" sz="4400" dirty="0">
              <a:latin typeface="Calibri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073554"/>
            <a:ext cx="7432842" cy="5784445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Smear out the probability mass, to avoid over fitting</a:t>
            </a:r>
          </a:p>
          <a:p>
            <a:r>
              <a:rPr lang="en-US" sz="2600" dirty="0" smtClean="0"/>
              <a:t>This is Bayesian – you mix a prior belief with observations to update your expectations</a:t>
            </a:r>
          </a:p>
          <a:p>
            <a:r>
              <a:rPr lang="en-US" sz="2600" dirty="0" smtClean="0"/>
              <a:t>In simple </a:t>
            </a:r>
            <a:r>
              <a:rPr lang="en-US" sz="2600" dirty="0" err="1" smtClean="0"/>
              <a:t>pseudocount</a:t>
            </a:r>
            <a:r>
              <a:rPr lang="en-US" sz="2600" dirty="0" smtClean="0"/>
              <a:t> approach on </a:t>
            </a:r>
            <a:r>
              <a:rPr lang="en-US" sz="2600" dirty="0" err="1" smtClean="0"/>
              <a:t>prev</a:t>
            </a:r>
            <a:r>
              <a:rPr lang="en-US" sz="2600" dirty="0" smtClean="0"/>
              <a:t> slide: </a:t>
            </a:r>
          </a:p>
          <a:p>
            <a:pPr lvl="1"/>
            <a:r>
              <a:rPr lang="en-US" sz="2600" dirty="0" smtClean="0"/>
              <a:t>7 Ds, and 1 of each other amino acid</a:t>
            </a:r>
          </a:p>
          <a:p>
            <a:pPr lvl="1"/>
            <a:r>
              <a:rPr lang="en-US" sz="2600" dirty="0" smtClean="0"/>
              <a:t>Now, </a:t>
            </a:r>
            <a:r>
              <a:rPr lang="en-US" sz="2600" dirty="0" err="1" smtClean="0"/>
              <a:t>pos</a:t>
            </a:r>
            <a:r>
              <a:rPr lang="en-US" sz="2600" dirty="0" smtClean="0"/>
              <a:t> 2 has 7/26 = 27% D.  Sound ok?</a:t>
            </a:r>
          </a:p>
          <a:p>
            <a:r>
              <a:rPr lang="en-US" sz="2600" dirty="0" err="1" smtClean="0"/>
              <a:t>Pseudocounts</a:t>
            </a:r>
            <a:r>
              <a:rPr lang="en-US" sz="2600" dirty="0" smtClean="0"/>
              <a:t> can be partials e.g. ¼ of each:</a:t>
            </a:r>
          </a:p>
          <a:p>
            <a:pPr lvl="1"/>
            <a:r>
              <a:rPr lang="en-US" sz="2600" dirty="0" smtClean="0"/>
              <a:t>6¼ Ds, and ¼ of each other;    6.25/11 = 55%</a:t>
            </a:r>
          </a:p>
        </p:txBody>
      </p:sp>
    </p:spTree>
    <p:extLst>
      <p:ext uri="{BB962C8B-B14F-4D97-AF65-F5344CB8AC3E}">
        <p14:creationId xmlns:p14="http://schemas.microsoft.com/office/powerpoint/2010/main" val="105853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3600" dirty="0"/>
              <a:t>Training </a:t>
            </a:r>
            <a:r>
              <a:rPr lang="en-US" sz="3600" dirty="0" smtClean="0"/>
              <a:t>models (labeled data)</a:t>
            </a:r>
            <a:endParaRPr lang="en-US" sz="3600" dirty="0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2403837" y="4760472"/>
            <a:ext cx="1346793" cy="1346618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dirty="0" smtClean="0">
                <a:solidFill>
                  <a:schemeClr val="tx1"/>
                </a:solidFill>
              </a:rPr>
              <a:t>: ?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T: </a:t>
            </a:r>
            <a:r>
              <a:rPr lang="en-US" dirty="0">
                <a:solidFill>
                  <a:schemeClr val="tx1"/>
                </a:solidFill>
              </a:rPr>
              <a:t>?</a:t>
            </a:r>
            <a:endParaRPr lang="en-US" dirty="0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4992668" y="4760472"/>
            <a:ext cx="1346793" cy="1346618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H: ?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T: ?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574964" y="6196604"/>
            <a:ext cx="98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“Coin A”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243270" y="6243455"/>
            <a:ext cx="974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“Coin B”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/>
              <a:t>Suppose we know which coin is which, and can flip each one a bunch of times, e.g.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Coin A:  497H, 503T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Coin </a:t>
            </a:r>
            <a:r>
              <a:rPr lang="en-US" sz="2400" dirty="0" smtClean="0">
                <a:latin typeface="Courier"/>
                <a:cs typeface="Courier"/>
              </a:rPr>
              <a:t>B:  711H</a:t>
            </a:r>
            <a:r>
              <a:rPr lang="en-US" sz="2400" dirty="0">
                <a:latin typeface="Courier"/>
                <a:cs typeface="Courier"/>
              </a:rPr>
              <a:t>, </a:t>
            </a:r>
            <a:r>
              <a:rPr lang="en-US" sz="2400" dirty="0" smtClean="0">
                <a:latin typeface="Courier"/>
                <a:cs typeface="Courier"/>
              </a:rPr>
              <a:t>289T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252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400" dirty="0" smtClean="0">
                <a:latin typeface="Calibri" charset="0"/>
              </a:rPr>
              <a:t>Regularization</a:t>
            </a:r>
            <a:endParaRPr lang="en-US" sz="4400" dirty="0">
              <a:latin typeface="Calibri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073554"/>
            <a:ext cx="7432842" cy="5784445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Smear out the probability mass, to avoid over fitting</a:t>
            </a:r>
          </a:p>
          <a:p>
            <a:r>
              <a:rPr lang="en-US" sz="2600" dirty="0" smtClean="0"/>
              <a:t>This is Bayesian – you mix a prior belief with observations to update your expectations</a:t>
            </a:r>
          </a:p>
          <a:p>
            <a:r>
              <a:rPr lang="en-US" sz="2600" dirty="0" smtClean="0"/>
              <a:t>In simple </a:t>
            </a:r>
            <a:r>
              <a:rPr lang="en-US" sz="2600" dirty="0" err="1" smtClean="0"/>
              <a:t>pseudocount</a:t>
            </a:r>
            <a:r>
              <a:rPr lang="en-US" sz="2600" dirty="0" smtClean="0"/>
              <a:t> approach on </a:t>
            </a:r>
            <a:r>
              <a:rPr lang="en-US" sz="2600" dirty="0" err="1" smtClean="0"/>
              <a:t>prev</a:t>
            </a:r>
            <a:r>
              <a:rPr lang="en-US" sz="2600" dirty="0" smtClean="0"/>
              <a:t> slide: </a:t>
            </a:r>
          </a:p>
          <a:p>
            <a:pPr lvl="1"/>
            <a:r>
              <a:rPr lang="en-US" sz="2600" dirty="0" smtClean="0"/>
              <a:t>7 Ds, and 1 of each other amino acid</a:t>
            </a:r>
          </a:p>
          <a:p>
            <a:pPr lvl="1"/>
            <a:r>
              <a:rPr lang="en-US" sz="2600" dirty="0" smtClean="0"/>
              <a:t>Now, </a:t>
            </a:r>
            <a:r>
              <a:rPr lang="en-US" sz="2600" dirty="0" err="1" smtClean="0"/>
              <a:t>pos</a:t>
            </a:r>
            <a:r>
              <a:rPr lang="en-US" sz="2600" dirty="0" smtClean="0"/>
              <a:t> 2 has 7/26 = 27% D.  Sound ok?</a:t>
            </a:r>
          </a:p>
          <a:p>
            <a:r>
              <a:rPr lang="en-US" sz="2600" dirty="0" err="1" smtClean="0"/>
              <a:t>Pseudocounts</a:t>
            </a:r>
            <a:r>
              <a:rPr lang="en-US" sz="2600" dirty="0" smtClean="0"/>
              <a:t> can be partials e.g. ¼ of each:</a:t>
            </a:r>
          </a:p>
          <a:p>
            <a:pPr lvl="1"/>
            <a:r>
              <a:rPr lang="en-US" sz="2600" dirty="0" smtClean="0"/>
              <a:t>6¼ Ds, and ¼ of each other;    6.25/11 = 55%</a:t>
            </a:r>
          </a:p>
          <a:p>
            <a:r>
              <a:rPr lang="en-US" sz="2600" dirty="0" smtClean="0"/>
              <a:t>Or can have letter-specific pseudo counts</a:t>
            </a:r>
          </a:p>
          <a:p>
            <a:pPr lvl="1"/>
            <a:r>
              <a:rPr lang="en-US" sz="2600" dirty="0" smtClean="0"/>
              <a:t> </a:t>
            </a:r>
            <a:r>
              <a:rPr lang="en-US" sz="2600" dirty="0" err="1" smtClean="0"/>
              <a:t>e.g</a:t>
            </a:r>
            <a:r>
              <a:rPr lang="en-US" sz="2600" dirty="0" smtClean="0"/>
              <a:t> .1 W, .6 L, …</a:t>
            </a:r>
          </a:p>
          <a:p>
            <a:pPr lvl="1"/>
            <a:r>
              <a:rPr lang="en-US" sz="2600" dirty="0" smtClean="0"/>
              <a:t>More informed prior</a:t>
            </a:r>
          </a:p>
        </p:txBody>
      </p:sp>
    </p:spTree>
    <p:extLst>
      <p:ext uri="{BB962C8B-B14F-4D97-AF65-F5344CB8AC3E}">
        <p14:creationId xmlns:p14="http://schemas.microsoft.com/office/powerpoint/2010/main" val="271287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400" dirty="0" smtClean="0">
                <a:latin typeface="Calibri" charset="0"/>
              </a:rPr>
              <a:t>Regularization</a:t>
            </a:r>
            <a:endParaRPr lang="en-US" sz="4400" dirty="0">
              <a:latin typeface="Calibri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073554"/>
            <a:ext cx="7432842" cy="5784445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Smear out the probability mass, to avoid over fitting</a:t>
            </a:r>
          </a:p>
          <a:p>
            <a:r>
              <a:rPr lang="en-US" sz="2600" dirty="0" smtClean="0"/>
              <a:t>This is Bayesian – you mix a prior belief with observations to update your expectations</a:t>
            </a:r>
          </a:p>
          <a:p>
            <a:r>
              <a:rPr lang="en-US" sz="2600" dirty="0" smtClean="0"/>
              <a:t>In simple </a:t>
            </a:r>
            <a:r>
              <a:rPr lang="en-US" sz="2600" dirty="0" err="1" smtClean="0"/>
              <a:t>pseudocount</a:t>
            </a:r>
            <a:r>
              <a:rPr lang="en-US" sz="2600" dirty="0" smtClean="0"/>
              <a:t> approach on </a:t>
            </a:r>
            <a:r>
              <a:rPr lang="en-US" sz="2600" dirty="0" err="1" smtClean="0"/>
              <a:t>prev</a:t>
            </a:r>
            <a:r>
              <a:rPr lang="en-US" sz="2600" dirty="0" smtClean="0"/>
              <a:t> slide: </a:t>
            </a:r>
          </a:p>
          <a:p>
            <a:pPr lvl="1"/>
            <a:r>
              <a:rPr lang="en-US" sz="2600" dirty="0" smtClean="0"/>
              <a:t>7 Ds, and 1 of each other amino acid</a:t>
            </a:r>
          </a:p>
          <a:p>
            <a:pPr lvl="1"/>
            <a:r>
              <a:rPr lang="en-US" sz="2600" dirty="0" smtClean="0"/>
              <a:t>Now, </a:t>
            </a:r>
            <a:r>
              <a:rPr lang="en-US" sz="2600" dirty="0" err="1" smtClean="0"/>
              <a:t>pos</a:t>
            </a:r>
            <a:r>
              <a:rPr lang="en-US" sz="2600" dirty="0" smtClean="0"/>
              <a:t> 2 has 7/26 = 27% D.  Sound ok?</a:t>
            </a:r>
          </a:p>
          <a:p>
            <a:r>
              <a:rPr lang="en-US" sz="2600" dirty="0" err="1" smtClean="0"/>
              <a:t>Pseudocounts</a:t>
            </a:r>
            <a:r>
              <a:rPr lang="en-US" sz="2600" dirty="0" smtClean="0"/>
              <a:t> can be partials e.g. ¼ of each:</a:t>
            </a:r>
          </a:p>
          <a:p>
            <a:pPr lvl="1"/>
            <a:r>
              <a:rPr lang="en-US" sz="2600" dirty="0" smtClean="0"/>
              <a:t>6¼ Ds, and ¼ of each other;    6.25/11 = 55%</a:t>
            </a:r>
          </a:p>
          <a:p>
            <a:r>
              <a:rPr lang="en-US" sz="2600" dirty="0" smtClean="0"/>
              <a:t>Or can have letter-specific pseudo counts</a:t>
            </a:r>
          </a:p>
          <a:p>
            <a:r>
              <a:rPr lang="en-US" sz="2600" dirty="0" err="1" smtClean="0"/>
              <a:t>Dirichlet</a:t>
            </a:r>
            <a:r>
              <a:rPr lang="en-US" sz="2600" dirty="0" smtClean="0"/>
              <a:t> prior</a:t>
            </a:r>
          </a:p>
        </p:txBody>
      </p:sp>
    </p:spTree>
    <p:extLst>
      <p:ext uri="{BB962C8B-B14F-4D97-AF65-F5344CB8AC3E}">
        <p14:creationId xmlns:p14="http://schemas.microsoft.com/office/powerpoint/2010/main" val="330904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400" dirty="0" smtClean="0">
                <a:latin typeface="Calibri" charset="0"/>
              </a:rPr>
              <a:t>Regularization</a:t>
            </a:r>
            <a:endParaRPr lang="en-US" sz="4400" dirty="0">
              <a:latin typeface="Calibri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073554"/>
            <a:ext cx="7432842" cy="5784445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Smear out the probability mass, to avoid over fitting</a:t>
            </a:r>
          </a:p>
          <a:p>
            <a:r>
              <a:rPr lang="en-US" sz="2600" dirty="0" smtClean="0"/>
              <a:t>This is Bayesian – you mix a prior belief with observations to update your expectations</a:t>
            </a:r>
          </a:p>
          <a:p>
            <a:r>
              <a:rPr lang="en-US" sz="2600" dirty="0" smtClean="0"/>
              <a:t>In simple </a:t>
            </a:r>
            <a:r>
              <a:rPr lang="en-US" sz="2600" dirty="0" err="1" smtClean="0"/>
              <a:t>pseudocount</a:t>
            </a:r>
            <a:r>
              <a:rPr lang="en-US" sz="2600" dirty="0" smtClean="0"/>
              <a:t> approach on </a:t>
            </a:r>
            <a:r>
              <a:rPr lang="en-US" sz="2600" dirty="0" err="1" smtClean="0"/>
              <a:t>prev</a:t>
            </a:r>
            <a:r>
              <a:rPr lang="en-US" sz="2600" dirty="0" smtClean="0"/>
              <a:t> slide: </a:t>
            </a:r>
          </a:p>
          <a:p>
            <a:pPr lvl="1"/>
            <a:r>
              <a:rPr lang="en-US" sz="2600" dirty="0" smtClean="0"/>
              <a:t>7 Ds, and 1 of each other amino acid</a:t>
            </a:r>
          </a:p>
          <a:p>
            <a:pPr lvl="1"/>
            <a:r>
              <a:rPr lang="en-US" sz="2600" dirty="0" smtClean="0"/>
              <a:t>Now, </a:t>
            </a:r>
            <a:r>
              <a:rPr lang="en-US" sz="2600" dirty="0" err="1" smtClean="0"/>
              <a:t>pos</a:t>
            </a:r>
            <a:r>
              <a:rPr lang="en-US" sz="2600" dirty="0" smtClean="0"/>
              <a:t> 2 has 7/26 = 27% D.  Sound ok?</a:t>
            </a:r>
          </a:p>
          <a:p>
            <a:r>
              <a:rPr lang="en-US" sz="2600" dirty="0" err="1" smtClean="0"/>
              <a:t>Pseudocounts</a:t>
            </a:r>
            <a:r>
              <a:rPr lang="en-US" sz="2600" dirty="0" smtClean="0"/>
              <a:t> can be partials e.g. ¼ of each:</a:t>
            </a:r>
          </a:p>
          <a:p>
            <a:pPr lvl="1"/>
            <a:r>
              <a:rPr lang="en-US" sz="2600" dirty="0" smtClean="0"/>
              <a:t>6¼ Ds, and ¼ of each other;    6.25/11 = 55%</a:t>
            </a:r>
          </a:p>
          <a:p>
            <a:r>
              <a:rPr lang="en-US" sz="2600" dirty="0" smtClean="0"/>
              <a:t>Or can have letter-specific pseudo counts</a:t>
            </a:r>
          </a:p>
          <a:p>
            <a:r>
              <a:rPr lang="en-US" sz="2600" dirty="0" err="1" smtClean="0"/>
              <a:t>Dirichlet</a:t>
            </a:r>
            <a:r>
              <a:rPr lang="en-US" sz="2600" dirty="0" smtClean="0"/>
              <a:t> prior</a:t>
            </a:r>
          </a:p>
          <a:p>
            <a:r>
              <a:rPr lang="en-US" sz="2600" dirty="0" smtClean="0"/>
              <a:t>Key idea: more observations will overwhelm prior</a:t>
            </a:r>
          </a:p>
        </p:txBody>
      </p:sp>
    </p:spTree>
    <p:extLst>
      <p:ext uri="{BB962C8B-B14F-4D97-AF65-F5344CB8AC3E}">
        <p14:creationId xmlns:p14="http://schemas.microsoft.com/office/powerpoint/2010/main" val="296762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3600" dirty="0"/>
              <a:t>Training models (labeled data)</a:t>
            </a:r>
            <a:endParaRPr lang="en-US" sz="3600" dirty="0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2403837" y="4760472"/>
            <a:ext cx="1346793" cy="1346618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dirty="0" smtClean="0">
                <a:solidFill>
                  <a:schemeClr val="tx1"/>
                </a:solidFill>
              </a:rPr>
              <a:t>: ?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T: </a:t>
            </a:r>
            <a:r>
              <a:rPr lang="en-US" dirty="0">
                <a:solidFill>
                  <a:schemeClr val="tx1"/>
                </a:solidFill>
              </a:rPr>
              <a:t>?</a:t>
            </a:r>
            <a:endParaRPr lang="en-US" dirty="0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4992668" y="4760472"/>
            <a:ext cx="1346793" cy="1346618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H: ?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T: ?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574964" y="6196604"/>
            <a:ext cx="98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“Coin A”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243270" y="6243455"/>
            <a:ext cx="974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“Coin B”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/>
              <a:t>Suppose we know which coin is which, and can flip each one a bunch of times, e.g.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Coin A:  497H, 503T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Coin B:  711H, 289T</a:t>
            </a:r>
          </a:p>
          <a:p>
            <a:r>
              <a:rPr lang="en-US" sz="2600" dirty="0" smtClean="0"/>
              <a:t>Maximum likelihood</a:t>
            </a:r>
          </a:p>
          <a:p>
            <a:pPr lvl="1"/>
            <a:r>
              <a:rPr lang="en-US" sz="2200" dirty="0" smtClean="0"/>
              <a:t>Pick the model parameters that maximize the probability of the observed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80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3600" dirty="0"/>
              <a:t>Training models (labeled data)</a:t>
            </a:r>
            <a:endParaRPr lang="en-US" sz="3600" dirty="0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2403837" y="4760472"/>
            <a:ext cx="1346793" cy="1346618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dirty="0" smtClean="0">
                <a:solidFill>
                  <a:schemeClr val="tx1"/>
                </a:solidFill>
              </a:rPr>
              <a:t>: .497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T: .503</a:t>
            </a:r>
            <a:endParaRPr lang="en-US" dirty="0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4992668" y="4760472"/>
            <a:ext cx="1346793" cy="1346618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H: .711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T: </a:t>
            </a:r>
            <a:r>
              <a:rPr lang="en-US" dirty="0" smtClean="0">
                <a:solidFill>
                  <a:schemeClr val="tx1"/>
                </a:solidFill>
              </a:rPr>
              <a:t>.289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574964" y="6196604"/>
            <a:ext cx="98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“Coin A”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243270" y="6243455"/>
            <a:ext cx="974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“Coin B”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/>
              <a:t>Suppose we know which coin is which, and can flip each one a bunch of times, e.g.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Coin A:  497H, 503T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Coin B:  711H, 289T</a:t>
            </a:r>
          </a:p>
          <a:p>
            <a:r>
              <a:rPr lang="en-US" sz="2600" dirty="0" smtClean="0"/>
              <a:t>Maximum likelihood</a:t>
            </a:r>
          </a:p>
          <a:p>
            <a:pPr lvl="1"/>
            <a:r>
              <a:rPr lang="en-US" sz="2200" dirty="0" smtClean="0"/>
              <a:t>Pick the model parameters that maximize the probability of the observed data</a:t>
            </a:r>
          </a:p>
        </p:txBody>
      </p:sp>
    </p:spTree>
    <p:extLst>
      <p:ext uri="{BB962C8B-B14F-4D97-AF65-F5344CB8AC3E}">
        <p14:creationId xmlns:p14="http://schemas.microsoft.com/office/powerpoint/2010/main" val="3401290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3600" dirty="0"/>
              <a:t>Training models (labeled data)</a:t>
            </a:r>
            <a:endParaRPr lang="en-US" sz="3600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/>
              <a:t>Suppose we know which coin is which, and can flip each one a bunch of times, e.g.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Coin A:  497H, 503T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Coin B:  711H, 289T</a:t>
            </a:r>
          </a:p>
          <a:p>
            <a:r>
              <a:rPr lang="en-US" sz="2600" dirty="0" smtClean="0"/>
              <a:t>Maximum likelihood</a:t>
            </a:r>
          </a:p>
          <a:p>
            <a:pPr lvl="1"/>
            <a:r>
              <a:rPr lang="en-US" sz="2200" dirty="0" smtClean="0"/>
              <a:t>Pick the model parameters that maximize the probability of the observed data  ( pick  </a:t>
            </a:r>
            <a:r>
              <a:rPr lang="en-US" sz="2200" dirty="0" err="1"/>
              <a:t>Θ</a:t>
            </a:r>
            <a:r>
              <a:rPr lang="en-US" sz="2200" dirty="0" smtClean="0"/>
              <a:t>, </a:t>
            </a:r>
            <a:r>
              <a:rPr lang="en-US" sz="2200" dirty="0" err="1" smtClean="0"/>
              <a:t>s.t.</a:t>
            </a:r>
            <a:r>
              <a:rPr lang="en-US" sz="2200" dirty="0" smtClean="0"/>
              <a:t> P( F | </a:t>
            </a:r>
            <a:r>
              <a:rPr lang="en-US" sz="2200" dirty="0" err="1" smtClean="0"/>
              <a:t>Θ</a:t>
            </a:r>
            <a:r>
              <a:rPr lang="en-US" sz="2200" dirty="0" smtClean="0"/>
              <a:t> ) is maximized )</a:t>
            </a:r>
          </a:p>
          <a:p>
            <a:r>
              <a:rPr lang="en-US" sz="2600" dirty="0" smtClean="0"/>
              <a:t>Contrast with Maximizing Probability</a:t>
            </a:r>
          </a:p>
          <a:p>
            <a:pPr lvl="1"/>
            <a:r>
              <a:rPr lang="en-US" sz="2200" dirty="0" smtClean="0"/>
              <a:t>Pick F to maximize </a:t>
            </a:r>
            <a:r>
              <a:rPr lang="en-US" sz="2200" dirty="0"/>
              <a:t>P( </a:t>
            </a:r>
            <a:r>
              <a:rPr lang="en-US" sz="2200" dirty="0" smtClean="0"/>
              <a:t>F </a:t>
            </a:r>
            <a:r>
              <a:rPr lang="en-US" sz="2200" dirty="0"/>
              <a:t>| </a:t>
            </a:r>
            <a:r>
              <a:rPr lang="en-US" sz="2200" dirty="0" err="1"/>
              <a:t>Θ</a:t>
            </a:r>
            <a:r>
              <a:rPr lang="en-US" sz="2200" dirty="0"/>
              <a:t> ) 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234378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3600" dirty="0"/>
              <a:t>Training models (labeled data)</a:t>
            </a:r>
            <a:endParaRPr lang="en-US" sz="3600" dirty="0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2403837" y="4760472"/>
            <a:ext cx="1346793" cy="1346618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dirty="0" smtClean="0">
                <a:solidFill>
                  <a:schemeClr val="tx1"/>
                </a:solidFill>
              </a:rPr>
              <a:t>: .497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T: .503</a:t>
            </a:r>
            <a:endParaRPr lang="en-US" dirty="0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4992668" y="4760472"/>
            <a:ext cx="1346793" cy="1346618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H: .711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T: </a:t>
            </a:r>
            <a:r>
              <a:rPr lang="en-US" dirty="0" smtClean="0">
                <a:solidFill>
                  <a:schemeClr val="tx1"/>
                </a:solidFill>
              </a:rPr>
              <a:t>.289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574964" y="6196604"/>
            <a:ext cx="98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“Coin A”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243270" y="6243455"/>
            <a:ext cx="974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“Coin B”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/>
              <a:t>What about transitions?</a:t>
            </a:r>
          </a:p>
        </p:txBody>
      </p:sp>
      <p:sp>
        <p:nvSpPr>
          <p:cNvPr id="8" name="Freeform 7"/>
          <p:cNvSpPr/>
          <p:nvPr/>
        </p:nvSpPr>
        <p:spPr>
          <a:xfrm>
            <a:off x="3381475" y="4408061"/>
            <a:ext cx="1831015" cy="502842"/>
          </a:xfrm>
          <a:custGeom>
            <a:avLst/>
            <a:gdLst>
              <a:gd name="connsiteX0" fmla="*/ 0 w 1831015"/>
              <a:gd name="connsiteY0" fmla="*/ 414232 h 502842"/>
              <a:gd name="connsiteX1" fmla="*/ 856443 w 1831015"/>
              <a:gd name="connsiteY1" fmla="*/ 722 h 502842"/>
              <a:gd name="connsiteX2" fmla="*/ 1831015 w 1831015"/>
              <a:gd name="connsiteY2" fmla="*/ 502842 h 502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1015" h="502842">
                <a:moveTo>
                  <a:pt x="0" y="414232"/>
                </a:moveTo>
                <a:cubicBezTo>
                  <a:pt x="275637" y="200093"/>
                  <a:pt x="551274" y="-14046"/>
                  <a:pt x="856443" y="722"/>
                </a:cubicBezTo>
                <a:cubicBezTo>
                  <a:pt x="1161612" y="15490"/>
                  <a:pt x="1496313" y="259166"/>
                  <a:pt x="1831015" y="502842"/>
                </a:cubicBezTo>
              </a:path>
            </a:pathLst>
          </a:custGeom>
          <a:ln w="12700" cmpd="sng"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558670" y="5959444"/>
            <a:ext cx="1727651" cy="517189"/>
          </a:xfrm>
          <a:custGeom>
            <a:avLst/>
            <a:gdLst>
              <a:gd name="connsiteX0" fmla="*/ 1727651 w 1727651"/>
              <a:gd name="connsiteY0" fmla="*/ 59073 h 517189"/>
              <a:gd name="connsiteX1" fmla="*/ 812144 w 1727651"/>
              <a:gd name="connsiteY1" fmla="*/ 516889 h 517189"/>
              <a:gd name="connsiteX2" fmla="*/ 0 w 1727651"/>
              <a:gd name="connsiteY2" fmla="*/ 0 h 517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7651" h="517189">
                <a:moveTo>
                  <a:pt x="1727651" y="59073"/>
                </a:moveTo>
                <a:cubicBezTo>
                  <a:pt x="1413868" y="292904"/>
                  <a:pt x="1100086" y="526735"/>
                  <a:pt x="812144" y="516889"/>
                </a:cubicBezTo>
                <a:cubicBezTo>
                  <a:pt x="524202" y="507044"/>
                  <a:pt x="262101" y="253522"/>
                  <a:pt x="0" y="0"/>
                </a:cubicBezTo>
              </a:path>
            </a:pathLst>
          </a:custGeom>
          <a:ln w="12700" cmpd="sng"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364258" y="5035543"/>
            <a:ext cx="629622" cy="501493"/>
          </a:xfrm>
          <a:custGeom>
            <a:avLst/>
            <a:gdLst>
              <a:gd name="connsiteX0" fmla="*/ 0 w 629622"/>
              <a:gd name="connsiteY0" fmla="*/ 215026 h 501493"/>
              <a:gd name="connsiteX1" fmla="*/ 546351 w 629622"/>
              <a:gd name="connsiteY1" fmla="*/ 8271 h 501493"/>
              <a:gd name="connsiteX2" fmla="*/ 575883 w 629622"/>
              <a:gd name="connsiteY2" fmla="*/ 466086 h 501493"/>
              <a:gd name="connsiteX3" fmla="*/ 44298 w 629622"/>
              <a:gd name="connsiteY3" fmla="*/ 436550 h 50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9622" h="501493">
                <a:moveTo>
                  <a:pt x="0" y="215026"/>
                </a:moveTo>
                <a:cubicBezTo>
                  <a:pt x="225185" y="90727"/>
                  <a:pt x="450371" y="-33572"/>
                  <a:pt x="546351" y="8271"/>
                </a:cubicBezTo>
                <a:cubicBezTo>
                  <a:pt x="642331" y="50114"/>
                  <a:pt x="659558" y="394706"/>
                  <a:pt x="575883" y="466086"/>
                </a:cubicBezTo>
                <a:cubicBezTo>
                  <a:pt x="492208" y="537466"/>
                  <a:pt x="268253" y="487008"/>
                  <a:pt x="44298" y="436550"/>
                </a:cubicBezTo>
              </a:path>
            </a:pathLst>
          </a:custGeom>
          <a:ln w="12700" cmpd="sng"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flipH="1">
            <a:off x="1764150" y="5154226"/>
            <a:ext cx="639687" cy="501493"/>
          </a:xfrm>
          <a:custGeom>
            <a:avLst/>
            <a:gdLst>
              <a:gd name="connsiteX0" fmla="*/ 0 w 629622"/>
              <a:gd name="connsiteY0" fmla="*/ 215026 h 501493"/>
              <a:gd name="connsiteX1" fmla="*/ 546351 w 629622"/>
              <a:gd name="connsiteY1" fmla="*/ 8271 h 501493"/>
              <a:gd name="connsiteX2" fmla="*/ 575883 w 629622"/>
              <a:gd name="connsiteY2" fmla="*/ 466086 h 501493"/>
              <a:gd name="connsiteX3" fmla="*/ 44298 w 629622"/>
              <a:gd name="connsiteY3" fmla="*/ 436550 h 50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9622" h="501493">
                <a:moveTo>
                  <a:pt x="0" y="215026"/>
                </a:moveTo>
                <a:cubicBezTo>
                  <a:pt x="225185" y="90727"/>
                  <a:pt x="450371" y="-33572"/>
                  <a:pt x="546351" y="8271"/>
                </a:cubicBezTo>
                <a:cubicBezTo>
                  <a:pt x="642331" y="50114"/>
                  <a:pt x="659558" y="394706"/>
                  <a:pt x="575883" y="466086"/>
                </a:cubicBezTo>
                <a:cubicBezTo>
                  <a:pt x="492208" y="537466"/>
                  <a:pt x="268253" y="487008"/>
                  <a:pt x="44298" y="436550"/>
                </a:cubicBezTo>
              </a:path>
            </a:pathLst>
          </a:custGeom>
          <a:ln w="12700" cmpd="sng"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80051" y="5197240"/>
            <a:ext cx="291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146076" y="4020498"/>
            <a:ext cx="291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145582" y="5120519"/>
            <a:ext cx="291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298476" y="6525293"/>
            <a:ext cx="291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560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3600" dirty="0"/>
              <a:t>Training models (labeled data)</a:t>
            </a:r>
            <a:endParaRPr lang="en-US" sz="3600" dirty="0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2403837" y="4760472"/>
            <a:ext cx="1346793" cy="1346618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dirty="0" smtClean="0">
                <a:solidFill>
                  <a:schemeClr val="tx1"/>
                </a:solidFill>
              </a:rPr>
              <a:t>: .497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T: .503</a:t>
            </a:r>
            <a:endParaRPr lang="en-US" dirty="0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4992668" y="4760472"/>
            <a:ext cx="1346793" cy="1346618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H: .711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T: </a:t>
            </a:r>
            <a:r>
              <a:rPr lang="en-US" dirty="0" smtClean="0">
                <a:solidFill>
                  <a:schemeClr val="tx1"/>
                </a:solidFill>
              </a:rPr>
              <a:t>.289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574964" y="6196604"/>
            <a:ext cx="98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“Coin A”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243270" y="6243455"/>
            <a:ext cx="974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“Coin B”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/>
              <a:t>What about transitions?</a:t>
            </a:r>
          </a:p>
          <a:p>
            <a:pPr lvl="1"/>
            <a:r>
              <a:rPr lang="en-US" sz="2200" dirty="0" smtClean="0"/>
              <a:t>Repeat, with fully random transition between coins</a:t>
            </a:r>
          </a:p>
          <a:p>
            <a:pPr lvl="1"/>
            <a:r>
              <a:rPr lang="en-US" sz="2200" dirty="0" smtClean="0"/>
              <a:t>Coin flipper tells us which </a:t>
            </a:r>
            <a:r>
              <a:rPr lang="en-US" sz="2200" dirty="0"/>
              <a:t>coin was </a:t>
            </a:r>
            <a:r>
              <a:rPr lang="en-US" sz="2200" dirty="0" smtClean="0"/>
              <a:t>flipped each time</a:t>
            </a:r>
            <a:endParaRPr lang="en-US" sz="2200" dirty="0"/>
          </a:p>
          <a:p>
            <a:pPr lvl="1"/>
            <a:r>
              <a:rPr lang="en-US" sz="2200" dirty="0" smtClean="0"/>
              <a:t>these are called “labeled data”</a:t>
            </a:r>
          </a:p>
        </p:txBody>
      </p:sp>
      <p:sp>
        <p:nvSpPr>
          <p:cNvPr id="8" name="Freeform 7"/>
          <p:cNvSpPr/>
          <p:nvPr/>
        </p:nvSpPr>
        <p:spPr>
          <a:xfrm>
            <a:off x="3381475" y="4408061"/>
            <a:ext cx="1831015" cy="502842"/>
          </a:xfrm>
          <a:custGeom>
            <a:avLst/>
            <a:gdLst>
              <a:gd name="connsiteX0" fmla="*/ 0 w 1831015"/>
              <a:gd name="connsiteY0" fmla="*/ 414232 h 502842"/>
              <a:gd name="connsiteX1" fmla="*/ 856443 w 1831015"/>
              <a:gd name="connsiteY1" fmla="*/ 722 h 502842"/>
              <a:gd name="connsiteX2" fmla="*/ 1831015 w 1831015"/>
              <a:gd name="connsiteY2" fmla="*/ 502842 h 502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1015" h="502842">
                <a:moveTo>
                  <a:pt x="0" y="414232"/>
                </a:moveTo>
                <a:cubicBezTo>
                  <a:pt x="275637" y="200093"/>
                  <a:pt x="551274" y="-14046"/>
                  <a:pt x="856443" y="722"/>
                </a:cubicBezTo>
                <a:cubicBezTo>
                  <a:pt x="1161612" y="15490"/>
                  <a:pt x="1496313" y="259166"/>
                  <a:pt x="1831015" y="502842"/>
                </a:cubicBezTo>
              </a:path>
            </a:pathLst>
          </a:custGeom>
          <a:ln w="12700" cmpd="sng"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558670" y="5959444"/>
            <a:ext cx="1727651" cy="517189"/>
          </a:xfrm>
          <a:custGeom>
            <a:avLst/>
            <a:gdLst>
              <a:gd name="connsiteX0" fmla="*/ 1727651 w 1727651"/>
              <a:gd name="connsiteY0" fmla="*/ 59073 h 517189"/>
              <a:gd name="connsiteX1" fmla="*/ 812144 w 1727651"/>
              <a:gd name="connsiteY1" fmla="*/ 516889 h 517189"/>
              <a:gd name="connsiteX2" fmla="*/ 0 w 1727651"/>
              <a:gd name="connsiteY2" fmla="*/ 0 h 517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7651" h="517189">
                <a:moveTo>
                  <a:pt x="1727651" y="59073"/>
                </a:moveTo>
                <a:cubicBezTo>
                  <a:pt x="1413868" y="292904"/>
                  <a:pt x="1100086" y="526735"/>
                  <a:pt x="812144" y="516889"/>
                </a:cubicBezTo>
                <a:cubicBezTo>
                  <a:pt x="524202" y="507044"/>
                  <a:pt x="262101" y="253522"/>
                  <a:pt x="0" y="0"/>
                </a:cubicBezTo>
              </a:path>
            </a:pathLst>
          </a:custGeom>
          <a:ln w="12700" cmpd="sng"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364258" y="5035543"/>
            <a:ext cx="629622" cy="501493"/>
          </a:xfrm>
          <a:custGeom>
            <a:avLst/>
            <a:gdLst>
              <a:gd name="connsiteX0" fmla="*/ 0 w 629622"/>
              <a:gd name="connsiteY0" fmla="*/ 215026 h 501493"/>
              <a:gd name="connsiteX1" fmla="*/ 546351 w 629622"/>
              <a:gd name="connsiteY1" fmla="*/ 8271 h 501493"/>
              <a:gd name="connsiteX2" fmla="*/ 575883 w 629622"/>
              <a:gd name="connsiteY2" fmla="*/ 466086 h 501493"/>
              <a:gd name="connsiteX3" fmla="*/ 44298 w 629622"/>
              <a:gd name="connsiteY3" fmla="*/ 436550 h 50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9622" h="501493">
                <a:moveTo>
                  <a:pt x="0" y="215026"/>
                </a:moveTo>
                <a:cubicBezTo>
                  <a:pt x="225185" y="90727"/>
                  <a:pt x="450371" y="-33572"/>
                  <a:pt x="546351" y="8271"/>
                </a:cubicBezTo>
                <a:cubicBezTo>
                  <a:pt x="642331" y="50114"/>
                  <a:pt x="659558" y="394706"/>
                  <a:pt x="575883" y="466086"/>
                </a:cubicBezTo>
                <a:cubicBezTo>
                  <a:pt x="492208" y="537466"/>
                  <a:pt x="268253" y="487008"/>
                  <a:pt x="44298" y="436550"/>
                </a:cubicBezTo>
              </a:path>
            </a:pathLst>
          </a:custGeom>
          <a:ln w="12700" cmpd="sng"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flipH="1">
            <a:off x="1764150" y="5154226"/>
            <a:ext cx="639687" cy="501493"/>
          </a:xfrm>
          <a:custGeom>
            <a:avLst/>
            <a:gdLst>
              <a:gd name="connsiteX0" fmla="*/ 0 w 629622"/>
              <a:gd name="connsiteY0" fmla="*/ 215026 h 501493"/>
              <a:gd name="connsiteX1" fmla="*/ 546351 w 629622"/>
              <a:gd name="connsiteY1" fmla="*/ 8271 h 501493"/>
              <a:gd name="connsiteX2" fmla="*/ 575883 w 629622"/>
              <a:gd name="connsiteY2" fmla="*/ 466086 h 501493"/>
              <a:gd name="connsiteX3" fmla="*/ 44298 w 629622"/>
              <a:gd name="connsiteY3" fmla="*/ 436550 h 50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9622" h="501493">
                <a:moveTo>
                  <a:pt x="0" y="215026"/>
                </a:moveTo>
                <a:cubicBezTo>
                  <a:pt x="225185" y="90727"/>
                  <a:pt x="450371" y="-33572"/>
                  <a:pt x="546351" y="8271"/>
                </a:cubicBezTo>
                <a:cubicBezTo>
                  <a:pt x="642331" y="50114"/>
                  <a:pt x="659558" y="394706"/>
                  <a:pt x="575883" y="466086"/>
                </a:cubicBezTo>
                <a:cubicBezTo>
                  <a:pt x="492208" y="537466"/>
                  <a:pt x="268253" y="487008"/>
                  <a:pt x="44298" y="436550"/>
                </a:cubicBezTo>
              </a:path>
            </a:pathLst>
          </a:custGeom>
          <a:ln w="12700" cmpd="sng"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80051" y="5197240"/>
            <a:ext cx="291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146076" y="4020498"/>
            <a:ext cx="291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145582" y="5120519"/>
            <a:ext cx="291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298476" y="6525293"/>
            <a:ext cx="291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847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 cmpd="sng">
          <a:headEnd type="none"/>
          <a:tailEnd type="arrow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10673</TotalTime>
  <Words>2782</Words>
  <Application>Microsoft Macintosh PowerPoint</Application>
  <PresentationFormat>On-screen Show (4:3)</PresentationFormat>
  <Paragraphs>497</Paragraphs>
  <Slides>42</Slides>
  <Notes>39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Numerical Stability (underflow to 0)</vt:lpstr>
      <vt:lpstr>Numerical Stability (underflow to 0)</vt:lpstr>
      <vt:lpstr>Training models</vt:lpstr>
      <vt:lpstr>Training models (labeled data)</vt:lpstr>
      <vt:lpstr>Training models (labeled data)</vt:lpstr>
      <vt:lpstr>Training models (labeled data)</vt:lpstr>
      <vt:lpstr>Training models (labeled data)</vt:lpstr>
      <vt:lpstr>Training models (labeled data)</vt:lpstr>
      <vt:lpstr>Training models (labeled data)</vt:lpstr>
      <vt:lpstr>Training models (labeled data)</vt:lpstr>
      <vt:lpstr>Training models (labeled data)</vt:lpstr>
      <vt:lpstr>Splice site example</vt:lpstr>
      <vt:lpstr>Gene model </vt:lpstr>
      <vt:lpstr>Is Maximum Likelihood a great idea?</vt:lpstr>
      <vt:lpstr>Is Maximum Likelihood a great idea?</vt:lpstr>
      <vt:lpstr>Is Maximum Likelihood a great idea?</vt:lpstr>
      <vt:lpstr>… but not all data are labeled</vt:lpstr>
      <vt:lpstr>Training models (unlabeled data)</vt:lpstr>
      <vt:lpstr>Training models (unlabeled data)</vt:lpstr>
      <vt:lpstr>Training models (unlabeled data)</vt:lpstr>
      <vt:lpstr>Training models (unlabeled data)</vt:lpstr>
      <vt:lpstr>Training models (unlabeled data)</vt:lpstr>
      <vt:lpstr>Training models (unlabeled data)</vt:lpstr>
      <vt:lpstr>EM clustering of Old Faithful eruption data</vt:lpstr>
      <vt:lpstr>Hill climbing</vt:lpstr>
      <vt:lpstr>Hill climbing</vt:lpstr>
      <vt:lpstr>Training models (overview)</vt:lpstr>
      <vt:lpstr>A new sort of HMM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Max Planck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 Holtgrewe Stukenbrock</dc:creator>
  <cp:lastModifiedBy>Travis Wheeler</cp:lastModifiedBy>
  <cp:revision>214</cp:revision>
  <cp:lastPrinted>2015-10-21T23:34:05Z</cp:lastPrinted>
  <dcterms:created xsi:type="dcterms:W3CDTF">2013-02-19T09:36:15Z</dcterms:created>
  <dcterms:modified xsi:type="dcterms:W3CDTF">2018-09-27T19:42:18Z</dcterms:modified>
</cp:coreProperties>
</file>