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Microsoft_Equation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7" r:id="rId2"/>
    <p:sldId id="259" r:id="rId3"/>
    <p:sldId id="261" r:id="rId4"/>
    <p:sldId id="304" r:id="rId5"/>
    <p:sldId id="262" r:id="rId6"/>
    <p:sldId id="263" r:id="rId7"/>
    <p:sldId id="302" r:id="rId8"/>
    <p:sldId id="303" r:id="rId9"/>
    <p:sldId id="322" r:id="rId10"/>
    <p:sldId id="323" r:id="rId11"/>
    <p:sldId id="320" r:id="rId12"/>
    <p:sldId id="321" r:id="rId13"/>
    <p:sldId id="324" r:id="rId14"/>
    <p:sldId id="306" r:id="rId15"/>
    <p:sldId id="307" r:id="rId16"/>
    <p:sldId id="308" r:id="rId17"/>
    <p:sldId id="309" r:id="rId18"/>
    <p:sldId id="310" r:id="rId19"/>
    <p:sldId id="313" r:id="rId20"/>
    <p:sldId id="314" r:id="rId21"/>
    <p:sldId id="315" r:id="rId22"/>
    <p:sldId id="325" r:id="rId23"/>
    <p:sldId id="266" r:id="rId24"/>
    <p:sldId id="267" r:id="rId25"/>
    <p:sldId id="268" r:id="rId26"/>
    <p:sldId id="269" r:id="rId27"/>
    <p:sldId id="270" r:id="rId28"/>
    <p:sldId id="271" r:id="rId29"/>
    <p:sldId id="272" r:id="rId30"/>
    <p:sldId id="273" r:id="rId31"/>
    <p:sldId id="327" r:id="rId32"/>
    <p:sldId id="328" r:id="rId33"/>
    <p:sldId id="276" r:id="rId34"/>
    <p:sldId id="277" r:id="rId35"/>
    <p:sldId id="278" r:id="rId36"/>
    <p:sldId id="326" r:id="rId37"/>
    <p:sldId id="279" r:id="rId38"/>
    <p:sldId id="280" r:id="rId39"/>
    <p:sldId id="281" r:id="rId40"/>
    <p:sldId id="282" r:id="rId41"/>
    <p:sldId id="329" r:id="rId42"/>
    <p:sldId id="331" r:id="rId43"/>
    <p:sldId id="330" r:id="rId44"/>
    <p:sldId id="285" r:id="rId45"/>
    <p:sldId id="286" r:id="rId46"/>
    <p:sldId id="287" r:id="rId47"/>
    <p:sldId id="288" r:id="rId48"/>
    <p:sldId id="289" r:id="rId49"/>
    <p:sldId id="332" r:id="rId50"/>
    <p:sldId id="292" r:id="rId51"/>
    <p:sldId id="333" r:id="rId52"/>
    <p:sldId id="296" r:id="rId53"/>
    <p:sldId id="297" r:id="rId54"/>
    <p:sldId id="298"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99" autoAdjust="0"/>
  </p:normalViewPr>
  <p:slideViewPr>
    <p:cSldViewPr snapToGrid="0" snapToObjects="1">
      <p:cViewPr varScale="1">
        <p:scale>
          <a:sx n="64" d="100"/>
          <a:sy n="64" d="100"/>
        </p:scale>
        <p:origin x="-14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6FD54-7BDF-1D48-82D7-0787FC562B3B}" type="datetimeFigureOut">
              <a:rPr lang="en-US" smtClean="0"/>
              <a:t>9/25/18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10203-F3DD-BF40-9E2E-19D15452329D}" type="slidenum">
              <a:rPr lang="en-US" smtClean="0"/>
              <a:t>‹#›</a:t>
            </a:fld>
            <a:endParaRPr lang="en-US"/>
          </a:p>
        </p:txBody>
      </p:sp>
    </p:spTree>
    <p:extLst>
      <p:ext uri="{BB962C8B-B14F-4D97-AF65-F5344CB8AC3E}">
        <p14:creationId xmlns:p14="http://schemas.microsoft.com/office/powerpoint/2010/main" val="13104257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a:t>
            </a:r>
            <a:r>
              <a:rPr lang="en-US" baseline="0" dirty="0" smtClean="0"/>
              <a:t> discuss biological sequences later</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1</a:t>
            </a:fld>
            <a:endParaRPr lang="en-US"/>
          </a:p>
        </p:txBody>
      </p:sp>
    </p:spTree>
    <p:extLst>
      <p:ext uri="{BB962C8B-B14F-4D97-AF65-F5344CB8AC3E}">
        <p14:creationId xmlns:p14="http://schemas.microsoft.com/office/powerpoint/2010/main" val="47414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0" marR="0" indent="0" algn="l" defTabSz="457200" rtl="0" eaLnBrk="1" fontAlgn="auto" latinLnBrk="0" hangingPunct="1">
              <a:lnSpc>
                <a:spcPct val="100000"/>
              </a:lnSpc>
              <a:spcBef>
                <a:spcPct val="0"/>
              </a:spcBef>
              <a:spcAft>
                <a:spcPts val="0"/>
              </a:spcAft>
              <a:buClrTx/>
              <a:buSzTx/>
              <a:buFontTx/>
              <a:buNone/>
              <a:tabLst/>
              <a:defRPr/>
            </a:pPr>
            <a:r>
              <a:rPr lang="en-US" dirty="0" smtClean="0">
                <a:latin typeface="Calibri" charset="0"/>
                <a:ea typeface="ＭＳ Ｐゴシック" charset="0"/>
                <a:cs typeface="ＭＳ Ｐゴシック" charset="0"/>
              </a:rPr>
              <a:t>until you reach a maximum score </a:t>
            </a:r>
            <a:r>
              <a:rPr lang="mr-IN" dirty="0" smtClean="0">
                <a:latin typeface="Calibri" charset="0"/>
                <a:ea typeface="ＭＳ Ｐゴシック" charset="0"/>
                <a:cs typeface="ＭＳ Ｐゴシック" charset="0"/>
              </a:rPr>
              <a:t>–</a:t>
            </a:r>
            <a:r>
              <a:rPr lang="en-US" dirty="0" smtClean="0">
                <a:latin typeface="Calibri" charset="0"/>
                <a:ea typeface="ＭＳ Ｐゴシック" charset="0"/>
                <a:cs typeface="ＭＳ Ｐゴシック" charset="0"/>
              </a:rPr>
              <a:t> any further extension causes the score to get lower</a:t>
            </a:r>
            <a:r>
              <a:rPr lang="en-US" baseline="0" dirty="0" smtClean="0">
                <a:latin typeface="Calibri" charset="0"/>
                <a:ea typeface="ＭＳ Ｐゴシック" charset="0"/>
                <a:cs typeface="ＭＳ Ｐゴシック" charset="0"/>
              </a:rPr>
              <a:t> </a:t>
            </a:r>
            <a:r>
              <a:rPr lang="mr-IN" baseline="0" dirty="0" smtClean="0">
                <a:latin typeface="Calibri" charset="0"/>
                <a:ea typeface="ＭＳ Ｐゴシック" charset="0"/>
                <a:cs typeface="ＭＳ Ｐゴシック" charset="0"/>
              </a:rPr>
              <a:t>…</a:t>
            </a:r>
            <a:r>
              <a:rPr lang="en-US" baseline="0" dirty="0" smtClean="0">
                <a:latin typeface="Calibri" charset="0"/>
                <a:ea typeface="ＭＳ Ｐゴシック" charset="0"/>
                <a:cs typeface="ＭＳ Ｐゴシック" charset="0"/>
              </a:rPr>
              <a:t> and that’s your alignment</a:t>
            </a:r>
            <a:endParaRPr lang="en-US" dirty="0" smtClean="0">
              <a:latin typeface="Calibri" charset="0"/>
              <a:ea typeface="ＭＳ Ｐゴシック" charset="0"/>
              <a:cs typeface="ＭＳ Ｐゴシック" charset="0"/>
            </a:endParaRPr>
          </a:p>
          <a:p>
            <a:pPr eaLnBrk="1" hangingPunct="1">
              <a:spcBef>
                <a:spcPct val="0"/>
              </a:spcBef>
            </a:pPr>
            <a:endParaRPr lang="en-US" dirty="0" smtClean="0">
              <a:latin typeface="Calibri" charset="0"/>
              <a:ea typeface="ＭＳ Ｐゴシック" charset="0"/>
              <a:cs typeface="ＭＳ Ｐゴシック" charset="0"/>
            </a:endParaRPr>
          </a:p>
          <a:p>
            <a:pPr eaLnBrk="1" hangingPunct="1">
              <a:spcBef>
                <a:spcPct val="0"/>
              </a:spcBef>
            </a:pPr>
            <a:r>
              <a:rPr lang="en-US" dirty="0" smtClean="0">
                <a:latin typeface="Calibri" charset="0"/>
                <a:ea typeface="ＭＳ Ｐゴシック" charset="0"/>
                <a:cs typeface="ＭＳ Ｐゴシック" charset="0"/>
              </a:rPr>
              <a:t>How far do you go?</a:t>
            </a:r>
            <a:endParaRPr lang="en-US" dirty="0">
              <a:latin typeface="Calibri" charset="0"/>
              <a:ea typeface="ＭＳ Ｐゴシック" charset="0"/>
              <a:cs typeface="ＭＳ Ｐゴシック" charset="0"/>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A68B1D-41A9-1244-9425-F523E305A91B}" type="slidenum">
              <a:rPr lang="en-US" sz="1200">
                <a:latin typeface="Calibri" charset="0"/>
              </a:rPr>
              <a:pPr eaLnBrk="1" hangingPunct="1"/>
              <a:t>17</a:t>
            </a:fld>
            <a:endParaRPr lang="en-US" sz="1200">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Consider,</a:t>
            </a:r>
            <a:r>
              <a:rPr lang="en-US" baseline="0" dirty="0" smtClean="0"/>
              <a:t> for example, this alignment, which came from a real search using my tool nhmmer.</a:t>
            </a:r>
          </a:p>
          <a:p>
            <a:endParaRPr lang="en-US" baseline="0" dirty="0" smtClean="0"/>
          </a:p>
          <a:p>
            <a:r>
              <a:rPr lang="en-US" baseline="0" dirty="0" smtClean="0"/>
              <a:t>The thing I searched with (represented by the top sequence) was a couple thousand letters long, and the thing I was searching against was a simulated chromosome </a:t>
            </a:r>
            <a:r>
              <a:rPr lang="mr-IN" baseline="0" dirty="0" smtClean="0"/>
              <a:t>…</a:t>
            </a:r>
            <a:r>
              <a:rPr lang="en-US" baseline="0" dirty="0" smtClean="0"/>
              <a:t> so this is just a local alignment.</a:t>
            </a:r>
          </a:p>
          <a:p>
            <a:endParaRPr lang="en-US" baseline="0" dirty="0" smtClean="0"/>
          </a:p>
          <a:p>
            <a:r>
              <a:rPr lang="en-US" baseline="0" dirty="0" smtClean="0"/>
              <a:t>Did I get it right?  Sure seems like a trustworthy alignment</a:t>
            </a:r>
          </a:p>
          <a:p>
            <a:endParaRPr lang="en-US" baseline="0" dirty="0" smtClean="0"/>
          </a:p>
        </p:txBody>
      </p:sp>
      <p:sp>
        <p:nvSpPr>
          <p:cNvPr id="4" name="Slide Number Placeholder 3"/>
          <p:cNvSpPr>
            <a:spLocks noGrp="1"/>
          </p:cNvSpPr>
          <p:nvPr>
            <p:ph type="sldNum" sz="quarter" idx="10"/>
          </p:nvPr>
        </p:nvSpPr>
        <p:spPr/>
        <p:txBody>
          <a:bodyPr/>
          <a:lstStyle/>
          <a:p>
            <a:fld id="{38F1C342-57E3-9A4D-BD53-33A24546C827}" type="slidenum">
              <a:rPr lang="en-US" smtClean="0"/>
              <a:pPr/>
              <a:t>18</a:t>
            </a:fld>
            <a:endParaRPr lang="en-US"/>
          </a:p>
        </p:txBody>
      </p:sp>
    </p:spTree>
    <p:extLst>
      <p:ext uri="{BB962C8B-B14F-4D97-AF65-F5344CB8AC3E}">
        <p14:creationId xmlns:p14="http://schemas.microsoft.com/office/powerpoint/2010/main" val="21865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Consider,</a:t>
            </a:r>
            <a:r>
              <a:rPr lang="en-US" baseline="0" dirty="0" smtClean="0"/>
              <a:t> for example, this alignment, which came from a real search using my tool nhmmer.</a:t>
            </a:r>
          </a:p>
          <a:p>
            <a:endParaRPr lang="en-US" baseline="0" dirty="0" smtClean="0"/>
          </a:p>
          <a:p>
            <a:r>
              <a:rPr lang="en-US" baseline="0" dirty="0" smtClean="0"/>
              <a:t>The thing I searched with (represented by the top sequence) was a couple thousand letters long, and the thing I was searching against was a simulated chromosome </a:t>
            </a:r>
            <a:r>
              <a:rPr lang="mr-IN" baseline="0" dirty="0" smtClean="0"/>
              <a:t>…</a:t>
            </a:r>
            <a:r>
              <a:rPr lang="en-US" baseline="0" dirty="0" smtClean="0"/>
              <a:t> so this is just a local alignment.</a:t>
            </a:r>
          </a:p>
          <a:p>
            <a:endParaRPr lang="en-US" baseline="0" dirty="0" smtClean="0"/>
          </a:p>
          <a:p>
            <a:r>
              <a:rPr lang="en-US" baseline="0" dirty="0" smtClean="0"/>
              <a:t>Did I get it right? </a:t>
            </a:r>
            <a:r>
              <a:rPr lang="en-US" baseline="0" dirty="0" smtClean="0"/>
              <a:t> Yes and no</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8F1C342-57E3-9A4D-BD53-33A24546C827}" type="slidenum">
              <a:rPr lang="en-US" smtClean="0"/>
              <a:pPr/>
              <a:t>19</a:t>
            </a:fld>
            <a:endParaRPr lang="en-US"/>
          </a:p>
        </p:txBody>
      </p:sp>
    </p:spTree>
    <p:extLst>
      <p:ext uri="{BB962C8B-B14F-4D97-AF65-F5344CB8AC3E}">
        <p14:creationId xmlns:p14="http://schemas.microsoft.com/office/powerpoint/2010/main" val="218654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Want to model something a bit</a:t>
            </a:r>
            <a:r>
              <a:rPr lang="en-US" baseline="0" dirty="0" smtClean="0"/>
              <a:t> more complicated, a gene with introns and exons.</a:t>
            </a:r>
            <a:endParaRPr lang="en-US" dirty="0"/>
          </a:p>
        </p:txBody>
      </p:sp>
      <p:sp>
        <p:nvSpPr>
          <p:cNvPr id="4" name="Slide Number Placeholder 3"/>
          <p:cNvSpPr>
            <a:spLocks noGrp="1"/>
          </p:cNvSpPr>
          <p:nvPr>
            <p:ph type="sldNum" sz="quarter" idx="10"/>
          </p:nvPr>
        </p:nvSpPr>
        <p:spPr/>
        <p:txBody>
          <a:bodyPr/>
          <a:lstStyle/>
          <a:p>
            <a:fld id="{E2BD0A18-3CBF-464A-AF38-F846157AB190}" type="slidenum">
              <a:rPr lang="en-US" smtClean="0"/>
              <a:t>23</a:t>
            </a:fld>
            <a:endParaRPr lang="en-US"/>
          </a:p>
        </p:txBody>
      </p:sp>
    </p:spTree>
    <p:extLst>
      <p:ext uri="{BB962C8B-B14F-4D97-AF65-F5344CB8AC3E}">
        <p14:creationId xmlns:p14="http://schemas.microsoft.com/office/powerpoint/2010/main" val="1972074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24</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probability of moving to state </a:t>
            </a:r>
            <a:r>
              <a:rPr lang="en-US" dirty="0" err="1" smtClean="0"/>
              <a:t>i</a:t>
            </a:r>
            <a:r>
              <a:rPr lang="en-US" dirty="0" smtClean="0"/>
              <a:t> from state j</a:t>
            </a:r>
          </a:p>
          <a:p>
            <a:r>
              <a:rPr lang="en-US" dirty="0" smtClean="0"/>
              <a:t>Emission: probability</a:t>
            </a:r>
            <a:r>
              <a:rPr lang="en-US" baseline="0" dirty="0" smtClean="0"/>
              <a:t> of observing x, given that you’re in state </a:t>
            </a:r>
            <a:r>
              <a:rPr lang="en-US" baseline="0" dirty="0" err="1" smtClean="0"/>
              <a:t>i</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25</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 the “hidden” part</a:t>
            </a:r>
            <a:r>
              <a:rPr lang="en-US" baseline="0" dirty="0" smtClean="0"/>
              <a:t> for now:</a:t>
            </a:r>
          </a:p>
          <a:p>
            <a:r>
              <a:rPr lang="en-US" dirty="0" smtClean="0"/>
              <a:t>Given</a:t>
            </a:r>
            <a:r>
              <a:rPr lang="en-US" baseline="0" dirty="0" smtClean="0"/>
              <a:t> the model, the probability of a path through the model is just the product of transition probabilities</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26</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27</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know the model and path, the probability of a given sequence</a:t>
            </a:r>
            <a:r>
              <a:rPr lang="en-US" baseline="0" dirty="0" smtClean="0"/>
              <a:t> is just the product of the emission probabilities</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28</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know the model and path, the probability of a given sequence</a:t>
            </a:r>
            <a:r>
              <a:rPr lang="en-US" baseline="0" dirty="0" smtClean="0"/>
              <a:t> is just the product of the emission probabilities</a:t>
            </a:r>
          </a:p>
          <a:p>
            <a:endParaRPr lang="en-US" baseline="0" dirty="0" smtClean="0"/>
          </a:p>
          <a:p>
            <a:r>
              <a:rPr lang="en-US" baseline="0" dirty="0" smtClean="0"/>
              <a:t>“computing the observation probability is straightforward when we know the underlying state sequence.”</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29</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2</a:t>
            </a:fld>
            <a:endParaRPr lang="en-US"/>
          </a:p>
        </p:txBody>
      </p:sp>
    </p:spTree>
    <p:extLst>
      <p:ext uri="{BB962C8B-B14F-4D97-AF65-F5344CB8AC3E}">
        <p14:creationId xmlns:p14="http://schemas.microsoft.com/office/powerpoint/2010/main" val="474148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“Joint probability” is the probability of following a sequence of</a:t>
            </a:r>
            <a:r>
              <a:rPr lang="en-US" baseline="0" dirty="0" smtClean="0"/>
              <a:t> states, and given that sequence, the probability of seeing the observed </a:t>
            </a:r>
            <a:r>
              <a:rPr lang="en-US" baseline="0" dirty="0" err="1" smtClean="0"/>
              <a:t>seqeunce</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30</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31</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32</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33</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sequence of states and letters can be thought of as a path through a table like this</a:t>
            </a:r>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34</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35</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2^(L-2) for length-L string    (needs to start and end in the E state)</a:t>
            </a:r>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36</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 the most probable path needs to end</a:t>
            </a:r>
            <a:r>
              <a:rPr lang="en-US" baseline="0" dirty="0" smtClean="0"/>
              <a:t> somehow.</a:t>
            </a:r>
          </a:p>
          <a:p>
            <a:r>
              <a:rPr lang="en-US" baseline="0" dirty="0" smtClean="0"/>
              <a:t>How?</a:t>
            </a:r>
          </a:p>
          <a:p>
            <a:r>
              <a:rPr lang="en-US" baseline="0" dirty="0" smtClean="0"/>
              <a:t>   In the E state.</a:t>
            </a:r>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37</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Ends in the E state.</a:t>
            </a:r>
          </a:p>
          <a:p>
            <a:endParaRPr lang="en-US" baseline="0" dirty="0" smtClean="0"/>
          </a:p>
          <a:p>
            <a:r>
              <a:rPr lang="en-US" baseline="0" dirty="0" smtClean="0"/>
              <a:t>But how did it get there?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38</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Ends in the E state.</a:t>
            </a:r>
          </a:p>
          <a:p>
            <a:endParaRPr lang="en-US" baseline="0" dirty="0" smtClean="0"/>
          </a:p>
          <a:p>
            <a:r>
              <a:rPr lang="en-US" baseline="0" dirty="0" smtClean="0"/>
              <a:t>Must have come from one of these.  If we knew the most probable way to end up in each of those states, then we could compute the probability of extending either one, and pick the best.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39</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Fair and Biased coin</a:t>
            </a:r>
            <a:endParaRPr lang="en-US" dirty="0"/>
          </a:p>
        </p:txBody>
      </p:sp>
      <p:sp>
        <p:nvSpPr>
          <p:cNvPr id="4" name="Slide Number Placeholder 3"/>
          <p:cNvSpPr>
            <a:spLocks noGrp="1"/>
          </p:cNvSpPr>
          <p:nvPr>
            <p:ph type="sldNum" sz="quarter" idx="10"/>
          </p:nvPr>
        </p:nvSpPr>
        <p:spPr/>
        <p:txBody>
          <a:bodyPr/>
          <a:lstStyle/>
          <a:p>
            <a:fld id="{E2BD0A18-3CBF-464A-AF38-F846157AB190}" type="slidenum">
              <a:rPr lang="en-US" smtClean="0"/>
              <a:t>3</a:t>
            </a:fld>
            <a:endParaRPr lang="en-US"/>
          </a:p>
        </p:txBody>
      </p:sp>
    </p:spTree>
    <p:extLst>
      <p:ext uri="{BB962C8B-B14F-4D97-AF65-F5344CB8AC3E}">
        <p14:creationId xmlns:p14="http://schemas.microsoft.com/office/powerpoint/2010/main" val="2648406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89C7B32-EC7B-F24A-8017-D3233B7C6DC4}" type="slidenum">
              <a:rPr lang="en-US" smtClean="0"/>
              <a:t>40</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41</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maybe there’s only a .0001% chance that we’d see this</a:t>
            </a:r>
            <a:r>
              <a:rPr lang="en-US" baseline="0" dirty="0" smtClean="0"/>
              <a:t> sequence … but the identified path accounts for almost all of that probability.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42</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43</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44</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Board work:   show probabilities of </a:t>
            </a:r>
            <a:r>
              <a:rPr lang="en-US" dirty="0" smtClean="0"/>
              <a:t>“</a:t>
            </a:r>
            <a:r>
              <a:rPr lang="en-US" dirty="0" err="1" smtClean="0"/>
              <a:t>cga</a:t>
            </a:r>
            <a:r>
              <a:rPr lang="en-US" dirty="0" smtClean="0"/>
              <a:t>” for all state paths,   and “</a:t>
            </a:r>
            <a:r>
              <a:rPr lang="en-US" dirty="0" err="1" smtClean="0"/>
              <a:t>cgaa</a:t>
            </a:r>
            <a:r>
              <a:rPr lang="en-US" dirty="0" smtClean="0"/>
              <a:t>”   for  all state paths ending</a:t>
            </a:r>
            <a:r>
              <a:rPr lang="en-US" baseline="0" dirty="0" smtClean="0"/>
              <a:t> in 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EEE   =   1*.25*.98*.25*.98*.25   =  .01501                                              * .98 * .25</a:t>
            </a:r>
            <a:r>
              <a:rPr lang="en-US" baseline="0" dirty="0" smtClean="0"/>
              <a:t>  = </a:t>
            </a:r>
            <a:r>
              <a:rPr lang="nb-NO" dirty="0" smtClean="0"/>
              <a:t>0.0036</a:t>
            </a:r>
            <a:r>
              <a:rPr lang="en-US" dirty="0" smtClean="0"/>
              <a:t>8</a:t>
            </a:r>
          </a:p>
          <a:p>
            <a:r>
              <a:rPr lang="en-US" dirty="0" smtClean="0"/>
              <a:t>EIE   =     1*.25*.01*.1*.04*.25    =  .0000025                                           * .98 * .25 = </a:t>
            </a:r>
            <a:r>
              <a:rPr lang="is-IS" dirty="0" smtClean="0"/>
              <a:t>0.0000006125</a:t>
            </a:r>
            <a:endParaRPr lang="en-US" dirty="0" smtClean="0"/>
          </a:p>
          <a:p>
            <a:r>
              <a:rPr lang="en-US" dirty="0" smtClean="0"/>
              <a:t>              						---</a:t>
            </a:r>
            <a:r>
              <a:rPr lang="en-US" dirty="0" smtClean="0">
                <a:sym typeface="Wingdings"/>
              </a:rPr>
              <a:t>    then add on a in E state</a:t>
            </a:r>
            <a:endParaRPr lang="en-US" sz="400" dirty="0" smtClean="0"/>
          </a:p>
          <a:p>
            <a:r>
              <a:rPr lang="en-US" dirty="0" smtClean="0"/>
              <a:t>EII    =     1*.25*.01*.1*.96*.4    =    .000096                                              * .04 * .25 = </a:t>
            </a:r>
            <a:r>
              <a:rPr lang="is-IS" dirty="0" smtClean="0"/>
              <a:t>0.00000096</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EEI   =    1*.25*.98*.25*.01*.4   =    .00025                                                * .04 * .25 =</a:t>
            </a:r>
            <a:r>
              <a:rPr lang="en-US" baseline="0" dirty="0" smtClean="0"/>
              <a:t> </a:t>
            </a:r>
            <a:r>
              <a:rPr lang="is-IS" baseline="0" dirty="0" smtClean="0"/>
              <a:t>0.0000025</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t>
            </a:r>
          </a:p>
        </p:txBody>
      </p:sp>
      <p:sp>
        <p:nvSpPr>
          <p:cNvPr id="4" name="Slide Number Placeholder 3"/>
          <p:cNvSpPr>
            <a:spLocks noGrp="1"/>
          </p:cNvSpPr>
          <p:nvPr>
            <p:ph type="sldNum" sz="quarter" idx="10"/>
          </p:nvPr>
        </p:nvSpPr>
        <p:spPr/>
        <p:txBody>
          <a:bodyPr/>
          <a:lstStyle/>
          <a:p>
            <a:fld id="{F89C7B32-EC7B-F24A-8017-D3233B7C6DC4}" type="slidenum">
              <a:rPr lang="en-US" smtClean="0"/>
              <a:t>45</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89C7B32-EC7B-F24A-8017-D3233B7C6DC4}" type="slidenum">
              <a:rPr lang="en-US" smtClean="0"/>
              <a:t>46</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EIEE.</a:t>
            </a:r>
            <a:r>
              <a:rPr lang="en-US" baseline="0" dirty="0" smtClean="0"/>
              <a:t>   Both end in the same state, and everything after that just starts at E   (</a:t>
            </a:r>
            <a:r>
              <a:rPr lang="en-US" baseline="0" dirty="0" err="1" smtClean="0"/>
              <a:t>memoryless</a:t>
            </a:r>
            <a:r>
              <a:rPr lang="en-US" baseline="0" dirty="0" smtClean="0"/>
              <a:t>)</a:t>
            </a:r>
          </a:p>
          <a:p>
            <a:r>
              <a:rPr lang="en-US" dirty="0" smtClean="0"/>
              <a:t>Can </a:t>
            </a:r>
            <a:endParaRPr lang="en-US" baseline="0" dirty="0" smtClean="0"/>
          </a:p>
          <a:p>
            <a:r>
              <a:rPr lang="en-US" dirty="0" smtClean="0"/>
              <a:t>EEE   =   1*.25*.98*.25*.98*.25   =  .01501</a:t>
            </a:r>
          </a:p>
          <a:p>
            <a:r>
              <a:rPr lang="en-US" dirty="0" smtClean="0"/>
              <a:t>EIE   =     1*.25*.01*.1*.04*.25    =  .0000025</a:t>
            </a:r>
          </a:p>
          <a:p>
            <a:r>
              <a:rPr lang="en-US" dirty="0" smtClean="0"/>
              <a:t>                                                     sum = .01501</a:t>
            </a:r>
          </a:p>
          <a:p>
            <a:r>
              <a:rPr lang="en-US" dirty="0" smtClean="0"/>
              <a:t>EII    =     1*.25*.01*.1*.96*.4    =    .000096</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EEI   =    1*.25*.98*.25*.01*.4   =    .00025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sum = </a:t>
            </a:r>
            <a:r>
              <a:rPr lang="nb-NO" dirty="0" smtClean="0"/>
              <a:t>0.000346</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and “</a:t>
            </a:r>
            <a:r>
              <a:rPr lang="en-US" dirty="0" err="1" smtClean="0"/>
              <a:t>cgaa</a:t>
            </a:r>
            <a:r>
              <a:rPr lang="en-US" dirty="0" smtClean="0"/>
              <a:t>”   for  all state paths ending</a:t>
            </a:r>
            <a:r>
              <a:rPr lang="en-US" baseline="0" dirty="0" smtClean="0"/>
              <a:t> in E:     </a:t>
            </a:r>
            <a:r>
              <a:rPr lang="en-US" dirty="0" smtClean="0"/>
              <a:t> .01501 * .98 * .25  +   </a:t>
            </a:r>
            <a:r>
              <a:rPr lang="nb-NO" dirty="0" smtClean="0"/>
              <a:t>0.000346 * .04 * .25</a:t>
            </a:r>
            <a:r>
              <a:rPr lang="nb-NO" baseline="0" dirty="0" smtClean="0"/>
              <a:t>  =  </a:t>
            </a:r>
            <a:r>
              <a:rPr lang="is-IS" baseline="0" dirty="0" smtClean="0"/>
              <a:t>0.00368</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F89C7B32-EC7B-F24A-8017-D3233B7C6DC4}" type="slidenum">
              <a:rPr lang="en-US" smtClean="0"/>
              <a:t>47</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48</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49</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4</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maybe there’s only a .0001% chance that we’d see this</a:t>
            </a:r>
            <a:r>
              <a:rPr lang="en-US" baseline="0" dirty="0" smtClean="0"/>
              <a:t> sequence … but the identified path accounts for almost all of that probability.</a:t>
            </a:r>
            <a:endParaRPr lang="en-US" dirty="0" smtClean="0"/>
          </a:p>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50</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9C7B32-EC7B-F24A-8017-D3233B7C6DC4}" type="slidenum">
              <a:rPr lang="en-US" smtClean="0"/>
              <a:t>51</a:t>
            </a:fld>
            <a:endParaRPr lang="en-US"/>
          </a:p>
        </p:txBody>
      </p:sp>
    </p:spTree>
    <p:extLst>
      <p:ext uri="{BB962C8B-B14F-4D97-AF65-F5344CB8AC3E}">
        <p14:creationId xmlns:p14="http://schemas.microsoft.com/office/powerpoint/2010/main" val="2003903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2600" dirty="0" smtClean="0"/>
              <a:t>Which state path is most probable?</a:t>
            </a:r>
            <a:r>
              <a:rPr lang="en-US" sz="2800" dirty="0" smtClean="0"/>
              <a:t> </a:t>
            </a:r>
          </a:p>
          <a:p>
            <a:pPr lvl="1">
              <a:buFontTx/>
              <a:buChar char="-"/>
            </a:pPr>
            <a:r>
              <a:rPr lang="en-US" sz="2400" dirty="0" smtClean="0"/>
              <a:t>Viterbi</a:t>
            </a:r>
            <a:endParaRPr lang="en-US" sz="2200" dirty="0" smtClean="0"/>
          </a:p>
          <a:p>
            <a:pPr>
              <a:buFontTx/>
              <a:buChar char="-"/>
            </a:pPr>
            <a:r>
              <a:rPr lang="en-US" sz="2600" dirty="0" smtClean="0"/>
              <a:t>What is the probability of the observed sequence?</a:t>
            </a:r>
          </a:p>
          <a:p>
            <a:pPr lvl="1">
              <a:buFontTx/>
              <a:buChar char="-"/>
            </a:pPr>
            <a:r>
              <a:rPr lang="en-US" sz="2200" dirty="0" smtClean="0"/>
              <a:t>Forward</a:t>
            </a:r>
          </a:p>
          <a:p>
            <a:pPr>
              <a:buFontTx/>
              <a:buChar char="-"/>
            </a:pPr>
            <a:r>
              <a:rPr lang="en-US" sz="2600" dirty="0" smtClean="0"/>
              <a:t>How confident are we that the best path is the true path?</a:t>
            </a:r>
          </a:p>
        </p:txBody>
      </p:sp>
      <p:sp>
        <p:nvSpPr>
          <p:cNvPr id="4" name="Slide Number Placeholder 3"/>
          <p:cNvSpPr>
            <a:spLocks noGrp="1"/>
          </p:cNvSpPr>
          <p:nvPr>
            <p:ph type="sldNum" sz="quarter" idx="10"/>
          </p:nvPr>
        </p:nvSpPr>
        <p:spPr/>
        <p:txBody>
          <a:bodyPr/>
          <a:lstStyle/>
          <a:p>
            <a:fld id="{9C75CE8E-29B2-794F-A476-4A63679B04E3}" type="slidenum">
              <a:rPr lang="en-US" smtClean="0"/>
              <a:t>52</a:t>
            </a:fld>
            <a:endParaRPr lang="en-US"/>
          </a:p>
        </p:txBody>
      </p:sp>
    </p:spTree>
    <p:extLst>
      <p:ext uri="{BB962C8B-B14F-4D97-AF65-F5344CB8AC3E}">
        <p14:creationId xmlns:p14="http://schemas.microsoft.com/office/powerpoint/2010/main" val="164084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that’s a trivial difference, right?</a:t>
            </a:r>
            <a:endParaRPr lang="en-US" dirty="0"/>
          </a:p>
        </p:txBody>
      </p:sp>
      <p:sp>
        <p:nvSpPr>
          <p:cNvPr id="4" name="Slide Number Placeholder 3"/>
          <p:cNvSpPr>
            <a:spLocks noGrp="1"/>
          </p:cNvSpPr>
          <p:nvPr>
            <p:ph type="sldNum" sz="quarter" idx="10"/>
          </p:nvPr>
        </p:nvSpPr>
        <p:spPr/>
        <p:txBody>
          <a:bodyPr/>
          <a:lstStyle/>
          <a:p>
            <a:fld id="{E2BD0A18-3CBF-464A-AF38-F846157AB190}" type="slidenum">
              <a:rPr lang="en-US" smtClean="0"/>
              <a:t>53</a:t>
            </a:fld>
            <a:endParaRPr lang="en-US"/>
          </a:p>
        </p:txBody>
      </p:sp>
    </p:spTree>
    <p:extLst>
      <p:ext uri="{BB962C8B-B14F-4D97-AF65-F5344CB8AC3E}">
        <p14:creationId xmlns:p14="http://schemas.microsoft.com/office/powerpoint/2010/main" val="2530091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do the first</a:t>
            </a:r>
            <a:r>
              <a:rPr lang="en-US" baseline="0" dirty="0" smtClean="0"/>
              <a:t> in log space.  Second is harder.</a:t>
            </a:r>
            <a:endParaRPr lang="en-US" dirty="0"/>
          </a:p>
        </p:txBody>
      </p:sp>
      <p:sp>
        <p:nvSpPr>
          <p:cNvPr id="4" name="Slide Number Placeholder 3"/>
          <p:cNvSpPr>
            <a:spLocks noGrp="1"/>
          </p:cNvSpPr>
          <p:nvPr>
            <p:ph type="sldNum" sz="quarter" idx="10"/>
          </p:nvPr>
        </p:nvSpPr>
        <p:spPr/>
        <p:txBody>
          <a:bodyPr/>
          <a:lstStyle/>
          <a:p>
            <a:fld id="{E2BD0A18-3CBF-464A-AF38-F846157AB190}" type="slidenum">
              <a:rPr lang="en-US" smtClean="0"/>
              <a:t>54</a:t>
            </a:fld>
            <a:endParaRPr lang="en-US"/>
          </a:p>
        </p:txBody>
      </p:sp>
    </p:spTree>
    <p:extLst>
      <p:ext uri="{BB962C8B-B14F-4D97-AF65-F5344CB8AC3E}">
        <p14:creationId xmlns:p14="http://schemas.microsoft.com/office/powerpoint/2010/main" val="2530091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10203-F3DD-BF40-9E2E-19D15452329D}" type="slidenum">
              <a:rPr lang="en-US" smtClean="0"/>
              <a:t>11</a:t>
            </a:fld>
            <a:endParaRPr lang="en-US"/>
          </a:p>
        </p:txBody>
      </p:sp>
    </p:spTree>
    <p:extLst>
      <p:ext uri="{BB962C8B-B14F-4D97-AF65-F5344CB8AC3E}">
        <p14:creationId xmlns:p14="http://schemas.microsoft.com/office/powerpoint/2010/main" val="425045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410203-F3DD-BF40-9E2E-19D15452329D}" type="slidenum">
              <a:rPr lang="en-US" smtClean="0"/>
              <a:t>12</a:t>
            </a:fld>
            <a:endParaRPr lang="en-US"/>
          </a:p>
        </p:txBody>
      </p:sp>
    </p:spTree>
    <p:extLst>
      <p:ext uri="{BB962C8B-B14F-4D97-AF65-F5344CB8AC3E}">
        <p14:creationId xmlns:p14="http://schemas.microsoft.com/office/powerpoint/2010/main" val="425045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Frequently, </a:t>
            </a:r>
            <a:r>
              <a:rPr lang="en-US" baseline="0" dirty="0" smtClean="0"/>
              <a:t>the best a</a:t>
            </a:r>
            <a:r>
              <a:rPr lang="en-US" dirty="0" smtClean="0"/>
              <a:t>lignment</a:t>
            </a:r>
            <a:r>
              <a:rPr lang="en-US" baseline="0" dirty="0" smtClean="0"/>
              <a:t> involves only subsequences of one or both of the sequences you’re looking at. This is called a “local” alignment</a:t>
            </a:r>
          </a:p>
          <a:p>
            <a:endParaRPr lang="en-US" baseline="0" dirty="0" smtClean="0"/>
          </a:p>
          <a:p>
            <a:r>
              <a:rPr lang="en-US" baseline="0" dirty="0" smtClean="0"/>
              <a:t>Like if you’re looking at a protein domain within a protein, or a fragment of a TE</a:t>
            </a:r>
          </a:p>
        </p:txBody>
      </p:sp>
      <p:sp>
        <p:nvSpPr>
          <p:cNvPr id="4" name="Slide Number Placeholder 3"/>
          <p:cNvSpPr>
            <a:spLocks noGrp="1"/>
          </p:cNvSpPr>
          <p:nvPr>
            <p:ph type="sldNum" sz="quarter" idx="10"/>
          </p:nvPr>
        </p:nvSpPr>
        <p:spPr/>
        <p:txBody>
          <a:bodyPr/>
          <a:lstStyle/>
          <a:p>
            <a:fld id="{38F1C342-57E3-9A4D-BD53-33A24546C827}" type="slidenum">
              <a:rPr lang="en-US" smtClean="0"/>
              <a:pPr/>
              <a:t>14</a:t>
            </a:fld>
            <a:endParaRPr lang="en-US"/>
          </a:p>
        </p:txBody>
      </p:sp>
    </p:spTree>
    <p:extLst>
      <p:ext uri="{BB962C8B-B14F-4D97-AF65-F5344CB8AC3E}">
        <p14:creationId xmlns:p14="http://schemas.microsoft.com/office/powerpoint/2010/main" val="281110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en-US" dirty="0" smtClean="0">
                <a:latin typeface="Calibri" charset="0"/>
                <a:ea typeface="ＭＳ Ｐゴシック" charset="0"/>
                <a:cs typeface="ＭＳ Ｐゴシック" charset="0"/>
              </a:rPr>
              <a:t>Essentially,</a:t>
            </a:r>
            <a:r>
              <a:rPr lang="en-US" baseline="0" dirty="0" smtClean="0">
                <a:latin typeface="Calibri" charset="0"/>
                <a:ea typeface="ＭＳ Ｐゴシック" charset="0"/>
                <a:cs typeface="ＭＳ Ｐゴシック" charset="0"/>
              </a:rPr>
              <a:t> by some method or other, you have a high-scoring core of the alignment, and you extend it a bit this way</a:t>
            </a:r>
            <a:endParaRPr lang="en-US" dirty="0">
              <a:latin typeface="Calibri" charset="0"/>
              <a:ea typeface="ＭＳ Ｐゴシック" charset="0"/>
              <a:cs typeface="ＭＳ Ｐゴシック" charset="0"/>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A68B1D-41A9-1244-9425-F523E305A91B}" type="slidenum">
              <a:rPr lang="en-US" sz="1200">
                <a:latin typeface="Calibri" charset="0"/>
              </a:rPr>
              <a:pPr eaLnBrk="1" hangingPunct="1"/>
              <a:t>15</a:t>
            </a:fld>
            <a:endParaRPr lang="en-US" sz="1200">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r>
              <a:rPr lang="mr-IN" dirty="0" smtClean="0">
                <a:latin typeface="Calibri" charset="0"/>
                <a:ea typeface="ＭＳ Ｐゴシック" charset="0"/>
                <a:cs typeface="ＭＳ Ｐゴシック" charset="0"/>
              </a:rPr>
              <a:t>…</a:t>
            </a:r>
            <a:r>
              <a:rPr lang="en-US" dirty="0" smtClean="0">
                <a:latin typeface="Calibri" charset="0"/>
                <a:ea typeface="ＭＳ Ｐゴシック" charset="0"/>
                <a:cs typeface="ＭＳ Ｐゴシック" charset="0"/>
              </a:rPr>
              <a:t> and that way, </a:t>
            </a:r>
            <a:endParaRPr lang="en-US" dirty="0">
              <a:latin typeface="Calibri" charset="0"/>
              <a:ea typeface="ＭＳ Ｐゴシック" charset="0"/>
              <a:cs typeface="ＭＳ Ｐゴシック" charset="0"/>
            </a:endParaRPr>
          </a:p>
        </p:txBody>
      </p:sp>
      <p:sp>
        <p:nvSpPr>
          <p:cNvPr id="604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A68B1D-41A9-1244-9425-F523E305A91B}" type="slidenum">
              <a:rPr lang="en-US" sz="1200">
                <a:latin typeface="Calibri" charset="0"/>
              </a:rPr>
              <a:pPr eaLnBrk="1" hangingPunct="1"/>
              <a:t>16</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B4D14D-6C62-CA42-91A4-F32A63FC5F9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41564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4D14D-6C62-CA42-91A4-F32A63FC5F9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257683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4D14D-6C62-CA42-91A4-F32A63FC5F9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163319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4D14D-6C62-CA42-91A4-F32A63FC5F9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397177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B4D14D-6C62-CA42-91A4-F32A63FC5F96}" type="datetimeFigureOut">
              <a:rPr lang="en-US" smtClean="0"/>
              <a:t>9/25/18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24381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B4D14D-6C62-CA42-91A4-F32A63FC5F9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293313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B4D14D-6C62-CA42-91A4-F32A63FC5F96}" type="datetimeFigureOut">
              <a:rPr lang="en-US" smtClean="0"/>
              <a:t>9/25/18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298806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B4D14D-6C62-CA42-91A4-F32A63FC5F96}" type="datetimeFigureOut">
              <a:rPr lang="en-US" smtClean="0"/>
              <a:t>9/25/18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5296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4D14D-6C62-CA42-91A4-F32A63FC5F96}" type="datetimeFigureOut">
              <a:rPr lang="en-US" smtClean="0"/>
              <a:t>9/25/18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251493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4D14D-6C62-CA42-91A4-F32A63FC5F9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306351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B4D14D-6C62-CA42-91A4-F32A63FC5F96}" type="datetimeFigureOut">
              <a:rPr lang="en-US" smtClean="0"/>
              <a:t>9/25/18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59B17-1280-064F-A346-4431D2D07405}" type="slidenum">
              <a:rPr lang="en-US" smtClean="0"/>
              <a:t>‹#›</a:t>
            </a:fld>
            <a:endParaRPr lang="en-US"/>
          </a:p>
        </p:txBody>
      </p:sp>
    </p:spTree>
    <p:extLst>
      <p:ext uri="{BB962C8B-B14F-4D97-AF65-F5344CB8AC3E}">
        <p14:creationId xmlns:p14="http://schemas.microsoft.com/office/powerpoint/2010/main" val="3544978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4D14D-6C62-CA42-91A4-F32A63FC5F96}" type="datetimeFigureOut">
              <a:rPr lang="en-US" smtClean="0"/>
              <a:t>9/25/18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59B17-1280-064F-A346-4431D2D07405}" type="slidenum">
              <a:rPr lang="en-US" smtClean="0"/>
              <a:t>‹#›</a:t>
            </a:fld>
            <a:endParaRPr lang="en-US"/>
          </a:p>
        </p:txBody>
      </p:sp>
    </p:spTree>
    <p:extLst>
      <p:ext uri="{BB962C8B-B14F-4D97-AF65-F5344CB8AC3E}">
        <p14:creationId xmlns:p14="http://schemas.microsoft.com/office/powerpoint/2010/main" val="100270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Microsoft_Equation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model</a:t>
            </a:r>
            <a:endParaRPr lang="en-US" dirty="0"/>
          </a:p>
        </p:txBody>
      </p:sp>
      <p:sp>
        <p:nvSpPr>
          <p:cNvPr id="3" name="Content Placeholder 2"/>
          <p:cNvSpPr>
            <a:spLocks noGrp="1"/>
          </p:cNvSpPr>
          <p:nvPr>
            <p:ph idx="1"/>
          </p:nvPr>
        </p:nvSpPr>
        <p:spPr/>
        <p:txBody>
          <a:bodyPr/>
          <a:lstStyle/>
          <a:p>
            <a:pPr marL="0" indent="0">
              <a:buNone/>
            </a:pPr>
            <a:r>
              <a:rPr lang="en-US" dirty="0" smtClean="0"/>
              <a:t>Relevant to many domains:</a:t>
            </a:r>
            <a:endParaRPr lang="en-US" dirty="0" smtClean="0"/>
          </a:p>
          <a:p>
            <a:pPr lvl="1"/>
            <a:r>
              <a:rPr lang="en-US" dirty="0" smtClean="0"/>
              <a:t>Weather</a:t>
            </a:r>
          </a:p>
          <a:p>
            <a:pPr lvl="1"/>
            <a:r>
              <a:rPr lang="en-US" dirty="0" smtClean="0"/>
              <a:t>Finance</a:t>
            </a:r>
            <a:endParaRPr lang="en-US" dirty="0" smtClean="0"/>
          </a:p>
          <a:p>
            <a:pPr lvl="1"/>
            <a:r>
              <a:rPr lang="en-US" dirty="0"/>
              <a:t>Music </a:t>
            </a:r>
            <a:endParaRPr lang="en-US" dirty="0" smtClean="0"/>
          </a:p>
          <a:p>
            <a:pPr lvl="1"/>
            <a:r>
              <a:rPr lang="en-US" dirty="0" smtClean="0"/>
              <a:t>Language </a:t>
            </a:r>
          </a:p>
          <a:p>
            <a:pPr lvl="1"/>
            <a:r>
              <a:rPr lang="en-US" dirty="0" smtClean="0"/>
              <a:t>Games</a:t>
            </a:r>
          </a:p>
          <a:p>
            <a:pPr lvl="1"/>
            <a:r>
              <a:rPr lang="en-US" dirty="0" smtClean="0"/>
              <a:t>Biological sequences </a:t>
            </a:r>
            <a:endParaRPr lang="en-US" dirty="0"/>
          </a:p>
          <a:p>
            <a:endParaRPr lang="en-US" dirty="0"/>
          </a:p>
        </p:txBody>
      </p:sp>
      <p:sp>
        <p:nvSpPr>
          <p:cNvPr id="5" name="Rectangle 4"/>
          <p:cNvSpPr/>
          <p:nvPr/>
        </p:nvSpPr>
        <p:spPr>
          <a:xfrm>
            <a:off x="8022141" y="6488668"/>
            <a:ext cx="1121859" cy="369332"/>
          </a:xfrm>
          <a:prstGeom prst="rect">
            <a:avLst/>
          </a:prstGeom>
        </p:spPr>
        <p:txBody>
          <a:bodyPr wrap="none">
            <a:spAutoFit/>
          </a:bodyPr>
          <a:lstStyle/>
          <a:p>
            <a:r>
              <a:rPr lang="en-US" dirty="0"/>
              <a:t>Wikipedia</a:t>
            </a:r>
          </a:p>
        </p:txBody>
      </p:sp>
      <p:pic>
        <p:nvPicPr>
          <p:cNvPr id="6" name="Picture 5"/>
          <p:cNvPicPr>
            <a:picLocks noChangeAspect="1"/>
          </p:cNvPicPr>
          <p:nvPr/>
        </p:nvPicPr>
        <p:blipFill>
          <a:blip r:embed="rId3"/>
          <a:stretch>
            <a:fillRect/>
          </a:stretch>
        </p:blipFill>
        <p:spPr>
          <a:xfrm>
            <a:off x="4612857" y="2539654"/>
            <a:ext cx="4073943" cy="3057666"/>
          </a:xfrm>
          <a:prstGeom prst="rect">
            <a:avLst/>
          </a:prstGeom>
        </p:spPr>
      </p:pic>
    </p:spTree>
    <p:extLst>
      <p:ext uri="{BB962C8B-B14F-4D97-AF65-F5344CB8AC3E}">
        <p14:creationId xmlns:p14="http://schemas.microsoft.com/office/powerpoint/2010/main" val="39715517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HMMs in action</a:t>
            </a:r>
            <a:endParaRPr lang="en-US" dirty="0"/>
          </a:p>
        </p:txBody>
      </p:sp>
      <p:sp>
        <p:nvSpPr>
          <p:cNvPr id="3" name="Content Placeholder 2"/>
          <p:cNvSpPr>
            <a:spLocks noGrp="1"/>
          </p:cNvSpPr>
          <p:nvPr>
            <p:ph idx="1"/>
          </p:nvPr>
        </p:nvSpPr>
        <p:spPr/>
        <p:txBody>
          <a:bodyPr/>
          <a:lstStyle/>
          <a:p>
            <a:r>
              <a:rPr lang="en-US" dirty="0" smtClean="0"/>
              <a:t>Dice</a:t>
            </a:r>
          </a:p>
          <a:p>
            <a:r>
              <a:rPr lang="en-US" dirty="0" smtClean="0">
                <a:solidFill>
                  <a:schemeClr val="bg1">
                    <a:lumMod val="75000"/>
                  </a:schemeClr>
                </a:solidFill>
              </a:rPr>
              <a:t>Gene annotation</a:t>
            </a:r>
          </a:p>
          <a:p>
            <a:r>
              <a:rPr lang="en-US" dirty="0" smtClean="0">
                <a:solidFill>
                  <a:schemeClr val="bg1">
                    <a:lumMod val="75000"/>
                  </a:schemeClr>
                </a:solidFill>
              </a:rPr>
              <a:t>Protein-coding DNA</a:t>
            </a:r>
          </a:p>
          <a:p>
            <a:endParaRPr lang="en-US" dirty="0"/>
          </a:p>
        </p:txBody>
      </p:sp>
    </p:spTree>
    <p:extLst>
      <p:ext uri="{BB962C8B-B14F-4D97-AF65-F5344CB8AC3E}">
        <p14:creationId xmlns:p14="http://schemas.microsoft.com/office/powerpoint/2010/main" val="15621718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844800" y="0"/>
            <a:ext cx="3454400" cy="1727200"/>
          </a:xfrm>
          <a:prstGeom prst="rect">
            <a:avLst/>
          </a:prstGeom>
        </p:spPr>
      </p:pic>
    </p:spTree>
    <p:extLst>
      <p:ext uri="{BB962C8B-B14F-4D97-AF65-F5344CB8AC3E}">
        <p14:creationId xmlns:p14="http://schemas.microsoft.com/office/powerpoint/2010/main" val="42576358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63600" y="1669675"/>
            <a:ext cx="7404100" cy="4953000"/>
          </a:xfrm>
          <a:prstGeom prst="rect">
            <a:avLst/>
          </a:prstGeom>
        </p:spPr>
      </p:pic>
      <p:pic>
        <p:nvPicPr>
          <p:cNvPr id="2" name="Picture 1"/>
          <p:cNvPicPr>
            <a:picLocks noChangeAspect="1"/>
          </p:cNvPicPr>
          <p:nvPr/>
        </p:nvPicPr>
        <p:blipFill>
          <a:blip r:embed="rId4"/>
          <a:stretch>
            <a:fillRect/>
          </a:stretch>
        </p:blipFill>
        <p:spPr>
          <a:xfrm>
            <a:off x="2844800" y="0"/>
            <a:ext cx="3454400" cy="1727200"/>
          </a:xfrm>
          <a:prstGeom prst="rect">
            <a:avLst/>
          </a:prstGeom>
        </p:spPr>
      </p:pic>
    </p:spTree>
    <p:extLst>
      <p:ext uri="{BB962C8B-B14F-4D97-AF65-F5344CB8AC3E}">
        <p14:creationId xmlns:p14="http://schemas.microsoft.com/office/powerpoint/2010/main" val="42890915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HMMs in action</a:t>
            </a:r>
            <a:endParaRPr lang="en-US" dirty="0"/>
          </a:p>
        </p:txBody>
      </p:sp>
      <p:sp>
        <p:nvSpPr>
          <p:cNvPr id="3" name="Content Placeholder 2"/>
          <p:cNvSpPr>
            <a:spLocks noGrp="1"/>
          </p:cNvSpPr>
          <p:nvPr>
            <p:ph idx="1"/>
          </p:nvPr>
        </p:nvSpPr>
        <p:spPr/>
        <p:txBody>
          <a:bodyPr/>
          <a:lstStyle/>
          <a:p>
            <a:r>
              <a:rPr lang="en-US" dirty="0" smtClean="0">
                <a:solidFill>
                  <a:srgbClr val="BFBFBF"/>
                </a:solidFill>
              </a:rPr>
              <a:t>Dice</a:t>
            </a:r>
          </a:p>
          <a:p>
            <a:r>
              <a:rPr lang="en-US" dirty="0" smtClean="0"/>
              <a:t>Gene annotation</a:t>
            </a:r>
          </a:p>
          <a:p>
            <a:r>
              <a:rPr lang="en-US" dirty="0" smtClean="0">
                <a:solidFill>
                  <a:srgbClr val="BFBFBF"/>
                </a:solidFill>
              </a:rPr>
              <a:t>Protein-coding DNA</a:t>
            </a:r>
          </a:p>
          <a:p>
            <a:endParaRPr lang="en-US" dirty="0"/>
          </a:p>
        </p:txBody>
      </p:sp>
    </p:spTree>
    <p:extLst>
      <p:ext uri="{BB962C8B-B14F-4D97-AF65-F5344CB8AC3E}">
        <p14:creationId xmlns:p14="http://schemas.microsoft.com/office/powerpoint/2010/main" val="56489619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a:spLocks noChangeArrowheads="1"/>
          </p:cNvSpPr>
          <p:nvPr/>
        </p:nvSpPr>
        <p:spPr bwMode="auto">
          <a:xfrm>
            <a:off x="457200" y="584241"/>
            <a:ext cx="830580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smtClean="0">
                <a:latin typeface="Courier New" charset="0"/>
                <a:cs typeface="Courier New" charset="0"/>
              </a:rPr>
              <a:t>ACGTTGCTAGCTCAGATTATCGCGTCCAAGCCCAGGAGTTTGAGACCAGCCTGAACCACAGTGAGACCCCGTCTC</a:t>
            </a:r>
            <a:endParaRPr lang="en-US" sz="1400" b="1" dirty="0">
              <a:latin typeface="Courier New" charset="0"/>
              <a:cs typeface="Courier New" charset="0"/>
            </a:endParaRPr>
          </a:p>
        </p:txBody>
      </p:sp>
      <p:sp>
        <p:nvSpPr>
          <p:cNvPr id="4" name="Rectangle 9"/>
          <p:cNvSpPr>
            <a:spLocks noChangeArrowheads="1"/>
          </p:cNvSpPr>
          <p:nvPr/>
        </p:nvSpPr>
        <p:spPr bwMode="auto">
          <a:xfrm>
            <a:off x="457200" y="903862"/>
            <a:ext cx="830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smtClean="0">
                <a:latin typeface="Courier New" charset="0"/>
                <a:cs typeface="Courier New" charset="0"/>
              </a:rPr>
              <a:t>GAGAGGTGAGGAGTTCCAGACCAGCTGAACTGGGCCATAGTGAGACCCTGGGAATTCACCGACCATACTTTG</a:t>
            </a:r>
            <a:endParaRPr lang="en-US" sz="1400" b="1" dirty="0">
              <a:latin typeface="Courier New" charset="0"/>
              <a:cs typeface="Courier New" charset="0"/>
            </a:endParaRPr>
          </a:p>
        </p:txBody>
      </p:sp>
      <p:sp>
        <p:nvSpPr>
          <p:cNvPr id="5" name="Rectangle 9"/>
          <p:cNvSpPr>
            <a:spLocks noChangeArrowheads="1"/>
          </p:cNvSpPr>
          <p:nvPr/>
        </p:nvSpPr>
        <p:spPr bwMode="auto">
          <a:xfrm>
            <a:off x="423333" y="1824590"/>
            <a:ext cx="83058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smtClean="0">
                <a:latin typeface="Courier New" charset="0"/>
                <a:cs typeface="Courier New" charset="0"/>
              </a:rPr>
              <a:t>                    AGCCCAGGAGTTTGAGACCAGC----CTGAACCACAGTGAGACCC</a:t>
            </a:r>
          </a:p>
          <a:p>
            <a:pPr defTabSz="457200"/>
            <a:r>
              <a:rPr lang="en-US" sz="1400" b="1" dirty="0" smtClean="0">
                <a:latin typeface="Courier New" charset="0"/>
                <a:cs typeface="Courier New" charset="0"/>
              </a:rPr>
              <a:t>                    || |||||||||  ||||||||    |||  ||| ||||||||||</a:t>
            </a:r>
          </a:p>
          <a:p>
            <a:pPr defTabSz="457200"/>
            <a:r>
              <a:rPr lang="en-US" sz="1400" b="1" dirty="0" smtClean="0">
                <a:latin typeface="Courier New" charset="0"/>
                <a:cs typeface="Courier New" charset="0"/>
              </a:rPr>
              <a:t>                    </a:t>
            </a:r>
            <a:r>
              <a:rPr lang="en-US" sz="1400" b="1" dirty="0" err="1" smtClean="0">
                <a:latin typeface="Courier New" charset="0"/>
                <a:cs typeface="Courier New" charset="0"/>
              </a:rPr>
              <a:t>AGGCCAGGAGTTCCAGACCAGCtgaaCTGGGCCATAGTGAGACCC</a:t>
            </a:r>
            <a:endParaRPr lang="en-US" sz="1400" b="1" dirty="0">
              <a:latin typeface="Courier New" charset="0"/>
              <a:cs typeface="Courier New" charset="0"/>
            </a:endParaRPr>
          </a:p>
        </p:txBody>
      </p:sp>
      <p:sp>
        <p:nvSpPr>
          <p:cNvPr id="8" name="Rectangle 7"/>
          <p:cNvSpPr/>
          <p:nvPr/>
        </p:nvSpPr>
        <p:spPr>
          <a:xfrm>
            <a:off x="2578102" y="2322007"/>
            <a:ext cx="4883150" cy="192616"/>
          </a:xfrm>
          <a:prstGeom prst="rect">
            <a:avLst/>
          </a:prstGeom>
          <a:solidFill>
            <a:srgbClr val="FF6600">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p:cNvSpPr/>
          <p:nvPr/>
        </p:nvSpPr>
        <p:spPr>
          <a:xfrm>
            <a:off x="1397002" y="961013"/>
            <a:ext cx="4254500" cy="177799"/>
          </a:xfrm>
          <a:prstGeom prst="rect">
            <a:avLst/>
          </a:prstGeom>
          <a:solidFill>
            <a:srgbClr val="FF6600">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p:cNvSpPr/>
          <p:nvPr/>
        </p:nvSpPr>
        <p:spPr>
          <a:xfrm>
            <a:off x="2594506" y="1877507"/>
            <a:ext cx="4866746" cy="224366"/>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p:cNvSpPr/>
          <p:nvPr/>
        </p:nvSpPr>
        <p:spPr>
          <a:xfrm>
            <a:off x="3540663" y="643490"/>
            <a:ext cx="4375679" cy="209550"/>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2" name="Straight Connector 11"/>
          <p:cNvCxnSpPr/>
          <p:nvPr/>
        </p:nvCxnSpPr>
        <p:spPr bwMode="auto">
          <a:xfrm>
            <a:off x="3785118" y="3475567"/>
            <a:ext cx="939282" cy="9779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bwMode="auto">
          <a:xfrm>
            <a:off x="4721220" y="4461409"/>
            <a:ext cx="407989"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bwMode="auto">
          <a:xfrm>
            <a:off x="2047875" y="3134785"/>
            <a:ext cx="4699000" cy="3008840"/>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1800">
              <a:ln>
                <a:solidFill>
                  <a:schemeClr val="tx1"/>
                </a:solidFill>
              </a:ln>
              <a:solidFill>
                <a:srgbClr val="000000"/>
              </a:solidFill>
            </a:endParaRPr>
          </a:p>
        </p:txBody>
      </p:sp>
      <p:cxnSp>
        <p:nvCxnSpPr>
          <p:cNvPr id="17" name="Straight Connector 16"/>
          <p:cNvCxnSpPr/>
          <p:nvPr/>
        </p:nvCxnSpPr>
        <p:spPr>
          <a:xfrm>
            <a:off x="5113876" y="4453485"/>
            <a:ext cx="968359" cy="920751"/>
          </a:xfrm>
          <a:prstGeom prst="line">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9"/>
          <p:cNvSpPr>
            <a:spLocks noChangeArrowheads="1"/>
          </p:cNvSpPr>
          <p:nvPr/>
        </p:nvSpPr>
        <p:spPr bwMode="auto">
          <a:xfrm>
            <a:off x="4368780" y="6257927"/>
            <a:ext cx="774934"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target</a:t>
            </a:r>
            <a:endParaRPr lang="en-US" dirty="0">
              <a:solidFill>
                <a:srgbClr val="000000"/>
              </a:solidFill>
              <a:latin typeface="+mj-lt"/>
              <a:ea typeface="+mn-ea"/>
              <a:cs typeface="+mn-cs"/>
            </a:endParaRPr>
          </a:p>
        </p:txBody>
      </p:sp>
      <p:sp>
        <p:nvSpPr>
          <p:cNvPr id="19" name="Rectangle 19"/>
          <p:cNvSpPr>
            <a:spLocks noChangeArrowheads="1"/>
          </p:cNvSpPr>
          <p:nvPr/>
        </p:nvSpPr>
        <p:spPr bwMode="auto">
          <a:xfrm rot="16200000">
            <a:off x="1281333" y="4239972"/>
            <a:ext cx="762085"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query</a:t>
            </a:r>
            <a:endParaRPr lang="en-US" dirty="0">
              <a:solidFill>
                <a:srgbClr val="000000"/>
              </a:solidFill>
              <a:latin typeface="+mj-lt"/>
              <a:ea typeface="+mn-ea"/>
              <a:cs typeface="+mn-cs"/>
            </a:endParaRPr>
          </a:p>
        </p:txBody>
      </p:sp>
    </p:spTree>
    <p:extLst>
      <p:ext uri="{BB962C8B-B14F-4D97-AF65-F5344CB8AC3E}">
        <p14:creationId xmlns:p14="http://schemas.microsoft.com/office/powerpoint/2010/main" val="5630893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2"/>
          <p:cNvSpPr>
            <a:spLocks noChangeArrowheads="1"/>
          </p:cNvSpPr>
          <p:nvPr/>
        </p:nvSpPr>
        <p:spPr bwMode="auto">
          <a:xfrm>
            <a:off x="685800" y="5205431"/>
            <a:ext cx="8305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latin typeface="Courier New" charset="0"/>
                <a:cs typeface="Courier New" charset="0"/>
              </a:rPr>
              <a:t>CCAAGGCAGGAGGATCAAACTCCAAGCCCAGGAGTTTGAGACCAGC....CTGAACCACAGTGAGACCCCGTCTC</a:t>
            </a:r>
          </a:p>
          <a:p>
            <a:pPr defTabSz="457200"/>
            <a:r>
              <a:rPr lang="en-US" sz="1400" b="1" dirty="0" smtClean="0">
                <a:latin typeface="Courier New" charset="0"/>
                <a:cs typeface="Courier New" charset="0"/>
              </a:rPr>
              <a:t>|</a:t>
            </a:r>
            <a:r>
              <a:rPr lang="en-US" sz="1400" b="1" dirty="0">
                <a:latin typeface="Courier New" charset="0"/>
                <a:cs typeface="Courier New" charset="0"/>
              </a:rPr>
              <a:t>||||  ||||||||     |   || |||||||||  ||||||||    |||  ||| ||||||||||||||||</a:t>
            </a:r>
          </a:p>
          <a:p>
            <a:pPr defTabSz="457200"/>
            <a:r>
              <a:rPr lang="en-US" sz="1400" b="1" dirty="0">
                <a:latin typeface="Courier New" charset="0"/>
                <a:cs typeface="Courier New" charset="0"/>
              </a:rPr>
              <a:t>CCAAGATAGGAGGAT-----</a:t>
            </a:r>
            <a:r>
              <a:rPr lang="en-US" sz="1400" b="1" dirty="0" err="1">
                <a:latin typeface="Courier New" charset="0"/>
                <a:cs typeface="Courier New" charset="0"/>
              </a:rPr>
              <a:t>TGTGAGGCCAGGAGTTCCAGACCAGCtgaaCTGGGCCATAGTGAGACCCCGTCTC</a:t>
            </a:r>
            <a:endParaRPr lang="en-US" sz="1400" b="1" dirty="0">
              <a:latin typeface="Courier New" charset="0"/>
              <a:cs typeface="Courier New" charset="0"/>
            </a:endParaRPr>
          </a:p>
        </p:txBody>
      </p:sp>
      <p:grpSp>
        <p:nvGrpSpPr>
          <p:cNvPr id="59393" name="Group 24"/>
          <p:cNvGrpSpPr>
            <a:grpSpLocks/>
          </p:cNvGrpSpPr>
          <p:nvPr/>
        </p:nvGrpSpPr>
        <p:grpSpPr bwMode="auto">
          <a:xfrm>
            <a:off x="2511949" y="1896559"/>
            <a:ext cx="3846512" cy="2290763"/>
            <a:chOff x="5068888" y="3048000"/>
            <a:chExt cx="1435100" cy="919163"/>
          </a:xfrm>
        </p:grpSpPr>
        <p:cxnSp>
          <p:nvCxnSpPr>
            <p:cNvPr id="18" name="Straight Connector 17"/>
            <p:cNvCxnSpPr/>
            <p:nvPr/>
          </p:nvCxnSpPr>
          <p:spPr>
            <a:xfrm>
              <a:off x="5445778" y="3245035"/>
              <a:ext cx="111940" cy="113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5481599" y="3434324"/>
              <a:ext cx="1522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H="1">
              <a:off x="5557707" y="3510453"/>
              <a:ext cx="152239" cy="1522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09935" y="3662682"/>
              <a:ext cx="15221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068888" y="3048000"/>
              <a:ext cx="1435100" cy="919163"/>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1800">
                <a:ln>
                  <a:solidFill>
                    <a:schemeClr val="tx1"/>
                  </a:solidFill>
                </a:ln>
                <a:solidFill>
                  <a:srgbClr val="000000"/>
                </a:solidFill>
              </a:endParaRPr>
            </a:p>
          </p:txBody>
        </p:sp>
      </p:grpSp>
      <p:sp>
        <p:nvSpPr>
          <p:cNvPr id="59401" name="Title 1"/>
          <p:cNvSpPr>
            <a:spLocks noGrp="1"/>
          </p:cNvSpPr>
          <p:nvPr>
            <p:ph type="title"/>
          </p:nvPr>
        </p:nvSpPr>
        <p:spPr/>
        <p:txBody>
          <a:bodyPr>
            <a:normAutofit/>
          </a:bodyPr>
          <a:lstStyle/>
          <a:p>
            <a:pPr eaLnBrk="1" hangingPunct="1"/>
            <a:r>
              <a:rPr lang="en-US" dirty="0" smtClean="0">
                <a:latin typeface="Calibri" charset="0"/>
              </a:rPr>
              <a:t>Local alignment - subsequences</a:t>
            </a:r>
            <a:endParaRPr lang="en-US" dirty="0">
              <a:latin typeface="Calibri" charset="0"/>
            </a:endParaRPr>
          </a:p>
        </p:txBody>
      </p:sp>
      <p:cxnSp>
        <p:nvCxnSpPr>
          <p:cNvPr id="27" name="Straight Connector 26"/>
          <p:cNvCxnSpPr/>
          <p:nvPr/>
        </p:nvCxnSpPr>
        <p:spPr>
          <a:xfrm>
            <a:off x="4604274" y="3411550"/>
            <a:ext cx="391054" cy="381529"/>
          </a:xfrm>
          <a:prstGeom prst="line">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Rectangle 19"/>
          <p:cNvSpPr>
            <a:spLocks noChangeArrowheads="1"/>
          </p:cNvSpPr>
          <p:nvPr/>
        </p:nvSpPr>
        <p:spPr bwMode="auto">
          <a:xfrm>
            <a:off x="4013195" y="4275677"/>
            <a:ext cx="774934"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target</a:t>
            </a:r>
            <a:endParaRPr lang="en-US" dirty="0">
              <a:solidFill>
                <a:srgbClr val="000000"/>
              </a:solidFill>
              <a:latin typeface="+mj-lt"/>
              <a:ea typeface="+mn-ea"/>
              <a:cs typeface="+mn-cs"/>
            </a:endParaRPr>
          </a:p>
        </p:txBody>
      </p:sp>
      <p:sp>
        <p:nvSpPr>
          <p:cNvPr id="31" name="Rectangle 19"/>
          <p:cNvSpPr>
            <a:spLocks noChangeArrowheads="1"/>
          </p:cNvSpPr>
          <p:nvPr/>
        </p:nvSpPr>
        <p:spPr bwMode="auto">
          <a:xfrm rot="16200000">
            <a:off x="1792513" y="2804879"/>
            <a:ext cx="762085"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query</a:t>
            </a:r>
            <a:endParaRPr lang="en-US" dirty="0">
              <a:solidFill>
                <a:srgbClr val="000000"/>
              </a:solidFill>
              <a:latin typeface="+mj-lt"/>
              <a:ea typeface="+mn-ea"/>
              <a:cs typeface="+mn-cs"/>
            </a:endParaRPr>
          </a:p>
        </p:txBody>
      </p:sp>
      <p:sp>
        <p:nvSpPr>
          <p:cNvPr id="49" name="Rectangle 19"/>
          <p:cNvSpPr>
            <a:spLocks noChangeArrowheads="1"/>
          </p:cNvSpPr>
          <p:nvPr/>
        </p:nvSpPr>
        <p:spPr bwMode="auto">
          <a:xfrm>
            <a:off x="103197" y="5205431"/>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query</a:t>
            </a:r>
            <a:endParaRPr lang="en-US" sz="1400" dirty="0">
              <a:solidFill>
                <a:srgbClr val="000000"/>
              </a:solidFill>
              <a:latin typeface="+mj-lt"/>
              <a:ea typeface="+mn-ea"/>
              <a:cs typeface="+mn-cs"/>
            </a:endParaRPr>
          </a:p>
        </p:txBody>
      </p:sp>
      <p:sp>
        <p:nvSpPr>
          <p:cNvPr id="50" name="Rectangle 19"/>
          <p:cNvSpPr>
            <a:spLocks noChangeArrowheads="1"/>
          </p:cNvSpPr>
          <p:nvPr/>
        </p:nvSpPr>
        <p:spPr bwMode="auto">
          <a:xfrm>
            <a:off x="76209" y="5619768"/>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target</a:t>
            </a:r>
            <a:endParaRPr lang="en-US" sz="1400" dirty="0">
              <a:solidFill>
                <a:srgbClr val="000000"/>
              </a:solidFill>
              <a:latin typeface="+mj-lt"/>
              <a:ea typeface="+mn-ea"/>
              <a:cs typeface="+mn-cs"/>
            </a:endParaRPr>
          </a:p>
        </p:txBody>
      </p:sp>
      <p:sp>
        <p:nvSpPr>
          <p:cNvPr id="52" name="Rectangle 51"/>
          <p:cNvSpPr/>
          <p:nvPr/>
        </p:nvSpPr>
        <p:spPr>
          <a:xfrm rot="2580000">
            <a:off x="3907742" y="3197001"/>
            <a:ext cx="345691" cy="176212"/>
          </a:xfrm>
          <a:prstGeom prst="rect">
            <a:avLst/>
          </a:prstGeom>
          <a:solidFill>
            <a:srgbClr val="FF6600">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3" name="Rectangle 52"/>
          <p:cNvSpPr/>
          <p:nvPr/>
        </p:nvSpPr>
        <p:spPr>
          <a:xfrm>
            <a:off x="3572942" y="5257800"/>
            <a:ext cx="2142067" cy="685800"/>
          </a:xfrm>
          <a:prstGeom prst="rect">
            <a:avLst/>
          </a:prstGeom>
          <a:solidFill>
            <a:srgbClr val="FF6600">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24940966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2"/>
          <p:cNvSpPr>
            <a:spLocks noChangeArrowheads="1"/>
          </p:cNvSpPr>
          <p:nvPr/>
        </p:nvSpPr>
        <p:spPr bwMode="auto">
          <a:xfrm>
            <a:off x="685800" y="5205431"/>
            <a:ext cx="8305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latin typeface="Courier New" charset="0"/>
                <a:cs typeface="Courier New" charset="0"/>
              </a:rPr>
              <a:t>CCAAGGCAGGAGGATCAAACTCCAAGCCCAGGAGTTTGAGACCAGC....CTGAACCACAGTGAGACCCCGTCTC</a:t>
            </a:r>
          </a:p>
          <a:p>
            <a:pPr defTabSz="457200"/>
            <a:r>
              <a:rPr lang="en-US" sz="1400" b="1" dirty="0" smtClean="0">
                <a:latin typeface="Courier New" charset="0"/>
                <a:cs typeface="Courier New" charset="0"/>
              </a:rPr>
              <a:t>|</a:t>
            </a:r>
            <a:r>
              <a:rPr lang="en-US" sz="1400" b="1" dirty="0">
                <a:latin typeface="Courier New" charset="0"/>
                <a:cs typeface="Courier New" charset="0"/>
              </a:rPr>
              <a:t>||||  ||||||||     |   || |||||||||  ||||||||    |||  ||| ||||||||||||||||</a:t>
            </a:r>
          </a:p>
          <a:p>
            <a:pPr defTabSz="457200"/>
            <a:r>
              <a:rPr lang="en-US" sz="1400" b="1" dirty="0">
                <a:latin typeface="Courier New" charset="0"/>
                <a:cs typeface="Courier New" charset="0"/>
              </a:rPr>
              <a:t>CCAAGATAGGAGGAT-----</a:t>
            </a:r>
            <a:r>
              <a:rPr lang="en-US" sz="1400" b="1" dirty="0" err="1">
                <a:latin typeface="Courier New" charset="0"/>
                <a:cs typeface="Courier New" charset="0"/>
              </a:rPr>
              <a:t>TGTGAGGCCAGGAGTTCCAGACCAGCtgaaCTGGGCCATAGTGAGACCCCGTCTC</a:t>
            </a:r>
            <a:endParaRPr lang="en-US" sz="1400" b="1" dirty="0">
              <a:latin typeface="Courier New" charset="0"/>
              <a:cs typeface="Courier New" charset="0"/>
            </a:endParaRPr>
          </a:p>
        </p:txBody>
      </p:sp>
      <p:grpSp>
        <p:nvGrpSpPr>
          <p:cNvPr id="59393" name="Group 24"/>
          <p:cNvGrpSpPr>
            <a:grpSpLocks/>
          </p:cNvGrpSpPr>
          <p:nvPr/>
        </p:nvGrpSpPr>
        <p:grpSpPr bwMode="auto">
          <a:xfrm>
            <a:off x="2511949" y="1896559"/>
            <a:ext cx="3846512" cy="2290763"/>
            <a:chOff x="5068888" y="3048000"/>
            <a:chExt cx="1435100" cy="919163"/>
          </a:xfrm>
        </p:grpSpPr>
        <p:cxnSp>
          <p:nvCxnSpPr>
            <p:cNvPr id="18" name="Straight Connector 17"/>
            <p:cNvCxnSpPr/>
            <p:nvPr/>
          </p:nvCxnSpPr>
          <p:spPr>
            <a:xfrm>
              <a:off x="5445778" y="3245035"/>
              <a:ext cx="111940" cy="113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5481599" y="3434324"/>
              <a:ext cx="1522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H="1">
              <a:off x="5557707" y="3510453"/>
              <a:ext cx="152239" cy="1522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09935" y="3662682"/>
              <a:ext cx="15221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068888" y="3048000"/>
              <a:ext cx="1435100" cy="919163"/>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1800">
                <a:ln>
                  <a:solidFill>
                    <a:schemeClr val="tx1"/>
                  </a:solidFill>
                </a:ln>
                <a:solidFill>
                  <a:srgbClr val="000000"/>
                </a:solidFill>
              </a:endParaRPr>
            </a:p>
          </p:txBody>
        </p:sp>
      </p:grpSp>
      <p:sp>
        <p:nvSpPr>
          <p:cNvPr id="59401" name="Title 1"/>
          <p:cNvSpPr>
            <a:spLocks noGrp="1"/>
          </p:cNvSpPr>
          <p:nvPr>
            <p:ph type="title"/>
          </p:nvPr>
        </p:nvSpPr>
        <p:spPr/>
        <p:txBody>
          <a:bodyPr>
            <a:normAutofit/>
          </a:bodyPr>
          <a:lstStyle/>
          <a:p>
            <a:pPr eaLnBrk="1" hangingPunct="1"/>
            <a:r>
              <a:rPr lang="en-US" dirty="0" smtClean="0">
                <a:latin typeface="Calibri" charset="0"/>
              </a:rPr>
              <a:t>Local alignment - subsequences</a:t>
            </a:r>
            <a:endParaRPr lang="en-US" dirty="0">
              <a:latin typeface="Calibri" charset="0"/>
            </a:endParaRPr>
          </a:p>
        </p:txBody>
      </p:sp>
      <p:cxnSp>
        <p:nvCxnSpPr>
          <p:cNvPr id="27" name="Straight Connector 26"/>
          <p:cNvCxnSpPr/>
          <p:nvPr/>
        </p:nvCxnSpPr>
        <p:spPr>
          <a:xfrm>
            <a:off x="4604274" y="3411550"/>
            <a:ext cx="391054" cy="381529"/>
          </a:xfrm>
          <a:prstGeom prst="line">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Rectangle 19"/>
          <p:cNvSpPr>
            <a:spLocks noChangeArrowheads="1"/>
          </p:cNvSpPr>
          <p:nvPr/>
        </p:nvSpPr>
        <p:spPr bwMode="auto">
          <a:xfrm>
            <a:off x="4013195" y="4275677"/>
            <a:ext cx="774934"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target</a:t>
            </a:r>
            <a:endParaRPr lang="en-US" dirty="0">
              <a:solidFill>
                <a:srgbClr val="000000"/>
              </a:solidFill>
              <a:latin typeface="+mj-lt"/>
              <a:ea typeface="+mn-ea"/>
              <a:cs typeface="+mn-cs"/>
            </a:endParaRPr>
          </a:p>
        </p:txBody>
      </p:sp>
      <p:sp>
        <p:nvSpPr>
          <p:cNvPr id="31" name="Rectangle 19"/>
          <p:cNvSpPr>
            <a:spLocks noChangeArrowheads="1"/>
          </p:cNvSpPr>
          <p:nvPr/>
        </p:nvSpPr>
        <p:spPr bwMode="auto">
          <a:xfrm rot="16200000">
            <a:off x="1792513" y="2804879"/>
            <a:ext cx="762085"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query</a:t>
            </a:r>
            <a:endParaRPr lang="en-US" dirty="0">
              <a:solidFill>
                <a:srgbClr val="000000"/>
              </a:solidFill>
              <a:latin typeface="+mj-lt"/>
              <a:ea typeface="+mn-ea"/>
              <a:cs typeface="+mn-cs"/>
            </a:endParaRPr>
          </a:p>
        </p:txBody>
      </p:sp>
      <p:sp>
        <p:nvSpPr>
          <p:cNvPr id="49" name="Rectangle 19"/>
          <p:cNvSpPr>
            <a:spLocks noChangeArrowheads="1"/>
          </p:cNvSpPr>
          <p:nvPr/>
        </p:nvSpPr>
        <p:spPr bwMode="auto">
          <a:xfrm>
            <a:off x="103197" y="5205431"/>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query</a:t>
            </a:r>
            <a:endParaRPr lang="en-US" sz="1400" dirty="0">
              <a:solidFill>
                <a:srgbClr val="000000"/>
              </a:solidFill>
              <a:latin typeface="+mj-lt"/>
              <a:ea typeface="+mn-ea"/>
              <a:cs typeface="+mn-cs"/>
            </a:endParaRPr>
          </a:p>
        </p:txBody>
      </p:sp>
      <p:sp>
        <p:nvSpPr>
          <p:cNvPr id="50" name="Rectangle 19"/>
          <p:cNvSpPr>
            <a:spLocks noChangeArrowheads="1"/>
          </p:cNvSpPr>
          <p:nvPr/>
        </p:nvSpPr>
        <p:spPr bwMode="auto">
          <a:xfrm>
            <a:off x="76209" y="5619768"/>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target</a:t>
            </a:r>
            <a:endParaRPr lang="en-US" sz="1400" dirty="0">
              <a:solidFill>
                <a:srgbClr val="000000"/>
              </a:solidFill>
              <a:latin typeface="+mj-lt"/>
              <a:ea typeface="+mn-ea"/>
              <a:cs typeface="+mn-cs"/>
            </a:endParaRPr>
          </a:p>
        </p:txBody>
      </p:sp>
      <p:sp>
        <p:nvSpPr>
          <p:cNvPr id="52" name="Rectangle 51"/>
          <p:cNvSpPr/>
          <p:nvPr/>
        </p:nvSpPr>
        <p:spPr>
          <a:xfrm rot="2580000">
            <a:off x="3907742" y="3197001"/>
            <a:ext cx="345691" cy="176212"/>
          </a:xfrm>
          <a:prstGeom prst="rect">
            <a:avLst/>
          </a:prstGeom>
          <a:solidFill>
            <a:srgbClr val="FF6600">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3" name="Rectangle 52"/>
          <p:cNvSpPr/>
          <p:nvPr/>
        </p:nvSpPr>
        <p:spPr>
          <a:xfrm>
            <a:off x="3572942" y="5257800"/>
            <a:ext cx="2142067" cy="685800"/>
          </a:xfrm>
          <a:prstGeom prst="rect">
            <a:avLst/>
          </a:prstGeom>
          <a:solidFill>
            <a:srgbClr val="FF6600">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4" name="Rectangle 53"/>
          <p:cNvSpPr/>
          <p:nvPr/>
        </p:nvSpPr>
        <p:spPr>
          <a:xfrm rot="2580000">
            <a:off x="3787514" y="3034570"/>
            <a:ext cx="243582" cy="179316"/>
          </a:xfrm>
          <a:prstGeom prst="rect">
            <a:avLst/>
          </a:prstGeom>
          <a:solidFill>
            <a:srgbClr val="3366FF">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5" name="Rectangle 54"/>
          <p:cNvSpPr/>
          <p:nvPr/>
        </p:nvSpPr>
        <p:spPr>
          <a:xfrm>
            <a:off x="2895588" y="5257800"/>
            <a:ext cx="660421" cy="685800"/>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1125476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42"/>
          <p:cNvSpPr>
            <a:spLocks noChangeArrowheads="1"/>
          </p:cNvSpPr>
          <p:nvPr/>
        </p:nvSpPr>
        <p:spPr bwMode="auto">
          <a:xfrm>
            <a:off x="685800" y="5205431"/>
            <a:ext cx="83058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1" dirty="0">
                <a:latin typeface="Courier New" charset="0"/>
                <a:cs typeface="Courier New" charset="0"/>
              </a:rPr>
              <a:t>CCAAGGCAGGAGGATCAAACTCCAAGCCCAGGAGTTTGAGACCAGC....CTGAACCACAGTGAGACCCCGTCTC</a:t>
            </a:r>
          </a:p>
          <a:p>
            <a:pPr defTabSz="457200"/>
            <a:r>
              <a:rPr lang="en-US" sz="1400" b="1" dirty="0" smtClean="0">
                <a:latin typeface="Courier New" charset="0"/>
                <a:cs typeface="Courier New" charset="0"/>
              </a:rPr>
              <a:t>|</a:t>
            </a:r>
            <a:r>
              <a:rPr lang="en-US" sz="1400" b="1" dirty="0">
                <a:latin typeface="Courier New" charset="0"/>
                <a:cs typeface="Courier New" charset="0"/>
              </a:rPr>
              <a:t>||||  ||||||||     |   || |||||||||  ||||||||    |||  ||| ||||||||||||||||</a:t>
            </a:r>
          </a:p>
          <a:p>
            <a:pPr defTabSz="457200"/>
            <a:r>
              <a:rPr lang="en-US" sz="1400" b="1" dirty="0">
                <a:latin typeface="Courier New" charset="0"/>
                <a:cs typeface="Courier New" charset="0"/>
              </a:rPr>
              <a:t>CCAAGATAGGAGGAT-----</a:t>
            </a:r>
            <a:r>
              <a:rPr lang="en-US" sz="1400" b="1" dirty="0" err="1">
                <a:latin typeface="Courier New" charset="0"/>
                <a:cs typeface="Courier New" charset="0"/>
              </a:rPr>
              <a:t>TGTGAGGCCAGGAGTTCCAGACCAGCtgaaCTGGGCCATAGTGAGACCCCGTCTC</a:t>
            </a:r>
            <a:endParaRPr lang="en-US" sz="1400" b="1" dirty="0">
              <a:latin typeface="Courier New" charset="0"/>
              <a:cs typeface="Courier New" charset="0"/>
            </a:endParaRPr>
          </a:p>
        </p:txBody>
      </p:sp>
      <p:grpSp>
        <p:nvGrpSpPr>
          <p:cNvPr id="59393" name="Group 24"/>
          <p:cNvGrpSpPr>
            <a:grpSpLocks/>
          </p:cNvGrpSpPr>
          <p:nvPr/>
        </p:nvGrpSpPr>
        <p:grpSpPr bwMode="auto">
          <a:xfrm>
            <a:off x="2511949" y="1896559"/>
            <a:ext cx="3846512" cy="2290763"/>
            <a:chOff x="5068888" y="3048000"/>
            <a:chExt cx="1435100" cy="919163"/>
          </a:xfrm>
        </p:grpSpPr>
        <p:cxnSp>
          <p:nvCxnSpPr>
            <p:cNvPr id="18" name="Straight Connector 17"/>
            <p:cNvCxnSpPr/>
            <p:nvPr/>
          </p:nvCxnSpPr>
          <p:spPr>
            <a:xfrm>
              <a:off x="5445778" y="3245035"/>
              <a:ext cx="111940" cy="11316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6200000" flipH="1">
              <a:off x="5481599" y="3434324"/>
              <a:ext cx="15223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rot="16200000" flipH="1">
              <a:off x="5557707" y="3510453"/>
              <a:ext cx="152239" cy="1522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09935" y="3662682"/>
              <a:ext cx="15221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068888" y="3048000"/>
              <a:ext cx="1435100" cy="919163"/>
            </a:xfrm>
            <a:prstGeom prst="rect">
              <a:avLst/>
            </a:prstGeom>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sz="1800">
                <a:ln>
                  <a:solidFill>
                    <a:schemeClr val="tx1"/>
                  </a:solidFill>
                </a:ln>
                <a:solidFill>
                  <a:srgbClr val="000000"/>
                </a:solidFill>
              </a:endParaRPr>
            </a:p>
          </p:txBody>
        </p:sp>
      </p:grpSp>
      <p:sp>
        <p:nvSpPr>
          <p:cNvPr id="59401" name="Title 1"/>
          <p:cNvSpPr>
            <a:spLocks noGrp="1"/>
          </p:cNvSpPr>
          <p:nvPr>
            <p:ph type="title"/>
          </p:nvPr>
        </p:nvSpPr>
        <p:spPr/>
        <p:txBody>
          <a:bodyPr>
            <a:normAutofit/>
          </a:bodyPr>
          <a:lstStyle/>
          <a:p>
            <a:pPr eaLnBrk="1" hangingPunct="1"/>
            <a:r>
              <a:rPr lang="en-US" dirty="0" smtClean="0">
                <a:latin typeface="Calibri" charset="0"/>
              </a:rPr>
              <a:t>Local alignment - subsequences</a:t>
            </a:r>
            <a:endParaRPr lang="en-US" dirty="0">
              <a:latin typeface="Calibri" charset="0"/>
            </a:endParaRPr>
          </a:p>
        </p:txBody>
      </p:sp>
      <p:cxnSp>
        <p:nvCxnSpPr>
          <p:cNvPr id="27" name="Straight Connector 26"/>
          <p:cNvCxnSpPr/>
          <p:nvPr/>
        </p:nvCxnSpPr>
        <p:spPr>
          <a:xfrm>
            <a:off x="4604274" y="3411550"/>
            <a:ext cx="391054" cy="381529"/>
          </a:xfrm>
          <a:prstGeom prst="line">
            <a:avLst/>
          </a:prstGeom>
          <a:ln>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0" name="Rectangle 19"/>
          <p:cNvSpPr>
            <a:spLocks noChangeArrowheads="1"/>
          </p:cNvSpPr>
          <p:nvPr/>
        </p:nvSpPr>
        <p:spPr bwMode="auto">
          <a:xfrm>
            <a:off x="4013195" y="4275677"/>
            <a:ext cx="774934"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target</a:t>
            </a:r>
            <a:endParaRPr lang="en-US" dirty="0">
              <a:solidFill>
                <a:srgbClr val="000000"/>
              </a:solidFill>
              <a:latin typeface="+mj-lt"/>
              <a:ea typeface="+mn-ea"/>
              <a:cs typeface="+mn-cs"/>
            </a:endParaRPr>
          </a:p>
        </p:txBody>
      </p:sp>
      <p:sp>
        <p:nvSpPr>
          <p:cNvPr id="31" name="Rectangle 19"/>
          <p:cNvSpPr>
            <a:spLocks noChangeArrowheads="1"/>
          </p:cNvSpPr>
          <p:nvPr/>
        </p:nvSpPr>
        <p:spPr bwMode="auto">
          <a:xfrm rot="16200000">
            <a:off x="1792513" y="2804879"/>
            <a:ext cx="762085" cy="369332"/>
          </a:xfrm>
          <a:prstGeom prst="rect">
            <a:avLst/>
          </a:prstGeom>
          <a:noFill/>
          <a:ln w="9525">
            <a:noFill/>
            <a:miter lim="800000"/>
            <a:headEnd/>
            <a:tailEnd/>
          </a:ln>
        </p:spPr>
        <p:txBody>
          <a:bodyPr wrap="none">
            <a:spAutoFit/>
          </a:bodyPr>
          <a:lstStyle/>
          <a:p>
            <a:pPr fontAlgn="auto">
              <a:spcBef>
                <a:spcPts val="0"/>
              </a:spcBef>
              <a:spcAft>
                <a:spcPts val="0"/>
              </a:spcAft>
              <a:defRPr/>
            </a:pPr>
            <a:r>
              <a:rPr lang="en-US" dirty="0">
                <a:solidFill>
                  <a:srgbClr val="000000"/>
                </a:solidFill>
                <a:latin typeface="+mj-lt"/>
                <a:ea typeface="Andale Mono" charset="0"/>
                <a:cs typeface="Andale Mono" charset="0"/>
              </a:rPr>
              <a:t>query</a:t>
            </a:r>
            <a:endParaRPr lang="en-US" dirty="0">
              <a:solidFill>
                <a:srgbClr val="000000"/>
              </a:solidFill>
              <a:latin typeface="+mj-lt"/>
              <a:ea typeface="+mn-ea"/>
              <a:cs typeface="+mn-cs"/>
            </a:endParaRPr>
          </a:p>
        </p:txBody>
      </p:sp>
      <p:sp>
        <p:nvSpPr>
          <p:cNvPr id="49" name="Rectangle 19"/>
          <p:cNvSpPr>
            <a:spLocks noChangeArrowheads="1"/>
          </p:cNvSpPr>
          <p:nvPr/>
        </p:nvSpPr>
        <p:spPr bwMode="auto">
          <a:xfrm>
            <a:off x="103197" y="5205431"/>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query</a:t>
            </a:r>
            <a:endParaRPr lang="en-US" sz="1400" dirty="0">
              <a:solidFill>
                <a:srgbClr val="000000"/>
              </a:solidFill>
              <a:latin typeface="+mj-lt"/>
              <a:ea typeface="+mn-ea"/>
              <a:cs typeface="+mn-cs"/>
            </a:endParaRPr>
          </a:p>
        </p:txBody>
      </p:sp>
      <p:sp>
        <p:nvSpPr>
          <p:cNvPr id="50" name="Rectangle 19"/>
          <p:cNvSpPr>
            <a:spLocks noChangeArrowheads="1"/>
          </p:cNvSpPr>
          <p:nvPr/>
        </p:nvSpPr>
        <p:spPr bwMode="auto">
          <a:xfrm>
            <a:off x="76209" y="5619768"/>
            <a:ext cx="646331" cy="307777"/>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400" dirty="0">
                <a:solidFill>
                  <a:srgbClr val="000000"/>
                </a:solidFill>
                <a:latin typeface="+mj-lt"/>
                <a:ea typeface="Andale Mono" charset="0"/>
                <a:cs typeface="Andale Mono" charset="0"/>
              </a:rPr>
              <a:t>target</a:t>
            </a:r>
            <a:endParaRPr lang="en-US" sz="1400" dirty="0">
              <a:solidFill>
                <a:srgbClr val="000000"/>
              </a:solidFill>
              <a:latin typeface="+mj-lt"/>
              <a:ea typeface="+mn-ea"/>
              <a:cs typeface="+mn-cs"/>
            </a:endParaRPr>
          </a:p>
        </p:txBody>
      </p:sp>
      <p:sp>
        <p:nvSpPr>
          <p:cNvPr id="52" name="Rectangle 51"/>
          <p:cNvSpPr/>
          <p:nvPr/>
        </p:nvSpPr>
        <p:spPr>
          <a:xfrm rot="2580000">
            <a:off x="3907742" y="3197001"/>
            <a:ext cx="345691" cy="176212"/>
          </a:xfrm>
          <a:prstGeom prst="rect">
            <a:avLst/>
          </a:prstGeom>
          <a:solidFill>
            <a:srgbClr val="FF6600">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3" name="Rectangle 52"/>
          <p:cNvSpPr/>
          <p:nvPr/>
        </p:nvSpPr>
        <p:spPr>
          <a:xfrm>
            <a:off x="3572942" y="5257800"/>
            <a:ext cx="2142067" cy="685800"/>
          </a:xfrm>
          <a:prstGeom prst="rect">
            <a:avLst/>
          </a:prstGeom>
          <a:solidFill>
            <a:srgbClr val="FF6600">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4" name="Rectangle 53"/>
          <p:cNvSpPr/>
          <p:nvPr/>
        </p:nvSpPr>
        <p:spPr>
          <a:xfrm rot="2580000">
            <a:off x="3787514" y="3034570"/>
            <a:ext cx="243582" cy="179316"/>
          </a:xfrm>
          <a:prstGeom prst="rect">
            <a:avLst/>
          </a:prstGeom>
          <a:solidFill>
            <a:srgbClr val="3366FF">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5" name="Rectangle 54"/>
          <p:cNvSpPr/>
          <p:nvPr/>
        </p:nvSpPr>
        <p:spPr>
          <a:xfrm>
            <a:off x="2895588" y="5257800"/>
            <a:ext cx="660421" cy="685800"/>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6" name="Rectangle 55"/>
          <p:cNvSpPr/>
          <p:nvPr/>
        </p:nvSpPr>
        <p:spPr>
          <a:xfrm>
            <a:off x="2362200" y="5249350"/>
            <a:ext cx="533400" cy="694267"/>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7" name="Rectangle 56"/>
          <p:cNvSpPr/>
          <p:nvPr/>
        </p:nvSpPr>
        <p:spPr>
          <a:xfrm>
            <a:off x="795338" y="5257800"/>
            <a:ext cx="1600200" cy="685800"/>
          </a:xfrm>
          <a:prstGeom prst="rect">
            <a:avLst/>
          </a:prstGeom>
          <a:solidFill>
            <a:srgbClr val="3366FF">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8" name="Rectangle 57"/>
          <p:cNvSpPr/>
          <p:nvPr/>
        </p:nvSpPr>
        <p:spPr>
          <a:xfrm rot="2580000">
            <a:off x="3398310" y="2398183"/>
            <a:ext cx="527050" cy="215900"/>
          </a:xfrm>
          <a:prstGeom prst="rect">
            <a:avLst/>
          </a:prstGeom>
          <a:solidFill>
            <a:srgbClr val="3366FF">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59" name="Rectangle 58"/>
          <p:cNvSpPr/>
          <p:nvPr/>
        </p:nvSpPr>
        <p:spPr>
          <a:xfrm rot="5400000">
            <a:off x="3664744" y="2724944"/>
            <a:ext cx="304800" cy="239712"/>
          </a:xfrm>
          <a:prstGeom prst="rect">
            <a:avLst/>
          </a:prstGeom>
          <a:solidFill>
            <a:srgbClr val="3366FF">
              <a:alpha val="51000"/>
            </a:srgb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60" name="Rectangle 59"/>
          <p:cNvSpPr/>
          <p:nvPr/>
        </p:nvSpPr>
        <p:spPr>
          <a:xfrm>
            <a:off x="5689600" y="5257800"/>
            <a:ext cx="3073400" cy="685800"/>
          </a:xfrm>
          <a:prstGeom prst="rect">
            <a:avLst/>
          </a:prstGeom>
          <a:solidFill>
            <a:srgbClr val="FA0B12">
              <a:alpha val="51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1" name="Rectangle 60"/>
          <p:cNvSpPr/>
          <p:nvPr/>
        </p:nvSpPr>
        <p:spPr>
          <a:xfrm rot="2580000" flipV="1">
            <a:off x="4590938" y="3546543"/>
            <a:ext cx="547305" cy="193762"/>
          </a:xfrm>
          <a:prstGeom prst="rect">
            <a:avLst/>
          </a:prstGeom>
          <a:solidFill>
            <a:srgbClr val="FF0000">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
        <p:nvSpPr>
          <p:cNvPr id="62" name="Rectangle 61"/>
          <p:cNvSpPr/>
          <p:nvPr/>
        </p:nvSpPr>
        <p:spPr>
          <a:xfrm flipV="1">
            <a:off x="4218406" y="3343361"/>
            <a:ext cx="489062" cy="161857"/>
          </a:xfrm>
          <a:prstGeom prst="rect">
            <a:avLst/>
          </a:prstGeom>
          <a:solidFill>
            <a:srgbClr val="FF0000">
              <a:alpha val="51000"/>
            </a:srgb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rgbClr val="FFFFFF"/>
              </a:solidFill>
            </a:endParaRPr>
          </a:p>
        </p:txBody>
      </p:sp>
    </p:spTree>
    <p:extLst>
      <p:ext uri="{BB962C8B-B14F-4D97-AF65-F5344CB8AC3E}">
        <p14:creationId xmlns:p14="http://schemas.microsoft.com/office/powerpoint/2010/main" val="31083690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alibri" charset="0"/>
              </a:rPr>
              <a:t>Overextension</a:t>
            </a:r>
            <a:endParaRPr lang="en-US" dirty="0">
              <a:latin typeface="Calibri"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36" t="7222" r="17754" b="82222"/>
          <a:stretch/>
        </p:blipFill>
        <p:spPr>
          <a:xfrm>
            <a:off x="19259" y="1971208"/>
            <a:ext cx="9124743" cy="788046"/>
          </a:xfrm>
          <a:prstGeom prst="rect">
            <a:avLst/>
          </a:prstGeom>
        </p:spPr>
      </p:pic>
    </p:spTree>
    <p:extLst>
      <p:ext uri="{BB962C8B-B14F-4D97-AF65-F5344CB8AC3E}">
        <p14:creationId xmlns:p14="http://schemas.microsoft.com/office/powerpoint/2010/main" val="3410264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274638"/>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latin typeface="Calibri" charset="0"/>
              </a:rPr>
              <a:t>Overextension</a:t>
            </a:r>
            <a:endParaRPr lang="en-US" dirty="0">
              <a:latin typeface="Calibri"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36" t="7222" r="17754" b="82222"/>
          <a:stretch/>
        </p:blipFill>
        <p:spPr>
          <a:xfrm>
            <a:off x="19259" y="1971208"/>
            <a:ext cx="9124743" cy="788046"/>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536" t="25000" r="2536" b="14999"/>
          <a:stretch/>
        </p:blipFill>
        <p:spPr>
          <a:xfrm>
            <a:off x="934606" y="2943207"/>
            <a:ext cx="7256903" cy="2991395"/>
          </a:xfrm>
          <a:prstGeom prst="rect">
            <a:avLst/>
          </a:prstGeom>
        </p:spPr>
      </p:pic>
      <p:pic>
        <p:nvPicPr>
          <p:cNvPr id="6" name="Picture 5"/>
          <p:cNvPicPr>
            <a:picLocks noChangeAspect="1"/>
          </p:cNvPicPr>
          <p:nvPr/>
        </p:nvPicPr>
        <p:blipFill>
          <a:blip r:embed="rId5"/>
          <a:stretch>
            <a:fillRect/>
          </a:stretch>
        </p:blipFill>
        <p:spPr>
          <a:xfrm>
            <a:off x="95250" y="158766"/>
            <a:ext cx="1079500" cy="1281763"/>
          </a:xfrm>
          <a:prstGeom prst="rect">
            <a:avLst/>
          </a:prstGeom>
        </p:spPr>
      </p:pic>
    </p:spTree>
    <p:extLst>
      <p:ext uri="{BB962C8B-B14F-4D97-AF65-F5344CB8AC3E}">
        <p14:creationId xmlns:p14="http://schemas.microsoft.com/office/powerpoint/2010/main" val="3578169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6" name="Oval 5"/>
          <p:cNvSpPr/>
          <p:nvPr/>
        </p:nvSpPr>
        <p:spPr>
          <a:xfrm>
            <a:off x="2351917" y="3512979"/>
            <a:ext cx="937571" cy="900200"/>
          </a:xfrm>
          <a:prstGeom prst="ellipse">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rain</a:t>
            </a:r>
            <a:endParaRPr lang="en-US" dirty="0">
              <a:solidFill>
                <a:schemeClr val="tx1"/>
              </a:solidFill>
            </a:endParaRPr>
          </a:p>
        </p:txBody>
      </p:sp>
      <p:sp>
        <p:nvSpPr>
          <p:cNvPr id="7" name="Oval 6"/>
          <p:cNvSpPr/>
          <p:nvPr/>
        </p:nvSpPr>
        <p:spPr>
          <a:xfrm>
            <a:off x="4803380" y="3512979"/>
            <a:ext cx="937571" cy="900200"/>
          </a:xfrm>
          <a:prstGeom prst="ellipse">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sun</a:t>
            </a:r>
            <a:endParaRPr lang="en-US" dirty="0">
              <a:solidFill>
                <a:schemeClr val="tx1"/>
              </a:solidFill>
            </a:endParaRPr>
          </a:p>
        </p:txBody>
      </p:sp>
      <p:sp>
        <p:nvSpPr>
          <p:cNvPr id="8" name="Curved Down Arrow 7"/>
          <p:cNvSpPr/>
          <p:nvPr/>
        </p:nvSpPr>
        <p:spPr>
          <a:xfrm flipH="1">
            <a:off x="2499155" y="3239703"/>
            <a:ext cx="434089" cy="273276"/>
          </a:xfrm>
          <a:prstGeom prst="curved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Curved Down Arrow 8"/>
          <p:cNvSpPr/>
          <p:nvPr/>
        </p:nvSpPr>
        <p:spPr>
          <a:xfrm>
            <a:off x="3169322" y="3392103"/>
            <a:ext cx="1715116" cy="273276"/>
          </a:xfrm>
          <a:prstGeom prst="curved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3769892" y="2964282"/>
            <a:ext cx="476926" cy="369332"/>
          </a:xfrm>
          <a:prstGeom prst="rect">
            <a:avLst/>
          </a:prstGeom>
        </p:spPr>
        <p:txBody>
          <a:bodyPr wrap="none">
            <a:spAutoFit/>
          </a:bodyPr>
          <a:lstStyle/>
          <a:p>
            <a:r>
              <a:rPr lang="en-US" dirty="0" smtClean="0"/>
              <a:t>0.1</a:t>
            </a:r>
            <a:endParaRPr lang="en-US" dirty="0"/>
          </a:p>
        </p:txBody>
      </p:sp>
      <p:sp>
        <p:nvSpPr>
          <p:cNvPr id="11" name="Rectangle 10"/>
          <p:cNvSpPr/>
          <p:nvPr/>
        </p:nvSpPr>
        <p:spPr>
          <a:xfrm>
            <a:off x="2499155" y="2859482"/>
            <a:ext cx="476926" cy="369332"/>
          </a:xfrm>
          <a:prstGeom prst="rect">
            <a:avLst/>
          </a:prstGeom>
        </p:spPr>
        <p:txBody>
          <a:bodyPr wrap="none">
            <a:spAutoFit/>
          </a:bodyPr>
          <a:lstStyle/>
          <a:p>
            <a:r>
              <a:rPr lang="en-US" dirty="0" smtClean="0"/>
              <a:t>0.9</a:t>
            </a:r>
            <a:endParaRPr lang="en-US" dirty="0"/>
          </a:p>
        </p:txBody>
      </p:sp>
      <p:sp>
        <p:nvSpPr>
          <p:cNvPr id="12" name="Curved Down Arrow 11"/>
          <p:cNvSpPr/>
          <p:nvPr/>
        </p:nvSpPr>
        <p:spPr>
          <a:xfrm flipH="1" flipV="1">
            <a:off x="3169322" y="4284579"/>
            <a:ext cx="1768511" cy="273900"/>
          </a:xfrm>
          <a:prstGeom prst="curved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 name="Curved Down Arrow 12"/>
          <p:cNvSpPr/>
          <p:nvPr/>
        </p:nvSpPr>
        <p:spPr>
          <a:xfrm>
            <a:off x="5063159" y="3228814"/>
            <a:ext cx="456333" cy="273276"/>
          </a:xfrm>
          <a:prstGeom prst="curvedDown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5020446" y="2843916"/>
            <a:ext cx="479618" cy="369332"/>
          </a:xfrm>
          <a:prstGeom prst="rect">
            <a:avLst/>
          </a:prstGeom>
        </p:spPr>
        <p:txBody>
          <a:bodyPr wrap="none">
            <a:spAutoFit/>
          </a:bodyPr>
          <a:lstStyle/>
          <a:p>
            <a:r>
              <a:rPr lang="en-US" dirty="0" smtClean="0"/>
              <a:t>0.8</a:t>
            </a:r>
            <a:endParaRPr lang="en-US" dirty="0"/>
          </a:p>
        </p:txBody>
      </p:sp>
      <p:sp>
        <p:nvSpPr>
          <p:cNvPr id="15" name="Rectangle 14"/>
          <p:cNvSpPr/>
          <p:nvPr/>
        </p:nvSpPr>
        <p:spPr>
          <a:xfrm>
            <a:off x="3769892" y="4587465"/>
            <a:ext cx="476926" cy="369332"/>
          </a:xfrm>
          <a:prstGeom prst="rect">
            <a:avLst/>
          </a:prstGeom>
        </p:spPr>
        <p:txBody>
          <a:bodyPr wrap="none">
            <a:spAutoFit/>
          </a:bodyPr>
          <a:lstStyle/>
          <a:p>
            <a:r>
              <a:rPr lang="en-US" dirty="0" smtClean="0"/>
              <a:t>0.2</a:t>
            </a:r>
            <a:endParaRPr lang="en-US" dirty="0"/>
          </a:p>
        </p:txBody>
      </p:sp>
      <p:sp>
        <p:nvSpPr>
          <p:cNvPr id="4" name="Rectangle 3"/>
          <p:cNvSpPr/>
          <p:nvPr/>
        </p:nvSpPr>
        <p:spPr>
          <a:xfrm>
            <a:off x="1370950" y="5173335"/>
            <a:ext cx="655010" cy="369332"/>
          </a:xfrm>
          <a:prstGeom prst="rect">
            <a:avLst/>
          </a:prstGeom>
        </p:spPr>
        <p:txBody>
          <a:bodyPr wrap="none">
            <a:spAutoFit/>
          </a:bodyPr>
          <a:lstStyle/>
          <a:p>
            <a:r>
              <a:rPr lang="en-US" dirty="0" smtClean="0">
                <a:solidFill>
                  <a:srgbClr val="FF0000"/>
                </a:solidFill>
              </a:rPr>
              <a:t>state</a:t>
            </a:r>
            <a:endParaRPr lang="en-US" dirty="0">
              <a:solidFill>
                <a:srgbClr val="FF0000"/>
              </a:solidFill>
            </a:endParaRPr>
          </a:p>
        </p:txBody>
      </p:sp>
      <p:cxnSp>
        <p:nvCxnSpPr>
          <p:cNvPr id="17" name="Straight Arrow Connector 16"/>
          <p:cNvCxnSpPr/>
          <p:nvPr/>
        </p:nvCxnSpPr>
        <p:spPr>
          <a:xfrm flipV="1">
            <a:off x="1864987" y="4413179"/>
            <a:ext cx="634168" cy="76297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148370" y="2223258"/>
            <a:ext cx="1089173" cy="369332"/>
          </a:xfrm>
          <a:prstGeom prst="rect">
            <a:avLst/>
          </a:prstGeom>
        </p:spPr>
        <p:txBody>
          <a:bodyPr wrap="none">
            <a:spAutoFit/>
          </a:bodyPr>
          <a:lstStyle/>
          <a:p>
            <a:r>
              <a:rPr lang="en-US" dirty="0" smtClean="0">
                <a:solidFill>
                  <a:srgbClr val="FF0000"/>
                </a:solidFill>
              </a:rPr>
              <a:t>transition</a:t>
            </a:r>
            <a:endParaRPr lang="en-US" dirty="0">
              <a:solidFill>
                <a:srgbClr val="FF0000"/>
              </a:solidFill>
            </a:endParaRPr>
          </a:p>
        </p:txBody>
      </p:sp>
      <p:sp>
        <p:nvSpPr>
          <p:cNvPr id="19" name="Rectangle 18"/>
          <p:cNvSpPr/>
          <p:nvPr/>
        </p:nvSpPr>
        <p:spPr>
          <a:xfrm>
            <a:off x="6246139" y="3055037"/>
            <a:ext cx="2159566" cy="369332"/>
          </a:xfrm>
          <a:prstGeom prst="rect">
            <a:avLst/>
          </a:prstGeom>
        </p:spPr>
        <p:txBody>
          <a:bodyPr wrap="none">
            <a:spAutoFit/>
          </a:bodyPr>
          <a:lstStyle/>
          <a:p>
            <a:r>
              <a:rPr lang="en-US" dirty="0">
                <a:solidFill>
                  <a:srgbClr val="FF0000"/>
                </a:solidFill>
              </a:rPr>
              <a:t>t</a:t>
            </a:r>
            <a:r>
              <a:rPr lang="en-US" dirty="0" smtClean="0">
                <a:solidFill>
                  <a:srgbClr val="FF0000"/>
                </a:solidFill>
              </a:rPr>
              <a:t>ransition probability</a:t>
            </a:r>
            <a:endParaRPr lang="en-US" dirty="0">
              <a:solidFill>
                <a:srgbClr val="FF0000"/>
              </a:solidFill>
            </a:endParaRPr>
          </a:p>
        </p:txBody>
      </p:sp>
      <p:cxnSp>
        <p:nvCxnSpPr>
          <p:cNvPr id="20" name="Straight Arrow Connector 19"/>
          <p:cNvCxnSpPr/>
          <p:nvPr/>
        </p:nvCxnSpPr>
        <p:spPr>
          <a:xfrm flipH="1">
            <a:off x="4389133" y="2592590"/>
            <a:ext cx="144696" cy="83177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1"/>
          </p:cNvCxnSpPr>
          <p:nvPr/>
        </p:nvCxnSpPr>
        <p:spPr>
          <a:xfrm flipH="1" flipV="1">
            <a:off x="5519493" y="3055037"/>
            <a:ext cx="726646" cy="1846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3821366" y="6325344"/>
            <a:ext cx="4865434" cy="369332"/>
          </a:xfrm>
          <a:prstGeom prst="rect">
            <a:avLst/>
          </a:prstGeom>
        </p:spPr>
        <p:txBody>
          <a:bodyPr wrap="none">
            <a:spAutoFit/>
          </a:bodyPr>
          <a:lstStyle/>
          <a:p>
            <a:r>
              <a:rPr lang="en-US" dirty="0"/>
              <a:t> </a:t>
            </a:r>
            <a:r>
              <a:rPr lang="en-US" dirty="0" smtClean="0"/>
              <a:t>Transition probabilities </a:t>
            </a:r>
            <a:r>
              <a:rPr lang="en-US" dirty="0"/>
              <a:t>are independent of time t</a:t>
            </a:r>
          </a:p>
        </p:txBody>
      </p:sp>
      <p:graphicFrame>
        <p:nvGraphicFramePr>
          <p:cNvPr id="27" name="Object 20"/>
          <p:cNvGraphicFramePr>
            <a:graphicFrameLocks noChangeAspect="1"/>
          </p:cNvGraphicFramePr>
          <p:nvPr>
            <p:extLst>
              <p:ext uri="{D42A27DB-BD31-4B8C-83A1-F6EECF244321}">
                <p14:modId xmlns:p14="http://schemas.microsoft.com/office/powerpoint/2010/main" val="2782426385"/>
              </p:ext>
            </p:extLst>
          </p:nvPr>
        </p:nvGraphicFramePr>
        <p:xfrm>
          <a:off x="5519493" y="5297149"/>
          <a:ext cx="2141870" cy="1028195"/>
        </p:xfrm>
        <a:graphic>
          <a:graphicData uri="http://schemas.openxmlformats.org/presentationml/2006/ole">
            <mc:AlternateContent xmlns:mc="http://schemas.openxmlformats.org/markup-compatibility/2006">
              <mc:Choice xmlns:v="urn:schemas-microsoft-com:vml" Requires="v">
                <p:oleObj spid="_x0000_s1058" name="Equation" r:id="rId4" imgW="952200" imgH="457200" progId="Equation.3">
                  <p:embed/>
                </p:oleObj>
              </mc:Choice>
              <mc:Fallback>
                <p:oleObj name="Equation" r:id="rId4" imgW="952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493" y="5297149"/>
                        <a:ext cx="2141870" cy="1028195"/>
                      </a:xfrm>
                      <a:prstGeom prst="rect">
                        <a:avLst/>
                      </a:prstGeom>
                      <a:solidFill>
                        <a:srgbClr val="FFFF99"/>
                      </a:solidFill>
                      <a:ln>
                        <a:noFill/>
                      </a:ln>
                      <a:effectLst/>
                      <a:extLst/>
                    </p:spPr>
                  </p:pic>
                </p:oleObj>
              </mc:Fallback>
            </mc:AlternateContent>
          </a:graphicData>
        </a:graphic>
      </p:graphicFrame>
      <p:sp>
        <p:nvSpPr>
          <p:cNvPr id="21" name="Rectangle 20"/>
          <p:cNvSpPr/>
          <p:nvPr/>
        </p:nvSpPr>
        <p:spPr>
          <a:xfrm>
            <a:off x="5519493" y="4904294"/>
            <a:ext cx="1749197" cy="369332"/>
          </a:xfrm>
          <a:prstGeom prst="rect">
            <a:avLst/>
          </a:prstGeom>
        </p:spPr>
        <p:txBody>
          <a:bodyPr wrap="none">
            <a:spAutoFit/>
          </a:bodyPr>
          <a:lstStyle/>
          <a:p>
            <a:r>
              <a:rPr lang="en-US" dirty="0">
                <a:solidFill>
                  <a:srgbClr val="FF0000"/>
                </a:solidFill>
              </a:rPr>
              <a:t>t</a:t>
            </a:r>
            <a:r>
              <a:rPr lang="en-US" dirty="0" smtClean="0">
                <a:solidFill>
                  <a:srgbClr val="FF0000"/>
                </a:solidFill>
              </a:rPr>
              <a:t>ransition matrix</a:t>
            </a:r>
            <a:endParaRPr lang="en-US" dirty="0">
              <a:solidFill>
                <a:srgbClr val="FF0000"/>
              </a:solidFill>
            </a:endParaRPr>
          </a:p>
        </p:txBody>
      </p:sp>
    </p:spTree>
    <p:extLst>
      <p:ext uri="{BB962C8B-B14F-4D97-AF65-F5344CB8AC3E}">
        <p14:creationId xmlns:p14="http://schemas.microsoft.com/office/powerpoint/2010/main" val="37507897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overext-im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3939"/>
            <a:ext cx="9144000" cy="5776148"/>
          </a:xfrm>
          <a:prstGeom prst="rect">
            <a:avLst/>
          </a:prstGeom>
        </p:spPr>
      </p:pic>
    </p:spTree>
    <p:extLst>
      <p:ext uri="{BB962C8B-B14F-4D97-AF65-F5344CB8AC3E}">
        <p14:creationId xmlns:p14="http://schemas.microsoft.com/office/powerpoint/2010/main" val="75408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6309A36D-57F4-4A2F-B95E-32F997FA830F}"/>
              </a:ext>
            </a:extLst>
          </p:cNvPr>
          <p:cNvGraphicFramePr>
            <a:graphicFrameLocks noGrp="1"/>
          </p:cNvGraphicFramePr>
          <p:nvPr>
            <p:extLst>
              <p:ext uri="{D42A27DB-BD31-4B8C-83A1-F6EECF244321}">
                <p14:modId xmlns:p14="http://schemas.microsoft.com/office/powerpoint/2010/main" val="4043610232"/>
              </p:ext>
            </p:extLst>
          </p:nvPr>
        </p:nvGraphicFramePr>
        <p:xfrm>
          <a:off x="63502" y="257811"/>
          <a:ext cx="8987246" cy="2338492"/>
        </p:xfrm>
        <a:graphic>
          <a:graphicData uri="http://schemas.openxmlformats.org/drawingml/2006/table">
            <a:tbl>
              <a:tblPr>
                <a:tableStyleId>{2D5ABB26-0587-4C30-8999-92F81FD0307C}</a:tableStyleId>
              </a:tblPr>
              <a:tblGrid>
                <a:gridCol w="1306286">
                  <a:extLst>
                    <a:ext uri="{9D8B030D-6E8A-4147-A177-3AD203B41FA5}">
                      <a16:colId xmlns="" xmlns:a16="http://schemas.microsoft.com/office/drawing/2014/main" val="303912541"/>
                    </a:ext>
                  </a:extLst>
                </a:gridCol>
                <a:gridCol w="589280">
                  <a:extLst>
                    <a:ext uri="{9D8B030D-6E8A-4147-A177-3AD203B41FA5}">
                      <a16:colId xmlns="" xmlns:a16="http://schemas.microsoft.com/office/drawing/2014/main" val="1751368211"/>
                    </a:ext>
                  </a:extLst>
                </a:gridCol>
                <a:gridCol w="690880">
                  <a:extLst>
                    <a:ext uri="{9D8B030D-6E8A-4147-A177-3AD203B41FA5}">
                      <a16:colId xmlns="" xmlns:a16="http://schemas.microsoft.com/office/drawing/2014/main" val="20002"/>
                    </a:ext>
                  </a:extLst>
                </a:gridCol>
                <a:gridCol w="589280">
                  <a:extLst>
                    <a:ext uri="{9D8B030D-6E8A-4147-A177-3AD203B41FA5}">
                      <a16:colId xmlns="" xmlns:a16="http://schemas.microsoft.com/office/drawing/2014/main" val="2725457748"/>
                    </a:ext>
                  </a:extLst>
                </a:gridCol>
                <a:gridCol w="690880">
                  <a:extLst>
                    <a:ext uri="{9D8B030D-6E8A-4147-A177-3AD203B41FA5}">
                      <a16:colId xmlns="" xmlns:a16="http://schemas.microsoft.com/office/drawing/2014/main" val="20004"/>
                    </a:ext>
                  </a:extLst>
                </a:gridCol>
                <a:gridCol w="589280">
                  <a:extLst>
                    <a:ext uri="{9D8B030D-6E8A-4147-A177-3AD203B41FA5}">
                      <a16:colId xmlns="" xmlns:a16="http://schemas.microsoft.com/office/drawing/2014/main" val="900710917"/>
                    </a:ext>
                  </a:extLst>
                </a:gridCol>
                <a:gridCol w="690880">
                  <a:extLst>
                    <a:ext uri="{9D8B030D-6E8A-4147-A177-3AD203B41FA5}">
                      <a16:colId xmlns="" xmlns:a16="http://schemas.microsoft.com/office/drawing/2014/main" val="20006"/>
                    </a:ext>
                  </a:extLst>
                </a:gridCol>
                <a:gridCol w="589280">
                  <a:extLst>
                    <a:ext uri="{9D8B030D-6E8A-4147-A177-3AD203B41FA5}">
                      <a16:colId xmlns="" xmlns:a16="http://schemas.microsoft.com/office/drawing/2014/main" val="3672306289"/>
                    </a:ext>
                  </a:extLst>
                </a:gridCol>
                <a:gridCol w="690880">
                  <a:extLst>
                    <a:ext uri="{9D8B030D-6E8A-4147-A177-3AD203B41FA5}">
                      <a16:colId xmlns="" xmlns:a16="http://schemas.microsoft.com/office/drawing/2014/main" val="20008"/>
                    </a:ext>
                  </a:extLst>
                </a:gridCol>
                <a:gridCol w="589280">
                  <a:extLst>
                    <a:ext uri="{9D8B030D-6E8A-4147-A177-3AD203B41FA5}">
                      <a16:colId xmlns="" xmlns:a16="http://schemas.microsoft.com/office/drawing/2014/main" val="1082745119"/>
                    </a:ext>
                  </a:extLst>
                </a:gridCol>
                <a:gridCol w="690880">
                  <a:extLst>
                    <a:ext uri="{9D8B030D-6E8A-4147-A177-3AD203B41FA5}">
                      <a16:colId xmlns="" xmlns:a16="http://schemas.microsoft.com/office/drawing/2014/main" val="20010"/>
                    </a:ext>
                  </a:extLst>
                </a:gridCol>
                <a:gridCol w="589280">
                  <a:extLst>
                    <a:ext uri="{9D8B030D-6E8A-4147-A177-3AD203B41FA5}">
                      <a16:colId xmlns="" xmlns:a16="http://schemas.microsoft.com/office/drawing/2014/main" val="1566237470"/>
                    </a:ext>
                  </a:extLst>
                </a:gridCol>
                <a:gridCol w="690880">
                  <a:extLst>
                    <a:ext uri="{9D8B030D-6E8A-4147-A177-3AD203B41FA5}">
                      <a16:colId xmlns="" xmlns:a16="http://schemas.microsoft.com/office/drawing/2014/main" val="20012"/>
                    </a:ext>
                  </a:extLst>
                </a:gridCol>
              </a:tblGrid>
              <a:tr h="584623">
                <a:tc>
                  <a:txBody>
                    <a:bodyPr/>
                    <a:lstStyle/>
                    <a:p>
                      <a:pPr algn="ctr"/>
                      <a:r>
                        <a:rPr lang="en-US" sz="1600" b="1" dirty="0">
                          <a:latin typeface="Times New Roman" panose="02020603050405020304" pitchFamily="18" charset="0"/>
                          <a:ea typeface="Times New Roman" charset="0"/>
                          <a:cs typeface="Times New Roman" panose="02020603050405020304" pitchFamily="18" charset="0"/>
                        </a:rPr>
                        <a:t>%</a:t>
                      </a:r>
                      <a:r>
                        <a:rPr lang="en-US" sz="1600" b="1" baseline="0" dirty="0">
                          <a:latin typeface="Times New Roman" panose="02020603050405020304" pitchFamily="18" charset="0"/>
                          <a:ea typeface="Times New Roman" charset="0"/>
                          <a:cs typeface="Times New Roman" panose="02020603050405020304" pitchFamily="18" charset="0"/>
                        </a:rPr>
                        <a:t> Identity</a:t>
                      </a:r>
                      <a:endParaRPr lang="en-US" sz="1600" b="1" dirty="0">
                        <a:latin typeface="Times New Roman" panose="02020603050405020304" pitchFamily="18" charset="0"/>
                        <a:ea typeface="Times New Roman"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2">
                  <a:txBody>
                    <a:bodyPr/>
                    <a:lstStyle/>
                    <a:p>
                      <a:pPr algn="ctr"/>
                      <a:r>
                        <a:rPr lang="en-US" sz="1600" dirty="0">
                          <a:latin typeface="Times New Roman" panose="02020603050405020304" pitchFamily="18" charset="0"/>
                          <a:ea typeface="Cambria Math" charset="0"/>
                          <a:cs typeface="Times New Roman" panose="02020603050405020304" pitchFamily="18" charset="0"/>
                        </a:rPr>
                        <a:t>&lt; 60%</a:t>
                      </a:r>
                    </a:p>
                    <a:p>
                      <a:pPr algn="ctr"/>
                      <a:r>
                        <a:rPr lang="en-US" sz="1600" dirty="0">
                          <a:latin typeface="Times New Roman" panose="02020603050405020304" pitchFamily="18" charset="0"/>
                          <a:ea typeface="Cambria Math" charset="0"/>
                          <a:cs typeface="Times New Roman" panose="02020603050405020304" pitchFamily="18" charset="0"/>
                        </a:rPr>
                        <a:t>n = 461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dirty="0">
                          <a:latin typeface="Times New Roman" panose="02020603050405020304" pitchFamily="18" charset="0"/>
                          <a:ea typeface="Cambria Math" charset="0"/>
                          <a:cs typeface="Times New Roman" panose="02020603050405020304" pitchFamily="18" charset="0"/>
                        </a:rPr>
                        <a:t>60%</a:t>
                      </a:r>
                      <a:r>
                        <a:rPr lang="en-US" sz="1600" baseline="0" dirty="0">
                          <a:latin typeface="Times New Roman" panose="02020603050405020304" pitchFamily="18" charset="0"/>
                          <a:ea typeface="Cambria Math" charset="0"/>
                          <a:cs typeface="Times New Roman" panose="02020603050405020304" pitchFamily="18" charset="0"/>
                        </a:rPr>
                        <a:t> - 70%</a:t>
                      </a:r>
                    </a:p>
                    <a:p>
                      <a:pPr algn="ctr"/>
                      <a:r>
                        <a:rPr lang="en-US" sz="1600" dirty="0">
                          <a:latin typeface="Times New Roman" panose="02020603050405020304" pitchFamily="18" charset="0"/>
                          <a:ea typeface="Cambria Math" charset="0"/>
                          <a:cs typeface="Times New Roman" panose="02020603050405020304" pitchFamily="18" charset="0"/>
                        </a:rPr>
                        <a:t>n = 3774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dirty="0">
                          <a:latin typeface="Times New Roman" panose="02020603050405020304" pitchFamily="18" charset="0"/>
                          <a:ea typeface="Cambria Math" charset="0"/>
                          <a:cs typeface="Times New Roman" panose="02020603050405020304" pitchFamily="18" charset="0"/>
                        </a:rPr>
                        <a:t>70% - 80%</a:t>
                      </a:r>
                    </a:p>
                    <a:p>
                      <a:pPr algn="ctr"/>
                      <a:r>
                        <a:rPr lang="en-US" sz="1600" dirty="0">
                          <a:latin typeface="Times New Roman" panose="02020603050405020304" pitchFamily="18" charset="0"/>
                          <a:ea typeface="Cambria Math" charset="0"/>
                          <a:cs typeface="Times New Roman" panose="02020603050405020304" pitchFamily="18" charset="0"/>
                        </a:rPr>
                        <a:t>n = 2904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dirty="0">
                          <a:latin typeface="Times New Roman" panose="02020603050405020304" pitchFamily="18" charset="0"/>
                          <a:ea typeface="Cambria Math" charset="0"/>
                          <a:cs typeface="Times New Roman" panose="02020603050405020304" pitchFamily="18" charset="0"/>
                        </a:rPr>
                        <a:t>80%</a:t>
                      </a:r>
                      <a:r>
                        <a:rPr lang="en-US" sz="1600" baseline="0" dirty="0">
                          <a:latin typeface="Times New Roman" panose="02020603050405020304" pitchFamily="18" charset="0"/>
                          <a:ea typeface="Cambria Math" charset="0"/>
                          <a:cs typeface="Times New Roman" panose="02020603050405020304" pitchFamily="18" charset="0"/>
                        </a:rPr>
                        <a:t> - 90%</a:t>
                      </a:r>
                    </a:p>
                    <a:p>
                      <a:pPr algn="ctr"/>
                      <a:r>
                        <a:rPr lang="en-US" sz="1600" baseline="0" dirty="0">
                          <a:latin typeface="Times New Roman" panose="02020603050405020304" pitchFamily="18" charset="0"/>
                          <a:ea typeface="Cambria Math" charset="0"/>
                          <a:cs typeface="Times New Roman" panose="02020603050405020304" pitchFamily="18" charset="0"/>
                        </a:rPr>
                        <a:t>n = 1217</a:t>
                      </a:r>
                      <a:endParaRPr lang="en-US" sz="1600" dirty="0">
                        <a:latin typeface="Times New Roman" panose="02020603050405020304" pitchFamily="18" charset="0"/>
                        <a:ea typeface="Cambria Math"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dirty="0">
                          <a:latin typeface="Times New Roman" panose="02020603050405020304" pitchFamily="18" charset="0"/>
                          <a:ea typeface="Cambria Math" charset="0"/>
                          <a:cs typeface="Times New Roman" panose="02020603050405020304" pitchFamily="18" charset="0"/>
                        </a:rPr>
                        <a:t>&gt; 90%</a:t>
                      </a:r>
                    </a:p>
                    <a:p>
                      <a:pPr algn="ctr"/>
                      <a:r>
                        <a:rPr lang="en-US" sz="1600" dirty="0">
                          <a:latin typeface="Times New Roman" panose="02020603050405020304" pitchFamily="18" charset="0"/>
                          <a:ea typeface="Cambria Math" charset="0"/>
                          <a:cs typeface="Times New Roman" panose="02020603050405020304" pitchFamily="18" charset="0"/>
                        </a:rPr>
                        <a:t>n = 141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Overall</a:t>
                      </a:r>
                    </a:p>
                    <a:p>
                      <a:pPr algn="ctr"/>
                      <a:r>
                        <a:rPr lang="en-US" sz="1600">
                          <a:latin typeface="Times New Roman" panose="02020603050405020304" pitchFamily="18" charset="0"/>
                          <a:ea typeface="Times New Roman" charset="0"/>
                          <a:cs typeface="Times New Roman" panose="02020603050405020304" pitchFamily="18" charset="0"/>
                        </a:rPr>
                        <a:t>n = 8947</a:t>
                      </a:r>
                      <a:endParaRPr lang="en-US" sz="1600" dirty="0">
                        <a:latin typeface="Times New Roman" panose="02020603050405020304" pitchFamily="18" charset="0"/>
                        <a:ea typeface="Times New Roman"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880549110"/>
                  </a:ext>
                </a:extLst>
              </a:tr>
              <a:tr h="584623">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Trimming approach</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Over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Under</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22870160"/>
                  </a:ext>
                </a:extLst>
              </a:tr>
              <a:tr h="584623">
                <a:tc>
                  <a:txBody>
                    <a:bodyPr/>
                    <a:lstStyle/>
                    <a:p>
                      <a:pPr algn="ctr"/>
                      <a:r>
                        <a:rPr lang="en-US" sz="1600" dirty="0">
                          <a:latin typeface="Times New Roman" panose="02020603050405020304" pitchFamily="18" charset="0"/>
                          <a:ea typeface="Times New Roman" charset="0"/>
                          <a:cs typeface="Times New Roman" panose="02020603050405020304" pitchFamily="18" charset="0"/>
                        </a:rPr>
                        <a:t>None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66.3</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32.1</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21.6</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22.4</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21.3</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28.8</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448647938"/>
                  </a:ext>
                </a:extLst>
              </a:tr>
              <a:tr h="584623">
                <a:tc>
                  <a:txBody>
                    <a:bodyPr/>
                    <a:lstStyle/>
                    <a:p>
                      <a:pPr algn="ctr"/>
                      <a:r>
                        <a:rPr lang="en-US" sz="1600" dirty="0" smtClean="0">
                          <a:latin typeface="Times New Roman" panose="02020603050405020304" pitchFamily="18" charset="0"/>
                          <a:ea typeface="Times New Roman" charset="0"/>
                          <a:cs typeface="Times New Roman" panose="02020603050405020304" pitchFamily="18" charset="0"/>
                        </a:rPr>
                        <a:t>HMM</a:t>
                      </a:r>
                      <a:endParaRPr lang="en-US" sz="1600" dirty="0">
                        <a:latin typeface="Times New Roman" panose="02020603050405020304" pitchFamily="18" charset="0"/>
                        <a:ea typeface="Times New Roman" charset="0"/>
                        <a:cs typeface="Times New Roman" panose="02020603050405020304" pitchFamily="18"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61.2</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0.6</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17.1</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3.2</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7.4</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2.1</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8.2</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ea typeface="Cambria Math" charset="0"/>
                          <a:cs typeface="Times New Roman" panose="02020603050405020304" pitchFamily="18" charset="0"/>
                        </a:rPr>
                        <a:t>12.4</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0.5</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latin typeface="Times New Roman" panose="02020603050405020304" pitchFamily="18" charset="0"/>
                          <a:cs typeface="Times New Roman" panose="02020603050405020304" pitchFamily="18" charset="0"/>
                        </a:rPr>
                        <a:t>14.9</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2.3</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09945732"/>
                  </a:ext>
                </a:extLst>
              </a:tr>
            </a:tbl>
          </a:graphicData>
        </a:graphic>
      </p:graphicFrame>
    </p:spTree>
    <p:extLst>
      <p:ext uri="{BB962C8B-B14F-4D97-AF65-F5344CB8AC3E}">
        <p14:creationId xmlns:p14="http://schemas.microsoft.com/office/powerpoint/2010/main" val="2484895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HMMs in action</a:t>
            </a:r>
            <a:endParaRPr lang="en-US" dirty="0"/>
          </a:p>
        </p:txBody>
      </p:sp>
      <p:sp>
        <p:nvSpPr>
          <p:cNvPr id="3" name="Content Placeholder 2"/>
          <p:cNvSpPr>
            <a:spLocks noGrp="1"/>
          </p:cNvSpPr>
          <p:nvPr>
            <p:ph idx="1"/>
          </p:nvPr>
        </p:nvSpPr>
        <p:spPr/>
        <p:txBody>
          <a:bodyPr/>
          <a:lstStyle/>
          <a:p>
            <a:r>
              <a:rPr lang="en-US" dirty="0" smtClean="0">
                <a:solidFill>
                  <a:srgbClr val="BFBFBF"/>
                </a:solidFill>
              </a:rPr>
              <a:t>Dice</a:t>
            </a:r>
          </a:p>
          <a:p>
            <a:r>
              <a:rPr lang="en-US" dirty="0" smtClean="0">
                <a:solidFill>
                  <a:srgbClr val="BFBFBF"/>
                </a:solidFill>
              </a:rPr>
              <a:t>Gene annotation</a:t>
            </a:r>
          </a:p>
          <a:p>
            <a:r>
              <a:rPr lang="en-US" dirty="0" smtClean="0"/>
              <a:t>Protein-coding DNA  (with calculations)</a:t>
            </a:r>
          </a:p>
          <a:p>
            <a:endParaRPr lang="en-US" dirty="0"/>
          </a:p>
        </p:txBody>
      </p:sp>
    </p:spTree>
    <p:extLst>
      <p:ext uri="{BB962C8B-B14F-4D97-AF65-F5344CB8AC3E}">
        <p14:creationId xmlns:p14="http://schemas.microsoft.com/office/powerpoint/2010/main" val="5648961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82606" y="671367"/>
            <a:ext cx="7321804" cy="5102382"/>
          </a:xfrm>
          <a:prstGeom prst="rect">
            <a:avLst/>
          </a:prstGeom>
        </p:spPr>
      </p:pic>
      <p:sp>
        <p:nvSpPr>
          <p:cNvPr id="6" name="Rectangle 5"/>
          <p:cNvSpPr/>
          <p:nvPr/>
        </p:nvSpPr>
        <p:spPr>
          <a:xfrm>
            <a:off x="4572000" y="6211669"/>
            <a:ext cx="4572000" cy="523220"/>
          </a:xfrm>
          <a:prstGeom prst="rect">
            <a:avLst/>
          </a:prstGeom>
        </p:spPr>
        <p:txBody>
          <a:bodyPr>
            <a:spAutoFit/>
          </a:bodyPr>
          <a:lstStyle/>
          <a:p>
            <a:r>
              <a:rPr lang="en-US" sz="1400" dirty="0">
                <a:solidFill>
                  <a:schemeClr val="bg1">
                    <a:lumMod val="65000"/>
                  </a:schemeClr>
                </a:solidFill>
              </a:rPr>
              <a:t>http://</a:t>
            </a:r>
            <a:r>
              <a:rPr lang="en-US" sz="1400" dirty="0" err="1">
                <a:solidFill>
                  <a:schemeClr val="bg1">
                    <a:lumMod val="65000"/>
                  </a:schemeClr>
                </a:solidFill>
              </a:rPr>
              <a:t>www.cs.ubbcluj.ro</a:t>
            </a:r>
            <a:r>
              <a:rPr lang="en-US" sz="1400" dirty="0">
                <a:solidFill>
                  <a:schemeClr val="bg1">
                    <a:lumMod val="65000"/>
                  </a:schemeClr>
                </a:solidFill>
              </a:rPr>
              <a:t>/~</a:t>
            </a:r>
            <a:r>
              <a:rPr lang="en-US" sz="1400" dirty="0" err="1">
                <a:solidFill>
                  <a:schemeClr val="bg1">
                    <a:lumMod val="65000"/>
                  </a:schemeClr>
                </a:solidFill>
              </a:rPr>
              <a:t>csatol</a:t>
            </a:r>
            <a:r>
              <a:rPr lang="en-US" sz="1400" dirty="0">
                <a:solidFill>
                  <a:schemeClr val="bg1">
                    <a:lumMod val="65000"/>
                  </a:schemeClr>
                </a:solidFill>
              </a:rPr>
              <a:t>/</a:t>
            </a:r>
            <a:r>
              <a:rPr lang="en-US" sz="1400" dirty="0" err="1">
                <a:solidFill>
                  <a:schemeClr val="bg1">
                    <a:lumMod val="65000"/>
                  </a:schemeClr>
                </a:solidFill>
              </a:rPr>
              <a:t>mach_learn</a:t>
            </a:r>
            <a:r>
              <a:rPr lang="en-US" sz="1400" dirty="0">
                <a:solidFill>
                  <a:schemeClr val="bg1">
                    <a:lumMod val="65000"/>
                  </a:schemeClr>
                </a:solidFill>
              </a:rPr>
              <a:t>/</a:t>
            </a:r>
            <a:r>
              <a:rPr lang="en-US" sz="1400" dirty="0" err="1">
                <a:solidFill>
                  <a:schemeClr val="bg1">
                    <a:lumMod val="65000"/>
                  </a:schemeClr>
                </a:solidFill>
              </a:rPr>
              <a:t>bemutato</a:t>
            </a:r>
            <a:r>
              <a:rPr lang="en-US" sz="1400" dirty="0">
                <a:solidFill>
                  <a:schemeClr val="bg1">
                    <a:lumMod val="65000"/>
                  </a:schemeClr>
                </a:solidFill>
              </a:rPr>
              <a:t>/</a:t>
            </a:r>
            <a:r>
              <a:rPr lang="en-US" sz="1400" dirty="0" err="1">
                <a:solidFill>
                  <a:schemeClr val="bg1">
                    <a:lumMod val="65000"/>
                  </a:schemeClr>
                </a:solidFill>
              </a:rPr>
              <a:t>Mate_Korosi_HMMpres.pdf</a:t>
            </a:r>
            <a:endParaRPr lang="en-US" sz="1400" dirty="0">
              <a:solidFill>
                <a:schemeClr val="bg1">
                  <a:lumMod val="65000"/>
                </a:schemeClr>
              </a:solidFill>
            </a:endParaRPr>
          </a:p>
        </p:txBody>
      </p:sp>
    </p:spTree>
    <p:extLst>
      <p:ext uri="{BB962C8B-B14F-4D97-AF65-F5344CB8AC3E}">
        <p14:creationId xmlns:p14="http://schemas.microsoft.com/office/powerpoint/2010/main" val="42297342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600" dirty="0" smtClean="0"/>
              <a:t>Insanely oversimplified </a:t>
            </a:r>
            <a:r>
              <a:rPr lang="en-US" sz="3600" dirty="0"/>
              <a:t>model of a gene</a:t>
            </a:r>
          </a:p>
        </p:txBody>
      </p:sp>
      <p:grpSp>
        <p:nvGrpSpPr>
          <p:cNvPr id="32" name="Group 31"/>
          <p:cNvGrpSpPr/>
          <p:nvPr/>
        </p:nvGrpSpPr>
        <p:grpSpPr>
          <a:xfrm>
            <a:off x="1228349" y="2168506"/>
            <a:ext cx="6360008" cy="4077731"/>
            <a:chOff x="1228349" y="2168506"/>
            <a:chExt cx="6360008" cy="4077731"/>
          </a:xfrm>
        </p:grpSpPr>
        <p:sp>
          <p:nvSpPr>
            <p:cNvPr id="4" name="Oval 3"/>
            <p:cNvSpPr>
              <a:spLocks noChangeAspect="1"/>
            </p:cNvSpPr>
            <p:nvPr/>
          </p:nvSpPr>
          <p:spPr>
            <a:xfrm>
              <a:off x="2403837" y="3324340"/>
              <a:ext cx="1346793" cy="1346618"/>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 0.25</a:t>
              </a:r>
            </a:p>
            <a:p>
              <a:pPr algn="ctr"/>
              <a:r>
                <a:rPr lang="en-US" dirty="0">
                  <a:solidFill>
                    <a:schemeClr val="tx1"/>
                  </a:solidFill>
                </a:rPr>
                <a:t>C: 0.25</a:t>
              </a:r>
            </a:p>
            <a:p>
              <a:pPr algn="ctr"/>
              <a:r>
                <a:rPr lang="en-US" dirty="0" smtClean="0">
                  <a:solidFill>
                    <a:schemeClr val="tx1"/>
                  </a:solidFill>
                </a:rPr>
                <a:t>G: 0.25</a:t>
              </a:r>
            </a:p>
            <a:p>
              <a:pPr algn="ctr"/>
              <a:r>
                <a:rPr lang="en-US" dirty="0" smtClean="0">
                  <a:solidFill>
                    <a:schemeClr val="tx1"/>
                  </a:solidFill>
                </a:rPr>
                <a:t>T: 0.25</a:t>
              </a:r>
              <a:endParaRPr lang="en-US" dirty="0"/>
            </a:p>
          </p:txBody>
        </p:sp>
        <p:sp>
          <p:nvSpPr>
            <p:cNvPr id="8" name="Oval 7"/>
            <p:cNvSpPr>
              <a:spLocks noChangeAspect="1"/>
            </p:cNvSpPr>
            <p:nvPr/>
          </p:nvSpPr>
          <p:spPr>
            <a:xfrm>
              <a:off x="4992668" y="3324340"/>
              <a:ext cx="1346793" cy="1346618"/>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a:t>
              </a:r>
              <a:r>
                <a:rPr lang="en-US" dirty="0" smtClean="0">
                  <a:solidFill>
                    <a:schemeClr val="tx1"/>
                  </a:solidFill>
                </a:rPr>
                <a:t>0.4</a:t>
              </a:r>
              <a:endParaRPr lang="en-US" dirty="0">
                <a:solidFill>
                  <a:schemeClr val="tx1"/>
                </a:solidFill>
              </a:endParaRPr>
            </a:p>
            <a:p>
              <a:pPr algn="ctr"/>
              <a:r>
                <a:rPr lang="en-US" dirty="0">
                  <a:solidFill>
                    <a:schemeClr val="tx1"/>
                  </a:solidFill>
                </a:rPr>
                <a:t>C: </a:t>
              </a:r>
              <a:r>
                <a:rPr lang="en-US" dirty="0" smtClean="0">
                  <a:solidFill>
                    <a:schemeClr val="tx1"/>
                  </a:solidFill>
                </a:rPr>
                <a:t>0.1</a:t>
              </a:r>
              <a:endParaRPr lang="en-US" dirty="0">
                <a:solidFill>
                  <a:schemeClr val="tx1"/>
                </a:solidFill>
              </a:endParaRPr>
            </a:p>
            <a:p>
              <a:pPr algn="ctr"/>
              <a:r>
                <a:rPr lang="en-US" dirty="0">
                  <a:solidFill>
                    <a:schemeClr val="tx1"/>
                  </a:solidFill>
                </a:rPr>
                <a:t>G: </a:t>
              </a:r>
              <a:r>
                <a:rPr lang="en-US" dirty="0" smtClean="0">
                  <a:solidFill>
                    <a:schemeClr val="tx1"/>
                  </a:solidFill>
                </a:rPr>
                <a:t>0.1</a:t>
              </a:r>
              <a:endParaRPr lang="en-US" dirty="0">
                <a:solidFill>
                  <a:schemeClr val="tx1"/>
                </a:solidFill>
              </a:endParaRPr>
            </a:p>
            <a:p>
              <a:pPr algn="ctr"/>
              <a:r>
                <a:rPr lang="en-US" dirty="0">
                  <a:solidFill>
                    <a:schemeClr val="tx1"/>
                  </a:solidFill>
                </a:rPr>
                <a:t>T: </a:t>
              </a:r>
              <a:r>
                <a:rPr lang="en-US" dirty="0" smtClean="0">
                  <a:solidFill>
                    <a:schemeClr val="tx1"/>
                  </a:solidFill>
                </a:rPr>
                <a:t>0.4</a:t>
              </a:r>
              <a:endParaRPr lang="en-US" dirty="0"/>
            </a:p>
          </p:txBody>
        </p:sp>
        <p:sp>
          <p:nvSpPr>
            <p:cNvPr id="9" name="Freeform 8"/>
            <p:cNvSpPr/>
            <p:nvPr/>
          </p:nvSpPr>
          <p:spPr>
            <a:xfrm>
              <a:off x="3381475" y="2967721"/>
              <a:ext cx="1831015" cy="502842"/>
            </a:xfrm>
            <a:custGeom>
              <a:avLst/>
              <a:gdLst>
                <a:gd name="connsiteX0" fmla="*/ 0 w 1831015"/>
                <a:gd name="connsiteY0" fmla="*/ 414232 h 502842"/>
                <a:gd name="connsiteX1" fmla="*/ 856443 w 1831015"/>
                <a:gd name="connsiteY1" fmla="*/ 722 h 502842"/>
                <a:gd name="connsiteX2" fmla="*/ 1831015 w 1831015"/>
                <a:gd name="connsiteY2" fmla="*/ 502842 h 502842"/>
              </a:gdLst>
              <a:ahLst/>
              <a:cxnLst>
                <a:cxn ang="0">
                  <a:pos x="connsiteX0" y="connsiteY0"/>
                </a:cxn>
                <a:cxn ang="0">
                  <a:pos x="connsiteX1" y="connsiteY1"/>
                </a:cxn>
                <a:cxn ang="0">
                  <a:pos x="connsiteX2" y="connsiteY2"/>
                </a:cxn>
              </a:cxnLst>
              <a:rect l="l" t="t" r="r" b="b"/>
              <a:pathLst>
                <a:path w="1831015" h="502842">
                  <a:moveTo>
                    <a:pt x="0" y="414232"/>
                  </a:moveTo>
                  <a:cubicBezTo>
                    <a:pt x="275637" y="200093"/>
                    <a:pt x="551274" y="-14046"/>
                    <a:pt x="856443" y="722"/>
                  </a:cubicBezTo>
                  <a:cubicBezTo>
                    <a:pt x="1161612" y="15490"/>
                    <a:pt x="1496313" y="259166"/>
                    <a:pt x="1831015" y="502842"/>
                  </a:cubicBezTo>
                </a:path>
              </a:pathLst>
            </a:custGeom>
            <a:ln w="12700" cmpd="sng">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3558670" y="4519104"/>
              <a:ext cx="1727651" cy="517189"/>
            </a:xfrm>
            <a:custGeom>
              <a:avLst/>
              <a:gdLst>
                <a:gd name="connsiteX0" fmla="*/ 1727651 w 1727651"/>
                <a:gd name="connsiteY0" fmla="*/ 59073 h 517189"/>
                <a:gd name="connsiteX1" fmla="*/ 812144 w 1727651"/>
                <a:gd name="connsiteY1" fmla="*/ 516889 h 517189"/>
                <a:gd name="connsiteX2" fmla="*/ 0 w 1727651"/>
                <a:gd name="connsiteY2" fmla="*/ 0 h 517189"/>
              </a:gdLst>
              <a:ahLst/>
              <a:cxnLst>
                <a:cxn ang="0">
                  <a:pos x="connsiteX0" y="connsiteY0"/>
                </a:cxn>
                <a:cxn ang="0">
                  <a:pos x="connsiteX1" y="connsiteY1"/>
                </a:cxn>
                <a:cxn ang="0">
                  <a:pos x="connsiteX2" y="connsiteY2"/>
                </a:cxn>
              </a:cxnLst>
              <a:rect l="l" t="t" r="r" b="b"/>
              <a:pathLst>
                <a:path w="1727651" h="517189">
                  <a:moveTo>
                    <a:pt x="1727651" y="59073"/>
                  </a:moveTo>
                  <a:cubicBezTo>
                    <a:pt x="1413868" y="292904"/>
                    <a:pt x="1100086" y="526735"/>
                    <a:pt x="812144" y="516889"/>
                  </a:cubicBezTo>
                  <a:cubicBezTo>
                    <a:pt x="524202" y="507044"/>
                    <a:pt x="262101" y="253522"/>
                    <a:pt x="0" y="0"/>
                  </a:cubicBezTo>
                </a:path>
              </a:pathLst>
            </a:custGeom>
            <a:ln w="12700" cmpd="sng">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6364258" y="3595203"/>
              <a:ext cx="629622" cy="501493"/>
            </a:xfrm>
            <a:custGeom>
              <a:avLst/>
              <a:gdLst>
                <a:gd name="connsiteX0" fmla="*/ 0 w 629622"/>
                <a:gd name="connsiteY0" fmla="*/ 215026 h 501493"/>
                <a:gd name="connsiteX1" fmla="*/ 546351 w 629622"/>
                <a:gd name="connsiteY1" fmla="*/ 8271 h 501493"/>
                <a:gd name="connsiteX2" fmla="*/ 575883 w 629622"/>
                <a:gd name="connsiteY2" fmla="*/ 466086 h 501493"/>
                <a:gd name="connsiteX3" fmla="*/ 44298 w 629622"/>
                <a:gd name="connsiteY3" fmla="*/ 436550 h 501493"/>
              </a:gdLst>
              <a:ahLst/>
              <a:cxnLst>
                <a:cxn ang="0">
                  <a:pos x="connsiteX0" y="connsiteY0"/>
                </a:cxn>
                <a:cxn ang="0">
                  <a:pos x="connsiteX1" y="connsiteY1"/>
                </a:cxn>
                <a:cxn ang="0">
                  <a:pos x="connsiteX2" y="connsiteY2"/>
                </a:cxn>
                <a:cxn ang="0">
                  <a:pos x="connsiteX3" y="connsiteY3"/>
                </a:cxn>
              </a:cxnLst>
              <a:rect l="l" t="t" r="r" b="b"/>
              <a:pathLst>
                <a:path w="629622" h="501493">
                  <a:moveTo>
                    <a:pt x="0" y="215026"/>
                  </a:moveTo>
                  <a:cubicBezTo>
                    <a:pt x="225185" y="90727"/>
                    <a:pt x="450371" y="-33572"/>
                    <a:pt x="546351" y="8271"/>
                  </a:cubicBezTo>
                  <a:cubicBezTo>
                    <a:pt x="642331" y="50114"/>
                    <a:pt x="659558" y="394706"/>
                    <a:pt x="575883" y="466086"/>
                  </a:cubicBezTo>
                  <a:cubicBezTo>
                    <a:pt x="492208" y="537466"/>
                    <a:pt x="268253" y="487008"/>
                    <a:pt x="44298" y="436550"/>
                  </a:cubicBezTo>
                </a:path>
              </a:pathLst>
            </a:custGeom>
            <a:ln w="12700" cmpd="sng">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Freeform 11"/>
            <p:cNvSpPr/>
            <p:nvPr/>
          </p:nvSpPr>
          <p:spPr>
            <a:xfrm flipH="1">
              <a:off x="1764150" y="3713886"/>
              <a:ext cx="639687" cy="501493"/>
            </a:xfrm>
            <a:custGeom>
              <a:avLst/>
              <a:gdLst>
                <a:gd name="connsiteX0" fmla="*/ 0 w 629622"/>
                <a:gd name="connsiteY0" fmla="*/ 215026 h 501493"/>
                <a:gd name="connsiteX1" fmla="*/ 546351 w 629622"/>
                <a:gd name="connsiteY1" fmla="*/ 8271 h 501493"/>
                <a:gd name="connsiteX2" fmla="*/ 575883 w 629622"/>
                <a:gd name="connsiteY2" fmla="*/ 466086 h 501493"/>
                <a:gd name="connsiteX3" fmla="*/ 44298 w 629622"/>
                <a:gd name="connsiteY3" fmla="*/ 436550 h 501493"/>
              </a:gdLst>
              <a:ahLst/>
              <a:cxnLst>
                <a:cxn ang="0">
                  <a:pos x="connsiteX0" y="connsiteY0"/>
                </a:cxn>
                <a:cxn ang="0">
                  <a:pos x="connsiteX1" y="connsiteY1"/>
                </a:cxn>
                <a:cxn ang="0">
                  <a:pos x="connsiteX2" y="connsiteY2"/>
                </a:cxn>
                <a:cxn ang="0">
                  <a:pos x="connsiteX3" y="connsiteY3"/>
                </a:cxn>
              </a:cxnLst>
              <a:rect l="l" t="t" r="r" b="b"/>
              <a:pathLst>
                <a:path w="629622" h="501493">
                  <a:moveTo>
                    <a:pt x="0" y="215026"/>
                  </a:moveTo>
                  <a:cubicBezTo>
                    <a:pt x="225185" y="90727"/>
                    <a:pt x="450371" y="-33572"/>
                    <a:pt x="546351" y="8271"/>
                  </a:cubicBezTo>
                  <a:cubicBezTo>
                    <a:pt x="642331" y="50114"/>
                    <a:pt x="659558" y="394706"/>
                    <a:pt x="575883" y="466086"/>
                  </a:cubicBezTo>
                  <a:cubicBezTo>
                    <a:pt x="492208" y="537466"/>
                    <a:pt x="268253" y="487008"/>
                    <a:pt x="44298" y="436550"/>
                  </a:cubicBezTo>
                </a:path>
              </a:pathLst>
            </a:custGeom>
            <a:ln w="12700" cmpd="sng">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1228349" y="3756900"/>
              <a:ext cx="595035" cy="369332"/>
            </a:xfrm>
            <a:prstGeom prst="rect">
              <a:avLst/>
            </a:prstGeom>
          </p:spPr>
          <p:txBody>
            <a:bodyPr wrap="none">
              <a:spAutoFit/>
            </a:bodyPr>
            <a:lstStyle/>
            <a:p>
              <a:pPr algn="ctr"/>
              <a:r>
                <a:rPr lang="en-US" dirty="0" smtClean="0"/>
                <a:t>0.98</a:t>
              </a:r>
              <a:endParaRPr lang="en-US" dirty="0"/>
            </a:p>
          </p:txBody>
        </p:sp>
        <p:sp>
          <p:nvSpPr>
            <p:cNvPr id="15" name="Rectangle 14"/>
            <p:cNvSpPr/>
            <p:nvPr/>
          </p:nvSpPr>
          <p:spPr>
            <a:xfrm>
              <a:off x="3994931" y="2580158"/>
              <a:ext cx="593920" cy="369332"/>
            </a:xfrm>
            <a:prstGeom prst="rect">
              <a:avLst/>
            </a:prstGeom>
          </p:spPr>
          <p:txBody>
            <a:bodyPr wrap="none">
              <a:spAutoFit/>
            </a:bodyPr>
            <a:lstStyle/>
            <a:p>
              <a:pPr algn="ctr"/>
              <a:r>
                <a:rPr lang="en-US" dirty="0" smtClean="0"/>
                <a:t>0.01</a:t>
              </a:r>
              <a:endParaRPr lang="en-US" dirty="0"/>
            </a:p>
          </p:txBody>
        </p:sp>
        <p:sp>
          <p:nvSpPr>
            <p:cNvPr id="16" name="Rectangle 15"/>
            <p:cNvSpPr/>
            <p:nvPr/>
          </p:nvSpPr>
          <p:spPr>
            <a:xfrm>
              <a:off x="6994437" y="3680179"/>
              <a:ext cx="593920" cy="369332"/>
            </a:xfrm>
            <a:prstGeom prst="rect">
              <a:avLst/>
            </a:prstGeom>
          </p:spPr>
          <p:txBody>
            <a:bodyPr wrap="none">
              <a:spAutoFit/>
            </a:bodyPr>
            <a:lstStyle/>
            <a:p>
              <a:pPr algn="ctr"/>
              <a:r>
                <a:rPr lang="en-US" dirty="0" smtClean="0"/>
                <a:t>0.96</a:t>
              </a:r>
              <a:endParaRPr lang="en-US" dirty="0"/>
            </a:p>
          </p:txBody>
        </p:sp>
        <p:sp>
          <p:nvSpPr>
            <p:cNvPr id="17" name="Rectangle 16"/>
            <p:cNvSpPr/>
            <p:nvPr/>
          </p:nvSpPr>
          <p:spPr>
            <a:xfrm>
              <a:off x="4146774" y="5084953"/>
              <a:ext cx="595035" cy="369332"/>
            </a:xfrm>
            <a:prstGeom prst="rect">
              <a:avLst/>
            </a:prstGeom>
          </p:spPr>
          <p:txBody>
            <a:bodyPr wrap="none">
              <a:spAutoFit/>
            </a:bodyPr>
            <a:lstStyle/>
            <a:p>
              <a:pPr algn="ctr"/>
              <a:r>
                <a:rPr lang="en-US" dirty="0" smtClean="0"/>
                <a:t>0.04</a:t>
              </a:r>
              <a:endParaRPr lang="en-US" dirty="0"/>
            </a:p>
          </p:txBody>
        </p:sp>
        <p:sp>
          <p:nvSpPr>
            <p:cNvPr id="18" name="Rectangle 17"/>
            <p:cNvSpPr/>
            <p:nvPr/>
          </p:nvSpPr>
          <p:spPr>
            <a:xfrm>
              <a:off x="2651550" y="4760472"/>
              <a:ext cx="829486" cy="369332"/>
            </a:xfrm>
            <a:prstGeom prst="rect">
              <a:avLst/>
            </a:prstGeom>
          </p:spPr>
          <p:txBody>
            <a:bodyPr wrap="none">
              <a:spAutoFit/>
            </a:bodyPr>
            <a:lstStyle/>
            <a:p>
              <a:pPr algn="ctr"/>
              <a:r>
                <a:rPr lang="en-US" dirty="0" smtClean="0"/>
                <a:t>“Exon”</a:t>
              </a:r>
              <a:endParaRPr lang="en-US" dirty="0"/>
            </a:p>
          </p:txBody>
        </p:sp>
        <p:sp>
          <p:nvSpPr>
            <p:cNvPr id="19" name="Rectangle 18"/>
            <p:cNvSpPr/>
            <p:nvPr/>
          </p:nvSpPr>
          <p:spPr>
            <a:xfrm>
              <a:off x="5251552" y="4807323"/>
              <a:ext cx="958090" cy="369332"/>
            </a:xfrm>
            <a:prstGeom prst="rect">
              <a:avLst/>
            </a:prstGeom>
          </p:spPr>
          <p:txBody>
            <a:bodyPr wrap="none">
              <a:spAutoFit/>
            </a:bodyPr>
            <a:lstStyle/>
            <a:p>
              <a:pPr algn="ctr"/>
              <a:r>
                <a:rPr lang="en-US" dirty="0" smtClean="0"/>
                <a:t>“Intron”</a:t>
              </a:r>
              <a:endParaRPr lang="en-US" dirty="0"/>
            </a:p>
          </p:txBody>
        </p:sp>
        <p:sp>
          <p:nvSpPr>
            <p:cNvPr id="20" name="Oval 19"/>
            <p:cNvSpPr>
              <a:spLocks noChangeAspect="1"/>
            </p:cNvSpPr>
            <p:nvPr/>
          </p:nvSpPr>
          <p:spPr>
            <a:xfrm>
              <a:off x="1604147" y="2168506"/>
              <a:ext cx="792054" cy="791952"/>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cxnSp>
          <p:nvCxnSpPr>
            <p:cNvPr id="22" name="Straight Arrow Connector 21"/>
            <p:cNvCxnSpPr>
              <a:endCxn id="4" idx="1"/>
            </p:cNvCxnSpPr>
            <p:nvPr/>
          </p:nvCxnSpPr>
          <p:spPr>
            <a:xfrm>
              <a:off x="2214941" y="2930922"/>
              <a:ext cx="386129" cy="590626"/>
            </a:xfrm>
            <a:prstGeom prst="straightConnector1">
              <a:avLst/>
            </a:prstGeom>
            <a:ln w="12700" cmpd="sng">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424203" y="2916700"/>
              <a:ext cx="301660" cy="369332"/>
            </a:xfrm>
            <a:prstGeom prst="rect">
              <a:avLst/>
            </a:prstGeom>
          </p:spPr>
          <p:txBody>
            <a:bodyPr wrap="none">
              <a:spAutoFit/>
            </a:bodyPr>
            <a:lstStyle/>
            <a:p>
              <a:pPr algn="ctr"/>
              <a:r>
                <a:rPr lang="en-US" dirty="0" smtClean="0"/>
                <a:t>1</a:t>
              </a:r>
              <a:endParaRPr lang="en-US" dirty="0"/>
            </a:p>
          </p:txBody>
        </p:sp>
        <p:sp>
          <p:nvSpPr>
            <p:cNvPr id="24" name="Oval 23"/>
            <p:cNvSpPr>
              <a:spLocks noChangeAspect="1"/>
            </p:cNvSpPr>
            <p:nvPr/>
          </p:nvSpPr>
          <p:spPr>
            <a:xfrm>
              <a:off x="1454380" y="5454285"/>
              <a:ext cx="792054" cy="791952"/>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rPr>
                <a:t>end</a:t>
              </a:r>
              <a:endParaRPr lang="en-US" sz="1400" dirty="0">
                <a:solidFill>
                  <a:schemeClr val="tx1"/>
                </a:solidFill>
              </a:endParaRPr>
            </a:p>
          </p:txBody>
        </p:sp>
        <p:cxnSp>
          <p:nvCxnSpPr>
            <p:cNvPr id="25" name="Straight Arrow Connector 24"/>
            <p:cNvCxnSpPr>
              <a:stCxn id="4" idx="3"/>
            </p:cNvCxnSpPr>
            <p:nvPr/>
          </p:nvCxnSpPr>
          <p:spPr>
            <a:xfrm flipH="1">
              <a:off x="1994936" y="4473750"/>
              <a:ext cx="606134" cy="980535"/>
            </a:xfrm>
            <a:prstGeom prst="straightConnector1">
              <a:avLst/>
            </a:prstGeom>
            <a:ln w="12700" cmpd="sng">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1726344" y="4738254"/>
              <a:ext cx="593920" cy="369332"/>
            </a:xfrm>
            <a:prstGeom prst="rect">
              <a:avLst/>
            </a:prstGeom>
          </p:spPr>
          <p:txBody>
            <a:bodyPr wrap="none">
              <a:spAutoFit/>
            </a:bodyPr>
            <a:lstStyle/>
            <a:p>
              <a:pPr algn="ctr"/>
              <a:r>
                <a:rPr lang="en-US" dirty="0" smtClean="0"/>
                <a:t>0.01</a:t>
              </a:r>
              <a:endParaRPr lang="en-US" dirty="0"/>
            </a:p>
          </p:txBody>
        </p:sp>
      </p:grpSp>
    </p:spTree>
    <p:extLst>
      <p:ext uri="{BB962C8B-B14F-4D97-AF65-F5344CB8AC3E}">
        <p14:creationId xmlns:p14="http://schemas.microsoft.com/office/powerpoint/2010/main" val="3584339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This is a hidden Markov model (HMM)</a:t>
            </a:r>
            <a:endParaRPr lang="en-US" sz="3600"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
        <p:nvSpPr>
          <p:cNvPr id="8" name="Content Placeholder 7"/>
          <p:cNvSpPr>
            <a:spLocks noGrp="1"/>
          </p:cNvSpPr>
          <p:nvPr>
            <p:ph idx="1"/>
          </p:nvPr>
        </p:nvSpPr>
        <p:spPr/>
        <p:txBody>
          <a:bodyPr/>
          <a:lstStyle/>
          <a:p>
            <a:pPr marL="0" indent="0">
              <a:buNone/>
            </a:pPr>
            <a:r>
              <a:rPr lang="en-US" dirty="0" smtClean="0"/>
              <a:t>Completely specified by three things:</a:t>
            </a:r>
          </a:p>
          <a:p>
            <a:r>
              <a:rPr lang="en-US" dirty="0" smtClean="0"/>
              <a:t>Initialization probabilities : </a:t>
            </a:r>
            <a:r>
              <a:rPr lang="en-US" dirty="0" smtClean="0">
                <a:latin typeface="Symbol" charset="2"/>
                <a:cs typeface="Symbol" charset="2"/>
              </a:rPr>
              <a:t>p</a:t>
            </a:r>
            <a:r>
              <a:rPr lang="en-US" dirty="0" smtClean="0"/>
              <a:t>(</a:t>
            </a:r>
            <a:r>
              <a:rPr lang="en-US" dirty="0" err="1" smtClean="0"/>
              <a:t>i</a:t>
            </a:r>
            <a:r>
              <a:rPr lang="en-US" dirty="0" smtClean="0"/>
              <a:t>)</a:t>
            </a:r>
          </a:p>
          <a:p>
            <a:r>
              <a:rPr lang="en-US" dirty="0" smtClean="0"/>
              <a:t>Transition probabilities  :    t(</a:t>
            </a:r>
            <a:r>
              <a:rPr lang="en-US" dirty="0" err="1" smtClean="0"/>
              <a:t>i|j</a:t>
            </a:r>
            <a:r>
              <a:rPr lang="en-US" dirty="0" smtClean="0"/>
              <a:t>)</a:t>
            </a:r>
          </a:p>
          <a:p>
            <a:r>
              <a:rPr lang="en-US" dirty="0" smtClean="0"/>
              <a:t>Emission probabilities :       e(</a:t>
            </a:r>
            <a:r>
              <a:rPr lang="en-US" dirty="0" err="1" smtClean="0"/>
              <a:t>x|i</a:t>
            </a:r>
            <a:r>
              <a:rPr lang="en-US" dirty="0" smtClean="0"/>
              <a:t>)</a:t>
            </a:r>
          </a:p>
          <a:p>
            <a:endParaRPr lang="en-US" dirty="0" smtClean="0"/>
          </a:p>
          <a:p>
            <a:endParaRPr lang="en-US" dirty="0"/>
          </a:p>
        </p:txBody>
      </p:sp>
    </p:spTree>
    <p:extLst>
      <p:ext uri="{BB962C8B-B14F-4D97-AF65-F5344CB8AC3E}">
        <p14:creationId xmlns:p14="http://schemas.microsoft.com/office/powerpoint/2010/main" val="19393949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Probability of a path through the model</a:t>
            </a:r>
            <a:endParaRPr lang="en-US" sz="3600"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
        <p:nvSpPr>
          <p:cNvPr id="7"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E     E     E      I       I      I      E      E     E     </a:t>
            </a:r>
          </a:p>
          <a:p>
            <a:pPr marL="0" indent="0">
              <a:buNone/>
            </a:pPr>
            <a:r>
              <a:rPr lang="en-US" sz="2600" dirty="0" smtClean="0"/>
              <a:t> </a:t>
            </a:r>
          </a:p>
          <a:p>
            <a:pPr marL="0" indent="0">
              <a:buNone/>
            </a:pPr>
            <a:r>
              <a:rPr lang="en-US" sz="2600" dirty="0" smtClean="0"/>
              <a:t> </a:t>
            </a:r>
            <a:endParaRPr lang="en-US" sz="2600" dirty="0"/>
          </a:p>
          <a:p>
            <a:pPr marL="0" indent="0">
              <a:buNone/>
            </a:pPr>
            <a:endParaRPr lang="en-US" sz="2600" dirty="0" smtClean="0"/>
          </a:p>
          <a:p>
            <a:pPr marL="457200" lvl="1" indent="0">
              <a:buNone/>
            </a:pPr>
            <a:endParaRPr lang="en-US" dirty="0" smtClean="0"/>
          </a:p>
          <a:p>
            <a:pPr lvl="1"/>
            <a:endParaRPr lang="en-US" dirty="0"/>
          </a:p>
        </p:txBody>
      </p:sp>
    </p:spTree>
    <p:extLst>
      <p:ext uri="{BB962C8B-B14F-4D97-AF65-F5344CB8AC3E}">
        <p14:creationId xmlns:p14="http://schemas.microsoft.com/office/powerpoint/2010/main" val="9620850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Probability of a path through the model</a:t>
            </a:r>
            <a:endParaRPr lang="en-US" sz="3600" dirty="0"/>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E     E     E      I       I      I      E      E     E     </a:t>
            </a:r>
          </a:p>
          <a:p>
            <a:pPr marL="0" indent="0">
              <a:buNone/>
            </a:pPr>
            <a:r>
              <a:rPr lang="en-US" sz="2600" dirty="0" smtClean="0"/>
              <a:t>    1 </a:t>
            </a:r>
            <a:r>
              <a:rPr lang="en-US" sz="2000" dirty="0" smtClean="0"/>
              <a:t>*</a:t>
            </a:r>
            <a:r>
              <a:rPr lang="en-US" sz="2600" dirty="0" smtClean="0"/>
              <a:t> .98 </a:t>
            </a:r>
            <a:r>
              <a:rPr lang="en-US" sz="2000" dirty="0" smtClean="0"/>
              <a:t>*</a:t>
            </a:r>
            <a:r>
              <a:rPr lang="en-US" sz="2600" dirty="0" smtClean="0"/>
              <a:t> .98 </a:t>
            </a:r>
            <a:r>
              <a:rPr lang="en-US" sz="2000" dirty="0" smtClean="0"/>
              <a:t>*</a:t>
            </a:r>
            <a:r>
              <a:rPr lang="en-US" sz="2600" dirty="0" smtClean="0"/>
              <a:t> .01 </a:t>
            </a:r>
            <a:r>
              <a:rPr lang="en-US" sz="2000" dirty="0" smtClean="0"/>
              <a:t>*</a:t>
            </a:r>
            <a:r>
              <a:rPr lang="en-US" sz="2600" dirty="0" smtClean="0"/>
              <a:t> .96 </a:t>
            </a:r>
            <a:r>
              <a:rPr lang="en-US" sz="2000" dirty="0" smtClean="0"/>
              <a:t>*</a:t>
            </a:r>
            <a:r>
              <a:rPr lang="en-US" sz="2600" dirty="0" smtClean="0"/>
              <a:t> .96 </a:t>
            </a:r>
            <a:r>
              <a:rPr lang="en-US" sz="2000" dirty="0" smtClean="0"/>
              <a:t>*</a:t>
            </a:r>
            <a:r>
              <a:rPr lang="en-US" sz="2600" dirty="0" smtClean="0"/>
              <a:t> .04 </a:t>
            </a:r>
            <a:r>
              <a:rPr lang="en-US" sz="2000" dirty="0" smtClean="0"/>
              <a:t>*</a:t>
            </a:r>
            <a:r>
              <a:rPr lang="en-US" sz="2600" dirty="0" smtClean="0"/>
              <a:t> .98 </a:t>
            </a:r>
            <a:r>
              <a:rPr lang="en-US" sz="2000" dirty="0" smtClean="0"/>
              <a:t>*</a:t>
            </a:r>
            <a:r>
              <a:rPr lang="en-US" sz="2600" dirty="0" smtClean="0"/>
              <a:t> .98 </a:t>
            </a:r>
            <a:r>
              <a:rPr lang="en-US" sz="2600" dirty="0"/>
              <a:t> </a:t>
            </a:r>
            <a:r>
              <a:rPr lang="en-US" sz="2000" dirty="0"/>
              <a:t>*</a:t>
            </a:r>
            <a:r>
              <a:rPr lang="en-US" sz="2600" dirty="0"/>
              <a:t> </a:t>
            </a:r>
            <a:r>
              <a:rPr lang="en-US" sz="2600" dirty="0" smtClean="0"/>
              <a:t>.01  =  3.4e-6</a:t>
            </a:r>
            <a:endParaRPr lang="en-US" sz="2600" dirty="0"/>
          </a:p>
          <a:p>
            <a:pPr marL="0" indent="0">
              <a:buNone/>
            </a:pPr>
            <a:r>
              <a:rPr lang="en-US" sz="2600" dirty="0" smtClean="0"/>
              <a:t> </a:t>
            </a:r>
          </a:p>
          <a:p>
            <a:pPr marL="0" indent="0">
              <a:buNone/>
            </a:pPr>
            <a:r>
              <a:rPr lang="en-US" sz="2600" dirty="0" smtClean="0"/>
              <a:t> </a:t>
            </a:r>
            <a:endParaRPr lang="en-US" sz="2600" dirty="0"/>
          </a:p>
          <a:p>
            <a:pPr marL="0" indent="0">
              <a:buNone/>
            </a:pPr>
            <a:endParaRPr lang="en-US" sz="2600" dirty="0" smtClean="0"/>
          </a:p>
          <a:p>
            <a:pPr marL="457200" lvl="1" indent="0">
              <a:buNone/>
            </a:pPr>
            <a:endParaRPr lang="en-US" dirty="0" smtClean="0"/>
          </a:p>
          <a:p>
            <a:pPr lvl="1"/>
            <a:endParaRPr lang="en-US"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Tree>
    <p:extLst>
      <p:ext uri="{BB962C8B-B14F-4D97-AF65-F5344CB8AC3E}">
        <p14:creationId xmlns:p14="http://schemas.microsoft.com/office/powerpoint/2010/main" val="13651004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Fixed path: probability of observed sequence</a:t>
            </a:r>
            <a:endParaRPr lang="en-US" sz="3600" dirty="0"/>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E     E     E      I       I      I      E      E     E     </a:t>
            </a:r>
          </a:p>
          <a:p>
            <a:pPr marL="0" indent="0">
              <a:buNone/>
            </a:pPr>
            <a:r>
              <a:rPr lang="en-US" sz="2600" dirty="0" smtClean="0"/>
              <a:t>    c       g      a        a        a       t        a        g      t</a:t>
            </a:r>
          </a:p>
          <a:p>
            <a:pPr marL="457200" lvl="1" indent="0">
              <a:buNone/>
            </a:pPr>
            <a:endParaRPr lang="en-US" dirty="0" smtClean="0"/>
          </a:p>
          <a:p>
            <a:pPr lvl="1"/>
            <a:endParaRPr lang="en-US"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Tree>
    <p:extLst>
      <p:ext uri="{BB962C8B-B14F-4D97-AF65-F5344CB8AC3E}">
        <p14:creationId xmlns:p14="http://schemas.microsoft.com/office/powerpoint/2010/main" val="42312552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Fixed path: probability of observed sequence</a:t>
            </a:r>
            <a:endParaRPr lang="en-US" sz="3600" dirty="0"/>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E     E     E      I       I      I      E      E     E     </a:t>
            </a:r>
          </a:p>
          <a:p>
            <a:pPr marL="0" indent="0">
              <a:buNone/>
            </a:pPr>
            <a:r>
              <a:rPr lang="en-US" sz="2600" dirty="0" smtClean="0"/>
              <a:t>    c       g      a        a        a       t        a        g      t</a:t>
            </a:r>
          </a:p>
          <a:p>
            <a:pPr marL="0" indent="0">
              <a:buNone/>
            </a:pPr>
            <a:r>
              <a:rPr lang="en-US" sz="2600" dirty="0" smtClean="0"/>
              <a:t> .25 </a:t>
            </a:r>
            <a:r>
              <a:rPr lang="en-US" sz="2000" dirty="0" smtClean="0"/>
              <a:t>*</a:t>
            </a:r>
            <a:r>
              <a:rPr lang="en-US" sz="2600" dirty="0" smtClean="0"/>
              <a:t> .25 </a:t>
            </a:r>
            <a:r>
              <a:rPr lang="en-US" sz="2000" dirty="0" smtClean="0"/>
              <a:t>*</a:t>
            </a:r>
            <a:r>
              <a:rPr lang="en-US" sz="2600" dirty="0" smtClean="0"/>
              <a:t> .25 </a:t>
            </a:r>
            <a:r>
              <a:rPr lang="en-US" sz="2000" dirty="0" smtClean="0"/>
              <a:t>*</a:t>
            </a:r>
            <a:r>
              <a:rPr lang="en-US" sz="2600" dirty="0" smtClean="0"/>
              <a:t>  .4  </a:t>
            </a:r>
            <a:r>
              <a:rPr lang="en-US" sz="2000" dirty="0" smtClean="0"/>
              <a:t>*</a:t>
            </a:r>
            <a:r>
              <a:rPr lang="en-US" sz="2600" dirty="0" smtClean="0"/>
              <a:t>   .4  </a:t>
            </a:r>
            <a:r>
              <a:rPr lang="en-US" sz="2000" dirty="0" smtClean="0"/>
              <a:t>*</a:t>
            </a:r>
            <a:r>
              <a:rPr lang="en-US" sz="2600" dirty="0" smtClean="0"/>
              <a:t>  .4  </a:t>
            </a:r>
            <a:r>
              <a:rPr lang="en-US" sz="2000" dirty="0" smtClean="0"/>
              <a:t>*</a:t>
            </a:r>
            <a:r>
              <a:rPr lang="en-US" sz="2600" dirty="0" smtClean="0"/>
              <a:t> .25 </a:t>
            </a:r>
            <a:r>
              <a:rPr lang="en-US" sz="2000" dirty="0" smtClean="0"/>
              <a:t>*</a:t>
            </a:r>
            <a:r>
              <a:rPr lang="en-US" sz="2600" dirty="0" smtClean="0"/>
              <a:t> .25 </a:t>
            </a:r>
            <a:r>
              <a:rPr lang="en-US" sz="2000" dirty="0" smtClean="0"/>
              <a:t>*</a:t>
            </a:r>
            <a:r>
              <a:rPr lang="en-US" sz="2600" dirty="0" smtClean="0"/>
              <a:t> .25  </a:t>
            </a:r>
            <a:r>
              <a:rPr lang="en-US" sz="2600" dirty="0"/>
              <a:t>=  0.000015625</a:t>
            </a:r>
            <a:endParaRPr lang="en-US" sz="2600" dirty="0" smtClean="0"/>
          </a:p>
          <a:p>
            <a:pPr marL="457200" lvl="1" indent="0">
              <a:buNone/>
            </a:pPr>
            <a:endParaRPr lang="en-US" dirty="0" smtClean="0"/>
          </a:p>
          <a:p>
            <a:pPr lvl="1"/>
            <a:endParaRPr lang="en-US"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Tree>
    <p:extLst>
      <p:ext uri="{BB962C8B-B14F-4D97-AF65-F5344CB8AC3E}">
        <p14:creationId xmlns:p14="http://schemas.microsoft.com/office/powerpoint/2010/main" val="24368964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pic>
        <p:nvPicPr>
          <p:cNvPr id="4" name="Content Placeholder 3"/>
          <p:cNvPicPr>
            <a:picLocks noGrp="1" noChangeAspect="1"/>
          </p:cNvPicPr>
          <p:nvPr>
            <p:ph idx="1"/>
          </p:nvPr>
        </p:nvPicPr>
        <p:blipFill>
          <a:blip r:embed="rId3"/>
          <a:srcRect t="-23488" b="-23488"/>
          <a:stretch>
            <a:fillRect/>
          </a:stretch>
        </p:blipFill>
        <p:spPr>
          <a:xfrm>
            <a:off x="457200" y="1600200"/>
            <a:ext cx="8229600" cy="4525963"/>
          </a:xfrm>
        </p:spPr>
      </p:pic>
      <p:sp>
        <p:nvSpPr>
          <p:cNvPr id="5" name="Rectangle 4"/>
          <p:cNvSpPr/>
          <p:nvPr/>
        </p:nvSpPr>
        <p:spPr>
          <a:xfrm>
            <a:off x="1209977" y="5542667"/>
            <a:ext cx="655010" cy="369332"/>
          </a:xfrm>
          <a:prstGeom prst="rect">
            <a:avLst/>
          </a:prstGeom>
        </p:spPr>
        <p:txBody>
          <a:bodyPr wrap="none">
            <a:spAutoFit/>
          </a:bodyPr>
          <a:lstStyle/>
          <a:p>
            <a:r>
              <a:rPr lang="en-US" dirty="0" smtClean="0">
                <a:solidFill>
                  <a:srgbClr val="FF0000"/>
                </a:solidFill>
              </a:rPr>
              <a:t>state</a:t>
            </a:r>
            <a:endParaRPr lang="en-US" dirty="0">
              <a:solidFill>
                <a:srgbClr val="FF0000"/>
              </a:solidFill>
            </a:endParaRPr>
          </a:p>
        </p:txBody>
      </p:sp>
      <p:cxnSp>
        <p:nvCxnSpPr>
          <p:cNvPr id="6" name="Straight Arrow Connector 5"/>
          <p:cNvCxnSpPr/>
          <p:nvPr/>
        </p:nvCxnSpPr>
        <p:spPr>
          <a:xfrm flipV="1">
            <a:off x="1704014" y="4782511"/>
            <a:ext cx="634168" cy="76297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692956" y="1656834"/>
            <a:ext cx="1089173" cy="369332"/>
          </a:xfrm>
          <a:prstGeom prst="rect">
            <a:avLst/>
          </a:prstGeom>
        </p:spPr>
        <p:txBody>
          <a:bodyPr wrap="none">
            <a:spAutoFit/>
          </a:bodyPr>
          <a:lstStyle/>
          <a:p>
            <a:r>
              <a:rPr lang="en-US" dirty="0" smtClean="0">
                <a:solidFill>
                  <a:srgbClr val="FF0000"/>
                </a:solidFill>
              </a:rPr>
              <a:t>transition</a:t>
            </a:r>
            <a:endParaRPr lang="en-US" dirty="0">
              <a:solidFill>
                <a:srgbClr val="FF0000"/>
              </a:solidFill>
            </a:endParaRPr>
          </a:p>
        </p:txBody>
      </p:sp>
      <p:sp>
        <p:nvSpPr>
          <p:cNvPr id="8" name="Rectangle 7"/>
          <p:cNvSpPr/>
          <p:nvPr/>
        </p:nvSpPr>
        <p:spPr>
          <a:xfrm>
            <a:off x="5519493" y="4988669"/>
            <a:ext cx="2159566" cy="369332"/>
          </a:xfrm>
          <a:prstGeom prst="rect">
            <a:avLst/>
          </a:prstGeom>
        </p:spPr>
        <p:txBody>
          <a:bodyPr wrap="none">
            <a:spAutoFit/>
          </a:bodyPr>
          <a:lstStyle/>
          <a:p>
            <a:r>
              <a:rPr lang="en-US" dirty="0">
                <a:solidFill>
                  <a:srgbClr val="FF0000"/>
                </a:solidFill>
              </a:rPr>
              <a:t>t</a:t>
            </a:r>
            <a:r>
              <a:rPr lang="en-US" dirty="0" smtClean="0">
                <a:solidFill>
                  <a:srgbClr val="FF0000"/>
                </a:solidFill>
              </a:rPr>
              <a:t>ransition probability</a:t>
            </a:r>
            <a:endParaRPr lang="en-US" dirty="0">
              <a:solidFill>
                <a:srgbClr val="FF0000"/>
              </a:solidFill>
            </a:endParaRPr>
          </a:p>
        </p:txBody>
      </p:sp>
      <p:cxnSp>
        <p:nvCxnSpPr>
          <p:cNvPr id="9" name="Straight Arrow Connector 8"/>
          <p:cNvCxnSpPr/>
          <p:nvPr/>
        </p:nvCxnSpPr>
        <p:spPr>
          <a:xfrm flipH="1">
            <a:off x="4933719" y="2026166"/>
            <a:ext cx="144696" cy="83177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p:cNvCxnSpPr>
          <p:nvPr/>
        </p:nvCxnSpPr>
        <p:spPr>
          <a:xfrm flipH="1" flipV="1">
            <a:off x="4792847" y="4988669"/>
            <a:ext cx="726646" cy="184666"/>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2617438" y="5727333"/>
            <a:ext cx="1274132" cy="646331"/>
          </a:xfrm>
          <a:prstGeom prst="rect">
            <a:avLst/>
          </a:prstGeom>
        </p:spPr>
        <p:txBody>
          <a:bodyPr wrap="none">
            <a:spAutoFit/>
          </a:bodyPr>
          <a:lstStyle/>
          <a:p>
            <a:pPr algn="ctr"/>
            <a:r>
              <a:rPr lang="en-US" dirty="0">
                <a:solidFill>
                  <a:srgbClr val="FF0000"/>
                </a:solidFill>
              </a:rPr>
              <a:t>e</a:t>
            </a:r>
            <a:r>
              <a:rPr lang="en-US" dirty="0" smtClean="0">
                <a:solidFill>
                  <a:srgbClr val="FF0000"/>
                </a:solidFill>
              </a:rPr>
              <a:t>mission </a:t>
            </a:r>
          </a:p>
          <a:p>
            <a:pPr algn="ctr"/>
            <a:r>
              <a:rPr lang="en-US" dirty="0" smtClean="0">
                <a:solidFill>
                  <a:srgbClr val="FF0000"/>
                </a:solidFill>
              </a:rPr>
              <a:t>distribution</a:t>
            </a:r>
            <a:endParaRPr lang="en-US" dirty="0">
              <a:solidFill>
                <a:srgbClr val="FF0000"/>
              </a:solidFill>
            </a:endParaRPr>
          </a:p>
        </p:txBody>
      </p:sp>
      <p:cxnSp>
        <p:nvCxnSpPr>
          <p:cNvPr id="12" name="Straight Arrow Connector 11"/>
          <p:cNvCxnSpPr/>
          <p:nvPr/>
        </p:nvCxnSpPr>
        <p:spPr>
          <a:xfrm flipV="1">
            <a:off x="3245944" y="4183529"/>
            <a:ext cx="0" cy="154662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70315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Joint probability of path and sequence</a:t>
            </a:r>
            <a:endParaRPr lang="en-US" sz="3600" dirty="0"/>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E     E     E      I       I      I      E      E     E     </a:t>
            </a:r>
          </a:p>
          <a:p>
            <a:pPr marL="0" indent="0">
              <a:buNone/>
            </a:pPr>
            <a:r>
              <a:rPr lang="en-US" sz="2600" dirty="0" smtClean="0"/>
              <a:t>    c       g      a        a        a       t        a        g      t</a:t>
            </a:r>
          </a:p>
          <a:p>
            <a:pPr marL="0" indent="0">
              <a:buNone/>
            </a:pPr>
            <a:r>
              <a:rPr lang="en-US" sz="2600" dirty="0" smtClean="0"/>
              <a:t>   </a:t>
            </a:r>
            <a:r>
              <a:rPr lang="en-US" sz="2600" dirty="0"/>
              <a:t> 1 </a:t>
            </a:r>
            <a:r>
              <a:rPr lang="en-US" sz="2000" dirty="0"/>
              <a:t>*</a:t>
            </a:r>
            <a:r>
              <a:rPr lang="en-US" sz="2600" dirty="0"/>
              <a:t> .98 </a:t>
            </a:r>
            <a:r>
              <a:rPr lang="en-US" sz="2000" dirty="0"/>
              <a:t>*</a:t>
            </a:r>
            <a:r>
              <a:rPr lang="en-US" sz="2600" dirty="0"/>
              <a:t> .98 </a:t>
            </a:r>
            <a:r>
              <a:rPr lang="en-US" sz="2000" dirty="0"/>
              <a:t>*</a:t>
            </a:r>
            <a:r>
              <a:rPr lang="en-US" sz="2600" dirty="0"/>
              <a:t> .01 </a:t>
            </a:r>
            <a:r>
              <a:rPr lang="en-US" sz="2000" dirty="0"/>
              <a:t>*</a:t>
            </a:r>
            <a:r>
              <a:rPr lang="en-US" sz="2600" dirty="0"/>
              <a:t> .96 </a:t>
            </a:r>
            <a:r>
              <a:rPr lang="en-US" sz="2000" dirty="0"/>
              <a:t>*</a:t>
            </a:r>
            <a:r>
              <a:rPr lang="en-US" sz="2600" dirty="0"/>
              <a:t> .96 </a:t>
            </a:r>
            <a:r>
              <a:rPr lang="en-US" sz="2000" dirty="0"/>
              <a:t>*</a:t>
            </a:r>
            <a:r>
              <a:rPr lang="en-US" sz="2600" dirty="0"/>
              <a:t> .04 </a:t>
            </a:r>
            <a:r>
              <a:rPr lang="en-US" sz="2000" dirty="0"/>
              <a:t>*</a:t>
            </a:r>
            <a:r>
              <a:rPr lang="en-US" sz="2600" dirty="0"/>
              <a:t> .98 </a:t>
            </a:r>
            <a:r>
              <a:rPr lang="en-US" sz="2000" dirty="0"/>
              <a:t>*</a:t>
            </a:r>
            <a:r>
              <a:rPr lang="en-US" sz="2600" dirty="0"/>
              <a:t> .98  </a:t>
            </a:r>
            <a:r>
              <a:rPr lang="en-US" sz="2000" dirty="0"/>
              <a:t>*</a:t>
            </a:r>
            <a:r>
              <a:rPr lang="en-US" sz="2600" dirty="0"/>
              <a:t> .01 </a:t>
            </a:r>
            <a:r>
              <a:rPr lang="en-US" sz="2000" dirty="0"/>
              <a:t>*</a:t>
            </a:r>
            <a:endParaRPr lang="en-US" sz="2600" dirty="0"/>
          </a:p>
          <a:p>
            <a:pPr marL="0" indent="0">
              <a:buNone/>
            </a:pPr>
            <a:r>
              <a:rPr lang="en-US" sz="2600" dirty="0"/>
              <a:t> .25 </a:t>
            </a:r>
            <a:r>
              <a:rPr lang="en-US" sz="2000" dirty="0"/>
              <a:t>*</a:t>
            </a:r>
            <a:r>
              <a:rPr lang="en-US" sz="2600" dirty="0"/>
              <a:t> .25 </a:t>
            </a:r>
            <a:r>
              <a:rPr lang="en-US" sz="2000" dirty="0"/>
              <a:t>*</a:t>
            </a:r>
            <a:r>
              <a:rPr lang="en-US" sz="2600" dirty="0"/>
              <a:t> .25 </a:t>
            </a:r>
            <a:r>
              <a:rPr lang="en-US" sz="2000" dirty="0"/>
              <a:t>*</a:t>
            </a:r>
            <a:r>
              <a:rPr lang="en-US" sz="2600" dirty="0"/>
              <a:t>  .4  </a:t>
            </a:r>
            <a:r>
              <a:rPr lang="en-US" sz="2000" dirty="0"/>
              <a:t>*</a:t>
            </a:r>
            <a:r>
              <a:rPr lang="en-US" sz="2600" dirty="0"/>
              <a:t>   .4  </a:t>
            </a:r>
            <a:r>
              <a:rPr lang="en-US" sz="2000" dirty="0"/>
              <a:t>*</a:t>
            </a:r>
            <a:r>
              <a:rPr lang="en-US" sz="2600" dirty="0"/>
              <a:t>  .4  </a:t>
            </a:r>
            <a:r>
              <a:rPr lang="en-US" sz="2000" dirty="0"/>
              <a:t>*</a:t>
            </a:r>
            <a:r>
              <a:rPr lang="en-US" sz="2600" dirty="0"/>
              <a:t> .25 </a:t>
            </a:r>
            <a:r>
              <a:rPr lang="en-US" sz="2000" dirty="0"/>
              <a:t>*</a:t>
            </a:r>
            <a:r>
              <a:rPr lang="en-US" sz="2600" dirty="0"/>
              <a:t> .25 </a:t>
            </a:r>
            <a:r>
              <a:rPr lang="en-US" sz="2000" dirty="0"/>
              <a:t>*</a:t>
            </a:r>
            <a:r>
              <a:rPr lang="en-US" sz="2600" dirty="0"/>
              <a:t> .25</a:t>
            </a:r>
            <a:r>
              <a:rPr lang="en-US" sz="2600" dirty="0" smtClean="0"/>
              <a:t>  </a:t>
            </a:r>
            <a:r>
              <a:rPr lang="en-US" sz="2600" dirty="0"/>
              <a:t>=  </a:t>
            </a:r>
            <a:r>
              <a:rPr lang="en-US" sz="2600" dirty="0" smtClean="0"/>
              <a:t>5.3e-11</a:t>
            </a:r>
          </a:p>
          <a:p>
            <a:pPr marL="457200" lvl="1" indent="0">
              <a:buNone/>
            </a:pPr>
            <a:endParaRPr lang="en-US" dirty="0" smtClean="0"/>
          </a:p>
          <a:p>
            <a:pPr lvl="1"/>
            <a:endParaRPr lang="en-US" dirty="0"/>
          </a:p>
        </p:txBody>
      </p:sp>
      <p:pic>
        <p:nvPicPr>
          <p:cNvPr id="5" name="Picture 4"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81" y="4078189"/>
            <a:ext cx="4056545" cy="2610088"/>
          </a:xfrm>
          <a:prstGeom prst="rect">
            <a:avLst/>
          </a:prstGeom>
        </p:spPr>
      </p:pic>
    </p:spTree>
    <p:extLst>
      <p:ext uri="{BB962C8B-B14F-4D97-AF65-F5344CB8AC3E}">
        <p14:creationId xmlns:p14="http://schemas.microsoft.com/office/powerpoint/2010/main" val="21463510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what if the states are hidden?</a:t>
            </a:r>
            <a:endParaRPr lang="en-US" sz="3600" dirty="0"/>
          </a:p>
        </p:txBody>
      </p:sp>
      <p:sp>
        <p:nvSpPr>
          <p:cNvPr id="3" name="Content Placeholder 2"/>
          <p:cNvSpPr>
            <a:spLocks noGrp="1"/>
          </p:cNvSpPr>
          <p:nvPr>
            <p:ph idx="1"/>
          </p:nvPr>
        </p:nvSpPr>
        <p:spPr>
          <a:xfrm>
            <a:off x="206178" y="1600200"/>
            <a:ext cx="8686800" cy="5257800"/>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marL="0" indent="0">
              <a:buNone/>
            </a:pPr>
            <a:r>
              <a:rPr lang="en-US" sz="2600" dirty="0" smtClean="0"/>
              <a:t>Given a sequence :</a:t>
            </a:r>
            <a:endParaRPr lang="en-US" sz="2600" dirty="0" smtClean="0"/>
          </a:p>
          <a:p>
            <a:pPr>
              <a:buFontTx/>
              <a:buChar char="-"/>
            </a:pPr>
            <a:r>
              <a:rPr lang="en-US" sz="2600" dirty="0"/>
              <a:t>Which state path is most probable</a:t>
            </a:r>
            <a:r>
              <a:rPr lang="en-US" sz="2600" dirty="0" smtClean="0"/>
              <a:t>?</a:t>
            </a:r>
            <a:r>
              <a:rPr lang="en-US" sz="2800" dirty="0"/>
              <a:t> </a:t>
            </a:r>
            <a:endParaRPr lang="en-US" sz="2800" dirty="0" smtClean="0"/>
          </a:p>
          <a:p>
            <a:pPr lvl="1">
              <a:buFontTx/>
              <a:buChar char="-"/>
            </a:pPr>
            <a:r>
              <a:rPr lang="en-US" sz="2400" dirty="0" smtClean="0"/>
              <a:t>Where are the exons and introns</a:t>
            </a:r>
            <a:endParaRPr lang="en-US" sz="2400" dirty="0" smtClean="0"/>
          </a:p>
          <a:p>
            <a:pPr>
              <a:buFontTx/>
              <a:buChar char="-"/>
            </a:pPr>
            <a:r>
              <a:rPr lang="en-US" sz="2600" dirty="0" smtClean="0"/>
              <a:t>How confident are we that the best path is the true path?</a:t>
            </a:r>
          </a:p>
          <a:p>
            <a:pPr>
              <a:buFontTx/>
              <a:buChar char="-"/>
            </a:pPr>
            <a:r>
              <a:rPr lang="en-US" sz="2600" dirty="0" smtClean="0"/>
              <a:t>What </a:t>
            </a:r>
            <a:r>
              <a:rPr lang="en-US" sz="2600" dirty="0"/>
              <a:t>is the probability of the observed </a:t>
            </a:r>
            <a:r>
              <a:rPr lang="en-US" sz="2600" dirty="0" smtClean="0"/>
              <a:t>sequence</a:t>
            </a:r>
            <a:r>
              <a:rPr lang="en-US" sz="2600" dirty="0" smtClean="0"/>
              <a:t>?</a:t>
            </a:r>
          </a:p>
          <a:p>
            <a:pPr>
              <a:buFontTx/>
              <a:buChar char="-"/>
            </a:pPr>
            <a:r>
              <a:rPr lang="en-US" sz="2600" dirty="0" smtClean="0"/>
              <a:t>Is this even a gene?</a:t>
            </a:r>
            <a:endParaRPr lang="en-US" sz="2600" dirty="0" smtClean="0"/>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86" y="2419683"/>
            <a:ext cx="2577614" cy="1658505"/>
          </a:xfrm>
          <a:prstGeom prst="rect">
            <a:avLst/>
          </a:prstGeom>
        </p:spPr>
      </p:pic>
    </p:spTree>
    <p:extLst>
      <p:ext uri="{BB962C8B-B14F-4D97-AF65-F5344CB8AC3E}">
        <p14:creationId xmlns:p14="http://schemas.microsoft.com/office/powerpoint/2010/main" val="41215475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what if the states are hidden?</a:t>
            </a:r>
            <a:endParaRPr lang="en-US" sz="3600" dirty="0"/>
          </a:p>
        </p:txBody>
      </p:sp>
      <p:sp>
        <p:nvSpPr>
          <p:cNvPr id="3" name="Content Placeholder 2"/>
          <p:cNvSpPr>
            <a:spLocks noGrp="1"/>
          </p:cNvSpPr>
          <p:nvPr>
            <p:ph idx="1"/>
          </p:nvPr>
        </p:nvSpPr>
        <p:spPr>
          <a:xfrm>
            <a:off x="206178" y="1600200"/>
            <a:ext cx="8686800" cy="5257800"/>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marL="0" indent="0">
              <a:buNone/>
            </a:pPr>
            <a:r>
              <a:rPr lang="en-US" sz="2600" dirty="0" smtClean="0"/>
              <a:t>Given a sequence :</a:t>
            </a:r>
            <a:endParaRPr lang="en-US" sz="2600" dirty="0" smtClean="0"/>
          </a:p>
          <a:p>
            <a:pPr>
              <a:buFontTx/>
              <a:buChar char="-"/>
            </a:pPr>
            <a:r>
              <a:rPr lang="en-US" sz="2600" dirty="0"/>
              <a:t>Which state path is most probable</a:t>
            </a:r>
            <a:r>
              <a:rPr lang="en-US" sz="2600" dirty="0" smtClean="0"/>
              <a:t>?</a:t>
            </a:r>
            <a:r>
              <a:rPr lang="en-US" sz="2800" dirty="0"/>
              <a:t> </a:t>
            </a:r>
            <a:endParaRPr lang="en-US" sz="2800" dirty="0" smtClean="0"/>
          </a:p>
          <a:p>
            <a:pPr lvl="1">
              <a:buFontTx/>
              <a:buChar char="-"/>
            </a:pPr>
            <a:r>
              <a:rPr lang="en-US" sz="2400" dirty="0" smtClean="0"/>
              <a:t>Where are the exons and introns</a:t>
            </a:r>
            <a:endParaRPr lang="en-US" sz="2400" dirty="0" smtClean="0"/>
          </a:p>
          <a:p>
            <a:pPr>
              <a:buFontTx/>
              <a:buChar char="-"/>
            </a:pPr>
            <a:r>
              <a:rPr lang="en-US" sz="2600" dirty="0" smtClean="0">
                <a:solidFill>
                  <a:srgbClr val="BFBFBF"/>
                </a:solidFill>
              </a:rPr>
              <a:t>How confident are we that the best path is the true path?</a:t>
            </a:r>
          </a:p>
          <a:p>
            <a:pPr>
              <a:buFontTx/>
              <a:buChar char="-"/>
            </a:pPr>
            <a:r>
              <a:rPr lang="en-US" sz="2600" dirty="0" smtClean="0">
                <a:solidFill>
                  <a:srgbClr val="BFBFBF"/>
                </a:solidFill>
              </a:rPr>
              <a:t>What </a:t>
            </a:r>
            <a:r>
              <a:rPr lang="en-US" sz="2600" dirty="0">
                <a:solidFill>
                  <a:srgbClr val="BFBFBF"/>
                </a:solidFill>
              </a:rPr>
              <a:t>is the probability of the observed </a:t>
            </a:r>
            <a:r>
              <a:rPr lang="en-US" sz="2600" dirty="0" smtClean="0">
                <a:solidFill>
                  <a:srgbClr val="BFBFBF"/>
                </a:solidFill>
              </a:rPr>
              <a:t>sequence</a:t>
            </a:r>
            <a:r>
              <a:rPr lang="en-US" sz="2600" dirty="0" smtClean="0">
                <a:solidFill>
                  <a:srgbClr val="BFBFBF"/>
                </a:solidFill>
              </a:rPr>
              <a:t>?</a:t>
            </a:r>
          </a:p>
          <a:p>
            <a:pPr>
              <a:buFontTx/>
              <a:buChar char="-"/>
            </a:pPr>
            <a:r>
              <a:rPr lang="en-US" sz="2600" dirty="0" smtClean="0">
                <a:solidFill>
                  <a:srgbClr val="BFBFBF"/>
                </a:solidFill>
              </a:rPr>
              <a:t>Is this even a gene?</a:t>
            </a:r>
            <a:endParaRPr lang="en-US" sz="2600" dirty="0" smtClean="0">
              <a:solidFill>
                <a:srgbClr val="BFBFBF"/>
              </a:solidFill>
            </a:endParaRPr>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86" y="2419683"/>
            <a:ext cx="2577614" cy="1658505"/>
          </a:xfrm>
          <a:prstGeom prst="rect">
            <a:avLst/>
          </a:prstGeom>
        </p:spPr>
      </p:pic>
    </p:spTree>
    <p:extLst>
      <p:ext uri="{BB962C8B-B14F-4D97-AF65-F5344CB8AC3E}">
        <p14:creationId xmlns:p14="http://schemas.microsoft.com/office/powerpoint/2010/main" val="424089929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compute joint probability for each state path, pick the best.</a:t>
            </a:r>
          </a:p>
        </p:txBody>
      </p:sp>
    </p:spTree>
    <p:extLst>
      <p:ext uri="{BB962C8B-B14F-4D97-AF65-F5344CB8AC3E}">
        <p14:creationId xmlns:p14="http://schemas.microsoft.com/office/powerpoint/2010/main" val="126125820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compute joint probability for each state path, pick the best.</a:t>
            </a:r>
          </a:p>
        </p:txBody>
      </p:sp>
      <p:graphicFrame>
        <p:nvGraphicFramePr>
          <p:cNvPr id="4" name="Table 3"/>
          <p:cNvGraphicFramePr>
            <a:graphicFrameLocks noGrp="1"/>
          </p:cNvGraphicFramePr>
          <p:nvPr>
            <p:extLst>
              <p:ext uri="{D42A27DB-BD31-4B8C-83A1-F6EECF244321}">
                <p14:modId xmlns:p14="http://schemas.microsoft.com/office/powerpoint/2010/main" val="3815374702"/>
              </p:ext>
            </p:extLst>
          </p:nvPr>
        </p:nvGraphicFramePr>
        <p:xfrm>
          <a:off x="1258195" y="456952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12116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compute joint probability for each state path, pick the best.</a:t>
            </a:r>
          </a:p>
        </p:txBody>
      </p:sp>
      <p:graphicFrame>
        <p:nvGraphicFramePr>
          <p:cNvPr id="4" name="Table 3"/>
          <p:cNvGraphicFramePr>
            <a:graphicFrameLocks noGrp="1"/>
          </p:cNvGraphicFramePr>
          <p:nvPr>
            <p:extLst>
              <p:ext uri="{D42A27DB-BD31-4B8C-83A1-F6EECF244321}">
                <p14:modId xmlns:p14="http://schemas.microsoft.com/office/powerpoint/2010/main" val="3749094173"/>
              </p:ext>
            </p:extLst>
          </p:nvPr>
        </p:nvGraphicFramePr>
        <p:xfrm>
          <a:off x="1258195" y="456952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5" name="Straight Arrow Connector 4"/>
          <p:cNvCxnSpPr/>
          <p:nvPr/>
        </p:nvCxnSpPr>
        <p:spPr>
          <a:xfrm>
            <a:off x="1624287" y="5227963"/>
            <a:ext cx="339624" cy="25106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229699" y="551327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766015" y="551799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829167" y="5872431"/>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365483" y="5877151"/>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399103" y="552271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935419" y="552743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322383" y="5660959"/>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907085" y="5609283"/>
            <a:ext cx="152400" cy="13023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501267" y="553215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769396" y="6126163"/>
            <a:ext cx="5849989" cy="646331"/>
          </a:xfrm>
          <a:prstGeom prst="rect">
            <a:avLst/>
          </a:prstGeom>
        </p:spPr>
        <p:txBody>
          <a:bodyPr wrap="square">
            <a:spAutoFit/>
          </a:bodyPr>
          <a:lstStyle/>
          <a:p>
            <a:r>
              <a:rPr lang="en-US" dirty="0"/>
              <a:t> </a:t>
            </a:r>
            <a:r>
              <a:rPr lang="en-US" dirty="0" smtClean="0"/>
              <a:t>  1  </a:t>
            </a:r>
            <a:r>
              <a:rPr lang="en-US" sz="1400" dirty="0" smtClean="0"/>
              <a:t>*</a:t>
            </a:r>
            <a:r>
              <a:rPr lang="en-US" dirty="0" smtClean="0"/>
              <a:t> </a:t>
            </a:r>
            <a:r>
              <a:rPr lang="en-US" dirty="0"/>
              <a:t>.98 </a:t>
            </a:r>
            <a:r>
              <a:rPr lang="en-US" sz="1400" dirty="0"/>
              <a:t>*</a:t>
            </a:r>
            <a:r>
              <a:rPr lang="en-US" dirty="0"/>
              <a:t> .98 </a:t>
            </a:r>
            <a:r>
              <a:rPr lang="en-US" dirty="0" smtClean="0"/>
              <a:t>  </a:t>
            </a:r>
            <a:r>
              <a:rPr lang="en-US" sz="1400" dirty="0" smtClean="0"/>
              <a:t>*</a:t>
            </a:r>
            <a:r>
              <a:rPr lang="en-US" dirty="0" smtClean="0"/>
              <a:t> </a:t>
            </a:r>
            <a:r>
              <a:rPr lang="en-US" dirty="0"/>
              <a:t>.01 </a:t>
            </a:r>
            <a:r>
              <a:rPr lang="en-US" dirty="0" smtClean="0"/>
              <a:t>  </a:t>
            </a:r>
            <a:r>
              <a:rPr lang="en-US" sz="1400" dirty="0" smtClean="0"/>
              <a:t>*</a:t>
            </a:r>
            <a:r>
              <a:rPr lang="en-US" dirty="0" smtClean="0"/>
              <a:t> </a:t>
            </a:r>
            <a:r>
              <a:rPr lang="en-US" dirty="0"/>
              <a:t>.</a:t>
            </a:r>
            <a:r>
              <a:rPr lang="en-US" dirty="0" smtClean="0"/>
              <a:t>96  </a:t>
            </a:r>
            <a:r>
              <a:rPr lang="en-US" sz="1400" dirty="0"/>
              <a:t>*</a:t>
            </a:r>
            <a:r>
              <a:rPr lang="en-US" dirty="0"/>
              <a:t> .96 </a:t>
            </a:r>
            <a:r>
              <a:rPr lang="en-US" dirty="0" smtClean="0"/>
              <a:t> </a:t>
            </a:r>
            <a:r>
              <a:rPr lang="en-US" sz="1400" dirty="0" smtClean="0"/>
              <a:t>*</a:t>
            </a:r>
            <a:r>
              <a:rPr lang="en-US" dirty="0" smtClean="0"/>
              <a:t> </a:t>
            </a:r>
            <a:r>
              <a:rPr lang="en-US" dirty="0"/>
              <a:t>.04 </a:t>
            </a:r>
            <a:r>
              <a:rPr lang="en-US" dirty="0" smtClean="0"/>
              <a:t> </a:t>
            </a:r>
            <a:r>
              <a:rPr lang="en-US" sz="1400" dirty="0" smtClean="0"/>
              <a:t>*</a:t>
            </a:r>
            <a:r>
              <a:rPr lang="en-US" dirty="0" smtClean="0"/>
              <a:t> </a:t>
            </a:r>
            <a:r>
              <a:rPr lang="en-US" dirty="0"/>
              <a:t>.98 </a:t>
            </a:r>
            <a:r>
              <a:rPr lang="en-US" sz="1400" dirty="0" smtClean="0"/>
              <a:t>*</a:t>
            </a:r>
            <a:r>
              <a:rPr lang="en-US" dirty="0" smtClean="0"/>
              <a:t> </a:t>
            </a:r>
            <a:r>
              <a:rPr lang="en-US" dirty="0"/>
              <a:t>.98  </a:t>
            </a:r>
            <a:r>
              <a:rPr lang="en-US" sz="1400" dirty="0"/>
              <a:t>*</a:t>
            </a:r>
            <a:r>
              <a:rPr lang="en-US" dirty="0"/>
              <a:t> .01 </a:t>
            </a:r>
            <a:r>
              <a:rPr lang="en-US" sz="1400" dirty="0"/>
              <a:t>*</a:t>
            </a:r>
            <a:endParaRPr lang="en-US" dirty="0"/>
          </a:p>
          <a:p>
            <a:r>
              <a:rPr lang="en-US" dirty="0"/>
              <a:t> .25 </a:t>
            </a:r>
            <a:r>
              <a:rPr lang="en-US" sz="1400" dirty="0"/>
              <a:t>*</a:t>
            </a:r>
            <a:r>
              <a:rPr lang="en-US" dirty="0"/>
              <a:t> .25 </a:t>
            </a:r>
            <a:r>
              <a:rPr lang="en-US" sz="1400" dirty="0"/>
              <a:t>*</a:t>
            </a:r>
            <a:r>
              <a:rPr lang="en-US" dirty="0"/>
              <a:t> .25 </a:t>
            </a:r>
            <a:r>
              <a:rPr lang="en-US" dirty="0" smtClean="0"/>
              <a:t>  </a:t>
            </a:r>
            <a:r>
              <a:rPr lang="en-US" sz="1400" dirty="0" smtClean="0"/>
              <a:t>*</a:t>
            </a:r>
            <a:r>
              <a:rPr lang="en-US" dirty="0" smtClean="0"/>
              <a:t>  </a:t>
            </a:r>
            <a:r>
              <a:rPr lang="en-US" dirty="0"/>
              <a:t>.4 </a:t>
            </a:r>
            <a:r>
              <a:rPr lang="en-US" dirty="0" smtClean="0"/>
              <a:t>  </a:t>
            </a:r>
            <a:r>
              <a:rPr lang="en-US" sz="1400" dirty="0"/>
              <a:t>*</a:t>
            </a:r>
            <a:r>
              <a:rPr lang="en-US" dirty="0"/>
              <a:t>   .4  </a:t>
            </a:r>
            <a:r>
              <a:rPr lang="en-US" dirty="0" smtClean="0"/>
              <a:t> </a:t>
            </a:r>
            <a:r>
              <a:rPr lang="en-US" sz="1400" dirty="0" smtClean="0"/>
              <a:t>*</a:t>
            </a:r>
            <a:r>
              <a:rPr lang="en-US" dirty="0" smtClean="0"/>
              <a:t>  </a:t>
            </a:r>
            <a:r>
              <a:rPr lang="en-US" dirty="0"/>
              <a:t>.4  </a:t>
            </a:r>
            <a:r>
              <a:rPr lang="en-US" dirty="0" smtClean="0"/>
              <a:t> </a:t>
            </a:r>
            <a:r>
              <a:rPr lang="en-US" sz="1400" dirty="0" smtClean="0"/>
              <a:t>*</a:t>
            </a:r>
            <a:r>
              <a:rPr lang="en-US" dirty="0" smtClean="0"/>
              <a:t> </a:t>
            </a:r>
            <a:r>
              <a:rPr lang="en-US" dirty="0"/>
              <a:t>.25 </a:t>
            </a:r>
            <a:r>
              <a:rPr lang="en-US" dirty="0" smtClean="0"/>
              <a:t> </a:t>
            </a:r>
            <a:r>
              <a:rPr lang="en-US" sz="1400" dirty="0" smtClean="0"/>
              <a:t>*</a:t>
            </a:r>
            <a:r>
              <a:rPr lang="en-US" dirty="0" smtClean="0"/>
              <a:t> </a:t>
            </a:r>
            <a:r>
              <a:rPr lang="en-US" dirty="0"/>
              <a:t>.</a:t>
            </a:r>
            <a:r>
              <a:rPr lang="en-US" dirty="0" smtClean="0"/>
              <a:t>25 </a:t>
            </a:r>
            <a:r>
              <a:rPr lang="en-US" sz="1400" dirty="0" smtClean="0"/>
              <a:t>*</a:t>
            </a:r>
            <a:r>
              <a:rPr lang="en-US" dirty="0" smtClean="0"/>
              <a:t> </a:t>
            </a:r>
            <a:r>
              <a:rPr lang="en-US" dirty="0"/>
              <a:t>.25</a:t>
            </a:r>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609" y="3801420"/>
            <a:ext cx="1885911" cy="1213445"/>
          </a:xfrm>
          <a:prstGeom prst="rect">
            <a:avLst/>
          </a:prstGeom>
        </p:spPr>
      </p:pic>
    </p:spTree>
    <p:extLst>
      <p:ext uri="{BB962C8B-B14F-4D97-AF65-F5344CB8AC3E}">
        <p14:creationId xmlns:p14="http://schemas.microsoft.com/office/powerpoint/2010/main" val="315849917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compute joint probability for each state path, pick the best</a:t>
            </a:r>
            <a:r>
              <a:rPr lang="en-US" sz="2600" dirty="0" smtClean="0"/>
              <a:t>.</a:t>
            </a:r>
          </a:p>
          <a:p>
            <a:pPr marL="0" indent="0">
              <a:buNone/>
            </a:pPr>
            <a:r>
              <a:rPr lang="en-US" sz="2600" dirty="0" smtClean="0"/>
              <a:t>        (how many paths?)</a:t>
            </a:r>
            <a:endParaRPr lang="en-US" sz="2600" dirty="0" smtClean="0"/>
          </a:p>
        </p:txBody>
      </p:sp>
      <p:graphicFrame>
        <p:nvGraphicFramePr>
          <p:cNvPr id="4" name="Table 3"/>
          <p:cNvGraphicFramePr>
            <a:graphicFrameLocks noGrp="1"/>
          </p:cNvGraphicFramePr>
          <p:nvPr>
            <p:extLst>
              <p:ext uri="{D42A27DB-BD31-4B8C-83A1-F6EECF244321}">
                <p14:modId xmlns:p14="http://schemas.microsoft.com/office/powerpoint/2010/main" val="1029785239"/>
              </p:ext>
            </p:extLst>
          </p:nvPr>
        </p:nvGraphicFramePr>
        <p:xfrm>
          <a:off x="1258195" y="456952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I</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E</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5" name="Straight Arrow Connector 4"/>
          <p:cNvCxnSpPr/>
          <p:nvPr/>
        </p:nvCxnSpPr>
        <p:spPr>
          <a:xfrm>
            <a:off x="1624287" y="5227963"/>
            <a:ext cx="339624" cy="25106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229699" y="551327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766015" y="551799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829167" y="5872431"/>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365483" y="5877151"/>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399103" y="552271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935419" y="552743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322383" y="5660959"/>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4907085" y="5609283"/>
            <a:ext cx="152400" cy="13023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501267" y="5532159"/>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769396" y="6126163"/>
            <a:ext cx="5849989" cy="646331"/>
          </a:xfrm>
          <a:prstGeom prst="rect">
            <a:avLst/>
          </a:prstGeom>
        </p:spPr>
        <p:txBody>
          <a:bodyPr wrap="square">
            <a:spAutoFit/>
          </a:bodyPr>
          <a:lstStyle/>
          <a:p>
            <a:r>
              <a:rPr lang="en-US" dirty="0"/>
              <a:t> </a:t>
            </a:r>
            <a:r>
              <a:rPr lang="en-US" dirty="0" smtClean="0"/>
              <a:t>  1  </a:t>
            </a:r>
            <a:r>
              <a:rPr lang="en-US" sz="1400" dirty="0" smtClean="0"/>
              <a:t>*</a:t>
            </a:r>
            <a:r>
              <a:rPr lang="en-US" dirty="0" smtClean="0"/>
              <a:t> </a:t>
            </a:r>
            <a:r>
              <a:rPr lang="en-US" dirty="0"/>
              <a:t>.98 </a:t>
            </a:r>
            <a:r>
              <a:rPr lang="en-US" sz="1400" dirty="0"/>
              <a:t>*</a:t>
            </a:r>
            <a:r>
              <a:rPr lang="en-US" dirty="0"/>
              <a:t> .98 </a:t>
            </a:r>
            <a:r>
              <a:rPr lang="en-US" dirty="0" smtClean="0"/>
              <a:t>  </a:t>
            </a:r>
            <a:r>
              <a:rPr lang="en-US" sz="1400" dirty="0" smtClean="0"/>
              <a:t>*</a:t>
            </a:r>
            <a:r>
              <a:rPr lang="en-US" dirty="0" smtClean="0"/>
              <a:t> </a:t>
            </a:r>
            <a:r>
              <a:rPr lang="en-US" dirty="0"/>
              <a:t>.01 </a:t>
            </a:r>
            <a:r>
              <a:rPr lang="en-US" dirty="0" smtClean="0"/>
              <a:t>  </a:t>
            </a:r>
            <a:r>
              <a:rPr lang="en-US" sz="1400" dirty="0" smtClean="0"/>
              <a:t>*</a:t>
            </a:r>
            <a:r>
              <a:rPr lang="en-US" dirty="0" smtClean="0"/>
              <a:t> </a:t>
            </a:r>
            <a:r>
              <a:rPr lang="en-US" dirty="0"/>
              <a:t>.</a:t>
            </a:r>
            <a:r>
              <a:rPr lang="en-US" dirty="0" smtClean="0"/>
              <a:t>96  </a:t>
            </a:r>
            <a:r>
              <a:rPr lang="en-US" sz="1400" dirty="0"/>
              <a:t>*</a:t>
            </a:r>
            <a:r>
              <a:rPr lang="en-US" dirty="0"/>
              <a:t> .96 </a:t>
            </a:r>
            <a:r>
              <a:rPr lang="en-US" dirty="0" smtClean="0"/>
              <a:t> </a:t>
            </a:r>
            <a:r>
              <a:rPr lang="en-US" sz="1400" dirty="0" smtClean="0"/>
              <a:t>*</a:t>
            </a:r>
            <a:r>
              <a:rPr lang="en-US" dirty="0" smtClean="0"/>
              <a:t> </a:t>
            </a:r>
            <a:r>
              <a:rPr lang="en-US" dirty="0"/>
              <a:t>.04 </a:t>
            </a:r>
            <a:r>
              <a:rPr lang="en-US" dirty="0" smtClean="0"/>
              <a:t> </a:t>
            </a:r>
            <a:r>
              <a:rPr lang="en-US" sz="1400" dirty="0" smtClean="0"/>
              <a:t>*</a:t>
            </a:r>
            <a:r>
              <a:rPr lang="en-US" dirty="0" smtClean="0"/>
              <a:t> </a:t>
            </a:r>
            <a:r>
              <a:rPr lang="en-US" dirty="0"/>
              <a:t>.98 </a:t>
            </a:r>
            <a:r>
              <a:rPr lang="en-US" sz="1400" dirty="0" smtClean="0"/>
              <a:t>*</a:t>
            </a:r>
            <a:r>
              <a:rPr lang="en-US" dirty="0" smtClean="0"/>
              <a:t> </a:t>
            </a:r>
            <a:r>
              <a:rPr lang="en-US" dirty="0"/>
              <a:t>.98  </a:t>
            </a:r>
            <a:r>
              <a:rPr lang="en-US" sz="1400" dirty="0"/>
              <a:t>*</a:t>
            </a:r>
            <a:r>
              <a:rPr lang="en-US" dirty="0"/>
              <a:t> .01 </a:t>
            </a:r>
            <a:r>
              <a:rPr lang="en-US" sz="1400" dirty="0"/>
              <a:t>*</a:t>
            </a:r>
            <a:endParaRPr lang="en-US" dirty="0"/>
          </a:p>
          <a:p>
            <a:r>
              <a:rPr lang="en-US" dirty="0"/>
              <a:t> .25 </a:t>
            </a:r>
            <a:r>
              <a:rPr lang="en-US" sz="1400" dirty="0"/>
              <a:t>*</a:t>
            </a:r>
            <a:r>
              <a:rPr lang="en-US" dirty="0"/>
              <a:t> .25 </a:t>
            </a:r>
            <a:r>
              <a:rPr lang="en-US" sz="1400" dirty="0"/>
              <a:t>*</a:t>
            </a:r>
            <a:r>
              <a:rPr lang="en-US" dirty="0"/>
              <a:t> .25 </a:t>
            </a:r>
            <a:r>
              <a:rPr lang="en-US" dirty="0" smtClean="0"/>
              <a:t>  </a:t>
            </a:r>
            <a:r>
              <a:rPr lang="en-US" sz="1400" dirty="0" smtClean="0"/>
              <a:t>*</a:t>
            </a:r>
            <a:r>
              <a:rPr lang="en-US" dirty="0" smtClean="0"/>
              <a:t>  </a:t>
            </a:r>
            <a:r>
              <a:rPr lang="en-US" dirty="0"/>
              <a:t>.4 </a:t>
            </a:r>
            <a:r>
              <a:rPr lang="en-US" dirty="0" smtClean="0"/>
              <a:t>  </a:t>
            </a:r>
            <a:r>
              <a:rPr lang="en-US" sz="1400" dirty="0"/>
              <a:t>*</a:t>
            </a:r>
            <a:r>
              <a:rPr lang="en-US" dirty="0"/>
              <a:t>   .4  </a:t>
            </a:r>
            <a:r>
              <a:rPr lang="en-US" dirty="0" smtClean="0"/>
              <a:t> </a:t>
            </a:r>
            <a:r>
              <a:rPr lang="en-US" sz="1400" dirty="0" smtClean="0"/>
              <a:t>*</a:t>
            </a:r>
            <a:r>
              <a:rPr lang="en-US" dirty="0" smtClean="0"/>
              <a:t>  </a:t>
            </a:r>
            <a:r>
              <a:rPr lang="en-US" dirty="0"/>
              <a:t>.4  </a:t>
            </a:r>
            <a:r>
              <a:rPr lang="en-US" dirty="0" smtClean="0"/>
              <a:t> </a:t>
            </a:r>
            <a:r>
              <a:rPr lang="en-US" sz="1400" dirty="0" smtClean="0"/>
              <a:t>*</a:t>
            </a:r>
            <a:r>
              <a:rPr lang="en-US" dirty="0" smtClean="0"/>
              <a:t> </a:t>
            </a:r>
            <a:r>
              <a:rPr lang="en-US" dirty="0"/>
              <a:t>.25 </a:t>
            </a:r>
            <a:r>
              <a:rPr lang="en-US" dirty="0" smtClean="0"/>
              <a:t> </a:t>
            </a:r>
            <a:r>
              <a:rPr lang="en-US" sz="1400" dirty="0" smtClean="0"/>
              <a:t>*</a:t>
            </a:r>
            <a:r>
              <a:rPr lang="en-US" dirty="0" smtClean="0"/>
              <a:t> </a:t>
            </a:r>
            <a:r>
              <a:rPr lang="en-US" dirty="0"/>
              <a:t>.</a:t>
            </a:r>
            <a:r>
              <a:rPr lang="en-US" dirty="0" smtClean="0"/>
              <a:t>25 </a:t>
            </a:r>
            <a:r>
              <a:rPr lang="en-US" sz="1400" dirty="0" smtClean="0"/>
              <a:t>*</a:t>
            </a:r>
            <a:r>
              <a:rPr lang="en-US" dirty="0" smtClean="0"/>
              <a:t> </a:t>
            </a:r>
            <a:r>
              <a:rPr lang="en-US" dirty="0"/>
              <a:t>.25</a:t>
            </a:r>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609" y="3801420"/>
            <a:ext cx="1885911" cy="1213445"/>
          </a:xfrm>
          <a:prstGeom prst="rect">
            <a:avLst/>
          </a:prstGeom>
        </p:spPr>
      </p:pic>
    </p:spTree>
    <p:extLst>
      <p:ext uri="{BB962C8B-B14F-4D97-AF65-F5344CB8AC3E}">
        <p14:creationId xmlns:p14="http://schemas.microsoft.com/office/powerpoint/2010/main" val="20068609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way: compute joint probability for each state path, pick the best.</a:t>
            </a:r>
          </a:p>
          <a:p>
            <a:pPr>
              <a:buFontTx/>
              <a:buChar char="-"/>
            </a:pPr>
            <a:r>
              <a:rPr lang="en-US" sz="2600" dirty="0" smtClean="0"/>
              <a:t>A better way?</a:t>
            </a:r>
          </a:p>
        </p:txBody>
      </p:sp>
      <p:graphicFrame>
        <p:nvGraphicFramePr>
          <p:cNvPr id="4" name="Table 3"/>
          <p:cNvGraphicFramePr>
            <a:graphicFrameLocks noGrp="1"/>
          </p:cNvGraphicFramePr>
          <p:nvPr>
            <p:extLst>
              <p:ext uri="{D42A27DB-BD31-4B8C-83A1-F6EECF244321}">
                <p14:modId xmlns:p14="http://schemas.microsoft.com/office/powerpoint/2010/main" val="2415386206"/>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067069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way: compute joint probability for each state path, pick the best.</a:t>
            </a:r>
          </a:p>
          <a:p>
            <a:pPr>
              <a:buFontTx/>
              <a:buChar char="-"/>
            </a:pPr>
            <a:r>
              <a:rPr lang="en-US" sz="2600" dirty="0" smtClean="0"/>
              <a:t>A better </a:t>
            </a:r>
            <a:r>
              <a:rPr lang="en-US" sz="2600" dirty="0" smtClean="0"/>
              <a:t>way:  compute the best state path (Dynamic Programming).</a:t>
            </a:r>
            <a:endParaRPr lang="en-US" sz="2600" dirty="0" smtClean="0"/>
          </a:p>
        </p:txBody>
      </p:sp>
      <p:graphicFrame>
        <p:nvGraphicFramePr>
          <p:cNvPr id="4" name="Table 3"/>
          <p:cNvGraphicFramePr>
            <a:graphicFrameLocks noGrp="1"/>
          </p:cNvGraphicFramePr>
          <p:nvPr>
            <p:extLst>
              <p:ext uri="{D42A27DB-BD31-4B8C-83A1-F6EECF244321}">
                <p14:modId xmlns:p14="http://schemas.microsoft.com/office/powerpoint/2010/main" val="1945606650"/>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800" kern="1200" dirty="0">
                        <a:solidFill>
                          <a:schemeClr val="tx1"/>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6980815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way: compute joint probability for each state path, pick the best.</a:t>
            </a:r>
          </a:p>
          <a:p>
            <a:pPr>
              <a:buFontTx/>
              <a:buChar char="-"/>
            </a:pPr>
            <a:r>
              <a:rPr lang="en-US" sz="2600" dirty="0" smtClean="0"/>
              <a:t>A better way?</a:t>
            </a:r>
          </a:p>
        </p:txBody>
      </p:sp>
      <p:graphicFrame>
        <p:nvGraphicFramePr>
          <p:cNvPr id="4" name="Table 3"/>
          <p:cNvGraphicFramePr>
            <a:graphicFrameLocks noGrp="1"/>
          </p:cNvGraphicFramePr>
          <p:nvPr>
            <p:extLst>
              <p:ext uri="{D42A27DB-BD31-4B8C-83A1-F6EECF244321}">
                <p14:modId xmlns:p14="http://schemas.microsoft.com/office/powerpoint/2010/main" val="705417534"/>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sz="1800" kern="1200" dirty="0">
                        <a:solidFill>
                          <a:schemeClr val="tx1"/>
                        </a:solidFill>
                        <a:latin typeface="+mn-lt"/>
                        <a:ea typeface="+mn-ea"/>
                        <a:cs typeface="+mn-cs"/>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5" name="Straight Arrow Connector 4"/>
          <p:cNvCxnSpPr/>
          <p:nvPr/>
        </p:nvCxnSpPr>
        <p:spPr>
          <a:xfrm>
            <a:off x="5984457" y="42178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5985917" y="4275106"/>
            <a:ext cx="152400" cy="14131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9864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9492"/>
            <a:ext cx="8229600" cy="4525963"/>
          </a:xfrm>
        </p:spPr>
        <p:txBody>
          <a:bodyPr>
            <a:normAutofit fontScale="92500" lnSpcReduction="10000"/>
          </a:bodyPr>
          <a:lstStyle/>
          <a:p>
            <a:r>
              <a:rPr lang="en-US" dirty="0" smtClean="0"/>
              <a:t>Model </a:t>
            </a:r>
            <a:r>
              <a:rPr lang="en-US" dirty="0"/>
              <a:t>for temporal or sequential </a:t>
            </a:r>
            <a:r>
              <a:rPr lang="en-US" dirty="0" smtClean="0"/>
              <a:t>data</a:t>
            </a:r>
          </a:p>
          <a:p>
            <a:r>
              <a:rPr lang="en-US" dirty="0" smtClean="0"/>
              <a:t>Stochastic  (probabilities</a:t>
            </a:r>
            <a:r>
              <a:rPr lang="en-US" dirty="0" smtClean="0"/>
              <a:t>)</a:t>
            </a:r>
          </a:p>
          <a:p>
            <a:r>
              <a:rPr lang="en-US" dirty="0" smtClean="0"/>
              <a:t>Probability </a:t>
            </a:r>
            <a:r>
              <a:rPr lang="en-US" dirty="0" smtClean="0"/>
              <a:t>of being in one state (now) depends </a:t>
            </a:r>
            <a:r>
              <a:rPr lang="en-US" dirty="0"/>
              <a:t>on </a:t>
            </a:r>
            <a:r>
              <a:rPr lang="en-US" dirty="0" smtClean="0"/>
              <a:t>the state(s) you were in previously</a:t>
            </a:r>
            <a:endParaRPr lang="en-US" dirty="0"/>
          </a:p>
          <a:p>
            <a:r>
              <a:rPr lang="en-US" dirty="0" smtClean="0"/>
              <a:t>Probability of a particular observation depends on what state you’re in (and maybe have been in previously</a:t>
            </a:r>
            <a:r>
              <a:rPr lang="en-US" dirty="0" smtClean="0"/>
              <a:t>)</a:t>
            </a:r>
          </a:p>
          <a:p>
            <a:r>
              <a:rPr lang="en-US" dirty="0" smtClean="0"/>
              <a:t>Can emit (generate) observations </a:t>
            </a:r>
            <a:r>
              <a:rPr lang="mr-IN" dirty="0" smtClean="0"/>
              <a:t>…</a:t>
            </a:r>
            <a:r>
              <a:rPr lang="en-US" dirty="0" smtClean="0"/>
              <a:t> or be used to label a given sequence.</a:t>
            </a:r>
          </a:p>
          <a:p>
            <a:endParaRPr lang="en-US" dirty="0"/>
          </a:p>
        </p:txBody>
      </p:sp>
      <p:sp>
        <p:nvSpPr>
          <p:cNvPr id="6"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spTree>
    <p:extLst>
      <p:ext uri="{BB962C8B-B14F-4D97-AF65-F5344CB8AC3E}">
        <p14:creationId xmlns:p14="http://schemas.microsoft.com/office/powerpoint/2010/main" val="335345562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Which state path is most probable?</a:t>
            </a:r>
          </a:p>
        </p:txBody>
      </p:sp>
      <p:sp>
        <p:nvSpPr>
          <p:cNvPr id="3" name="Content Placeholder 2"/>
          <p:cNvSpPr>
            <a:spLocks noGrp="1"/>
          </p:cNvSpPr>
          <p:nvPr>
            <p:ph idx="1"/>
          </p:nvPr>
        </p:nvSpPr>
        <p:spPr>
          <a:xfrm>
            <a:off x="206178" y="1600200"/>
            <a:ext cx="8686800" cy="5104580"/>
          </a:xfrm>
        </p:spPr>
        <p:txBody>
          <a:bodyPr>
            <a:normAutofit/>
          </a:bodyPr>
          <a:lstStyle/>
          <a:p>
            <a:pPr>
              <a:buFontTx/>
              <a:buChar char="-"/>
            </a:pPr>
            <a:r>
              <a:rPr lang="en-US" sz="2600" dirty="0" smtClean="0"/>
              <a:t>One way: compute joint probability for each state path, pick the best.</a:t>
            </a:r>
          </a:p>
          <a:p>
            <a:pPr>
              <a:buFontTx/>
              <a:buChar char="-"/>
            </a:pPr>
            <a:r>
              <a:rPr lang="en-US" sz="2600" dirty="0" smtClean="0"/>
              <a:t>A better way?</a:t>
            </a:r>
          </a:p>
          <a:p>
            <a:pPr>
              <a:buFontTx/>
              <a:buChar char="-"/>
            </a:pPr>
            <a:endParaRPr lang="en-US" sz="2600" dirty="0"/>
          </a:p>
          <a:p>
            <a:pPr>
              <a:buFontTx/>
              <a:buChar char="-"/>
            </a:pPr>
            <a:endParaRPr lang="en-US" sz="2600" dirty="0" smtClean="0"/>
          </a:p>
          <a:p>
            <a:pPr>
              <a:buFontTx/>
              <a:buChar char="-"/>
            </a:pPr>
            <a:endParaRPr lang="en-US" sz="2600" dirty="0"/>
          </a:p>
          <a:p>
            <a:pPr>
              <a:buFontTx/>
              <a:buChar char="-"/>
            </a:pPr>
            <a:endParaRPr lang="en-US" sz="2600" dirty="0" smtClean="0"/>
          </a:p>
          <a:p>
            <a:pPr>
              <a:buFontTx/>
              <a:buChar char="-"/>
            </a:pPr>
            <a:endParaRPr lang="en-US" sz="2600" dirty="0"/>
          </a:p>
          <a:p>
            <a:pPr>
              <a:buFontTx/>
              <a:buChar char="-"/>
            </a:pPr>
            <a:r>
              <a:rPr lang="en-US" sz="2600" dirty="0"/>
              <a:t>Dynamic </a:t>
            </a:r>
            <a:r>
              <a:rPr lang="en-US" sz="2600" dirty="0" smtClean="0"/>
              <a:t>programming:  </a:t>
            </a:r>
            <a:r>
              <a:rPr lang="en-US" sz="2600" dirty="0"/>
              <a:t>V</a:t>
            </a:r>
            <a:r>
              <a:rPr lang="en-US" sz="2600" dirty="0" smtClean="0"/>
              <a:t>(</a:t>
            </a:r>
            <a:r>
              <a:rPr lang="en-US" sz="2600" dirty="0" err="1"/>
              <a:t>i,j</a:t>
            </a:r>
            <a:r>
              <a:rPr lang="en-US" sz="2600" dirty="0"/>
              <a:t>) = </a:t>
            </a:r>
            <a:r>
              <a:rPr lang="en-US" sz="2600" dirty="0" smtClean="0"/>
              <a:t>max </a:t>
            </a:r>
          </a:p>
          <a:p>
            <a:pPr>
              <a:buFontTx/>
              <a:buChar char="-"/>
            </a:pPr>
            <a:endParaRPr lang="en-US" sz="2600" dirty="0" smtClean="0"/>
          </a:p>
        </p:txBody>
      </p:sp>
      <p:graphicFrame>
        <p:nvGraphicFramePr>
          <p:cNvPr id="4" name="Table 3"/>
          <p:cNvGraphicFramePr>
            <a:graphicFrameLocks noGrp="1"/>
          </p:cNvGraphicFramePr>
          <p:nvPr>
            <p:extLst>
              <p:ext uri="{D42A27DB-BD31-4B8C-83A1-F6EECF244321}">
                <p14:modId xmlns:p14="http://schemas.microsoft.com/office/powerpoint/2010/main" val="235007406"/>
              </p:ext>
            </p:extLst>
          </p:nvPr>
        </p:nvGraphicFramePr>
        <p:xfrm>
          <a:off x="1258195" y="331424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5" name="Rectangle 4"/>
          <p:cNvSpPr/>
          <p:nvPr/>
        </p:nvSpPr>
        <p:spPr>
          <a:xfrm>
            <a:off x="3493374" y="4870883"/>
            <a:ext cx="237640" cy="369332"/>
          </a:xfrm>
          <a:prstGeom prst="rect">
            <a:avLst/>
          </a:prstGeom>
        </p:spPr>
        <p:txBody>
          <a:bodyPr wrap="none">
            <a:spAutoFit/>
          </a:bodyPr>
          <a:lstStyle/>
          <a:p>
            <a:pPr algn="ctr"/>
            <a:r>
              <a:rPr lang="en-US" dirty="0" err="1" smtClean="0"/>
              <a:t>i</a:t>
            </a:r>
            <a:endParaRPr lang="en-US" dirty="0"/>
          </a:p>
        </p:txBody>
      </p:sp>
      <p:sp>
        <p:nvSpPr>
          <p:cNvPr id="6" name="Rectangle 5"/>
          <p:cNvSpPr/>
          <p:nvPr/>
        </p:nvSpPr>
        <p:spPr>
          <a:xfrm>
            <a:off x="6567780" y="4427711"/>
            <a:ext cx="1107996" cy="369332"/>
          </a:xfrm>
          <a:prstGeom prst="rect">
            <a:avLst/>
          </a:prstGeom>
        </p:spPr>
        <p:txBody>
          <a:bodyPr wrap="none">
            <a:spAutoFit/>
          </a:bodyPr>
          <a:lstStyle/>
          <a:p>
            <a:pPr algn="ctr"/>
            <a:r>
              <a:rPr lang="en-US" dirty="0" smtClean="0"/>
              <a:t>j ∈ {</a:t>
            </a:r>
            <a:r>
              <a:rPr lang="en-US" baseline="0" dirty="0" smtClean="0"/>
              <a:t> I, E }</a:t>
            </a:r>
          </a:p>
        </p:txBody>
      </p:sp>
      <p:sp>
        <p:nvSpPr>
          <p:cNvPr id="9" name="Left Brace 8"/>
          <p:cNvSpPr/>
          <p:nvPr/>
        </p:nvSpPr>
        <p:spPr>
          <a:xfrm>
            <a:off x="5648482" y="5136839"/>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cxnSp>
        <p:nvCxnSpPr>
          <p:cNvPr id="10" name="Straight Arrow Connector 9"/>
          <p:cNvCxnSpPr/>
          <p:nvPr/>
        </p:nvCxnSpPr>
        <p:spPr>
          <a:xfrm>
            <a:off x="2229699" y="46419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766015"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341889"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878205"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331211"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867527"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443401"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234439" y="420364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770755"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346629"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3882945"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335951"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872267"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448141"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984457" y="42178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2318295" y="4439935"/>
            <a:ext cx="3307038" cy="137632"/>
            <a:chOff x="2318295" y="4439935"/>
            <a:chExt cx="3307038" cy="137632"/>
          </a:xfrm>
        </p:grpSpPr>
        <p:cxnSp>
          <p:nvCxnSpPr>
            <p:cNvPr id="26" name="Straight Arrow Connector 25"/>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flipV="1">
            <a:off x="2324495" y="4263087"/>
            <a:ext cx="3813822" cy="164624"/>
            <a:chOff x="2318295" y="4439935"/>
            <a:chExt cx="3813822" cy="137632"/>
          </a:xfrm>
        </p:grpSpPr>
        <p:cxnSp>
          <p:nvCxnSpPr>
            <p:cNvPr id="38" name="Straight Arrow Connector 37"/>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5947114" y="5096448"/>
            <a:ext cx="3263725" cy="492443"/>
          </a:xfrm>
          <a:prstGeom prst="rect">
            <a:avLst/>
          </a:prstGeom>
        </p:spPr>
        <p:txBody>
          <a:bodyPr wrap="square">
            <a:spAutoFit/>
          </a:bodyPr>
          <a:lstStyle/>
          <a:p>
            <a:r>
              <a:rPr lang="en-US" sz="2600" dirty="0"/>
              <a:t>V</a:t>
            </a:r>
            <a:r>
              <a:rPr lang="en-US" sz="2600" dirty="0" smtClean="0"/>
              <a:t>(</a:t>
            </a:r>
            <a:r>
              <a:rPr lang="en-US" sz="2600" dirty="0"/>
              <a:t>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a:t>
            </a:r>
            <a:endParaRPr lang="en-US" sz="2600" dirty="0"/>
          </a:p>
        </p:txBody>
      </p:sp>
      <p:sp>
        <p:nvSpPr>
          <p:cNvPr id="47" name="Rectangle 46"/>
          <p:cNvSpPr/>
          <p:nvPr/>
        </p:nvSpPr>
        <p:spPr>
          <a:xfrm>
            <a:off x="5951855" y="5558976"/>
            <a:ext cx="3100215" cy="492443"/>
          </a:xfrm>
          <a:prstGeom prst="rect">
            <a:avLst/>
          </a:prstGeom>
        </p:spPr>
        <p:txBody>
          <a:bodyPr wrap="none">
            <a:spAutoFit/>
          </a:bodyPr>
          <a:lstStyle/>
          <a:p>
            <a:r>
              <a:rPr lang="en-US" sz="2600" dirty="0"/>
              <a:t>V</a:t>
            </a:r>
            <a:r>
              <a:rPr lang="en-US" sz="2600" dirty="0" smtClean="0"/>
              <a:t>(</a:t>
            </a:r>
            <a:r>
              <a:rPr lang="en-US" sz="2600" dirty="0"/>
              <a:t>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Tree>
    <p:extLst>
      <p:ext uri="{BB962C8B-B14F-4D97-AF65-F5344CB8AC3E}">
        <p14:creationId xmlns:p14="http://schemas.microsoft.com/office/powerpoint/2010/main" val="132350284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what if the states are hidden?</a:t>
            </a:r>
            <a:endParaRPr lang="en-US" sz="3600" dirty="0"/>
          </a:p>
        </p:txBody>
      </p:sp>
      <p:sp>
        <p:nvSpPr>
          <p:cNvPr id="3" name="Content Placeholder 2"/>
          <p:cNvSpPr>
            <a:spLocks noGrp="1"/>
          </p:cNvSpPr>
          <p:nvPr>
            <p:ph idx="1"/>
          </p:nvPr>
        </p:nvSpPr>
        <p:spPr>
          <a:xfrm>
            <a:off x="206178" y="1600200"/>
            <a:ext cx="8686800" cy="5257800"/>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marL="0" indent="0">
              <a:buNone/>
            </a:pPr>
            <a:r>
              <a:rPr lang="en-US" sz="2600" dirty="0" smtClean="0"/>
              <a:t>Given a sequence :</a:t>
            </a:r>
            <a:endParaRPr lang="en-US" sz="2600" dirty="0" smtClean="0"/>
          </a:p>
          <a:p>
            <a:pPr>
              <a:buFontTx/>
              <a:buChar char="-"/>
            </a:pPr>
            <a:r>
              <a:rPr lang="en-US" sz="2600" dirty="0"/>
              <a:t>Which state path is most probable</a:t>
            </a:r>
            <a:r>
              <a:rPr lang="en-US" sz="2600" dirty="0" smtClean="0"/>
              <a:t>?</a:t>
            </a:r>
            <a:r>
              <a:rPr lang="en-US" sz="2800" dirty="0"/>
              <a:t> </a:t>
            </a:r>
            <a:endParaRPr lang="en-US" sz="2800" dirty="0" smtClean="0"/>
          </a:p>
          <a:p>
            <a:pPr lvl="1">
              <a:buFontTx/>
              <a:buChar char="-"/>
            </a:pPr>
            <a:r>
              <a:rPr lang="en-US" sz="2400" dirty="0" smtClean="0"/>
              <a:t>Where are the exons and introns</a:t>
            </a:r>
            <a:endParaRPr lang="en-US" sz="2400" dirty="0" smtClean="0"/>
          </a:p>
          <a:p>
            <a:pPr>
              <a:buFontTx/>
              <a:buChar char="-"/>
            </a:pPr>
            <a:r>
              <a:rPr lang="en-US" sz="2600" dirty="0" smtClean="0"/>
              <a:t>How confident are we that the best path is the true path?</a:t>
            </a:r>
          </a:p>
          <a:p>
            <a:pPr>
              <a:buFontTx/>
              <a:buChar char="-"/>
            </a:pPr>
            <a:r>
              <a:rPr lang="en-US" sz="2600" dirty="0" smtClean="0">
                <a:solidFill>
                  <a:srgbClr val="BFBFBF"/>
                </a:solidFill>
              </a:rPr>
              <a:t>What </a:t>
            </a:r>
            <a:r>
              <a:rPr lang="en-US" sz="2600" dirty="0">
                <a:solidFill>
                  <a:srgbClr val="BFBFBF"/>
                </a:solidFill>
              </a:rPr>
              <a:t>is the probability of the observed </a:t>
            </a:r>
            <a:r>
              <a:rPr lang="en-US" sz="2600" dirty="0" smtClean="0">
                <a:solidFill>
                  <a:srgbClr val="BFBFBF"/>
                </a:solidFill>
              </a:rPr>
              <a:t>sequence</a:t>
            </a:r>
            <a:r>
              <a:rPr lang="en-US" sz="2600" dirty="0" smtClean="0">
                <a:solidFill>
                  <a:srgbClr val="BFBFBF"/>
                </a:solidFill>
              </a:rPr>
              <a:t>?</a:t>
            </a:r>
          </a:p>
          <a:p>
            <a:pPr>
              <a:buFontTx/>
              <a:buChar char="-"/>
            </a:pPr>
            <a:r>
              <a:rPr lang="en-US" sz="2600" dirty="0" smtClean="0">
                <a:solidFill>
                  <a:srgbClr val="BFBFBF"/>
                </a:solidFill>
              </a:rPr>
              <a:t>Is this even a gene?</a:t>
            </a:r>
            <a:endParaRPr lang="en-US" sz="2600" dirty="0" smtClean="0">
              <a:solidFill>
                <a:srgbClr val="BFBFBF"/>
              </a:solidFill>
            </a:endParaRPr>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86" y="2419683"/>
            <a:ext cx="2577614" cy="1658505"/>
          </a:xfrm>
          <a:prstGeom prst="rect">
            <a:avLst/>
          </a:prstGeom>
        </p:spPr>
      </p:pic>
      <p:grpSp>
        <p:nvGrpSpPr>
          <p:cNvPr id="5" name="Group 4"/>
          <p:cNvGrpSpPr/>
          <p:nvPr/>
        </p:nvGrpSpPr>
        <p:grpSpPr>
          <a:xfrm>
            <a:off x="5581644" y="3632988"/>
            <a:ext cx="324858" cy="354438"/>
            <a:chOff x="5581644" y="3632988"/>
            <a:chExt cx="324858" cy="354438"/>
          </a:xfrm>
        </p:grpSpPr>
        <p:cxnSp>
          <p:nvCxnSpPr>
            <p:cNvPr id="6" name="Straight Connector 5"/>
            <p:cNvCxnSpPr/>
            <p:nvPr/>
          </p:nvCxnSpPr>
          <p:spPr>
            <a:xfrm>
              <a:off x="5581644" y="3884048"/>
              <a:ext cx="103364" cy="1033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5685008" y="3632988"/>
              <a:ext cx="221494" cy="3544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330385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confident are we that this best path is the true path?</a:t>
            </a:r>
          </a:p>
        </p:txBody>
      </p:sp>
      <p:sp>
        <p:nvSpPr>
          <p:cNvPr id="3" name="Content Placeholder 2"/>
          <p:cNvSpPr>
            <a:spLocks noGrp="1"/>
          </p:cNvSpPr>
          <p:nvPr>
            <p:ph idx="1"/>
          </p:nvPr>
        </p:nvSpPr>
        <p:spPr>
          <a:xfrm>
            <a:off x="457200" y="1600200"/>
            <a:ext cx="8229600" cy="4926253"/>
          </a:xfrm>
        </p:spPr>
        <p:txBody>
          <a:bodyPr>
            <a:normAutofit/>
          </a:bodyPr>
          <a:lstStyle/>
          <a:p>
            <a:endParaRPr lang="en-US" dirty="0" smtClean="0"/>
          </a:p>
          <a:p>
            <a:pPr marL="457200" lvl="1" indent="0">
              <a:buNone/>
            </a:pPr>
            <a:endParaRPr lang="en-US" dirty="0" smtClean="0"/>
          </a:p>
          <a:p>
            <a:pPr marL="457200" lvl="1" indent="0">
              <a:buNone/>
            </a:pPr>
            <a:r>
              <a:rPr lang="en-US" dirty="0" smtClean="0"/>
              <a:t>Confidence</a:t>
            </a:r>
            <a:r>
              <a:rPr lang="en-US" baseline="-25000" dirty="0">
                <a:latin typeface="Times New Roman"/>
                <a:cs typeface="Times New Roman"/>
              </a:rPr>
              <a:t>π</a:t>
            </a:r>
            <a:r>
              <a:rPr lang="en-US" dirty="0" smtClean="0"/>
              <a:t> =</a:t>
            </a:r>
            <a:endParaRPr lang="en-US" dirty="0"/>
          </a:p>
        </p:txBody>
      </p:sp>
      <p:sp>
        <p:nvSpPr>
          <p:cNvPr id="4" name="Rectangle 3"/>
          <p:cNvSpPr/>
          <p:nvPr/>
        </p:nvSpPr>
        <p:spPr>
          <a:xfrm>
            <a:off x="3451714" y="2407182"/>
            <a:ext cx="972191" cy="461665"/>
          </a:xfrm>
          <a:prstGeom prst="rect">
            <a:avLst/>
          </a:prstGeom>
        </p:spPr>
        <p:txBody>
          <a:bodyPr wrap="none">
            <a:spAutoFit/>
          </a:bodyPr>
          <a:lstStyle/>
          <a:p>
            <a:r>
              <a:rPr lang="en-US" sz="2400" dirty="0" smtClean="0">
                <a:latin typeface="Times New Roman"/>
                <a:cs typeface="Times New Roman"/>
              </a:rPr>
              <a:t>P( p</a:t>
            </a:r>
            <a:r>
              <a:rPr lang="en-US" sz="2400" baseline="-25000" dirty="0" smtClean="0">
                <a:latin typeface="Times New Roman"/>
                <a:cs typeface="Times New Roman"/>
              </a:rPr>
              <a:t>π</a:t>
            </a:r>
            <a:r>
              <a:rPr lang="en-US" sz="2400" dirty="0" smtClean="0">
                <a:latin typeface="Times New Roman"/>
                <a:cs typeface="Times New Roman"/>
              </a:rPr>
              <a:t> )</a:t>
            </a:r>
            <a:endParaRPr lang="en-US" sz="2400" dirty="0">
              <a:latin typeface="Times New Roman"/>
              <a:cs typeface="Times New Roman"/>
            </a:endParaRPr>
          </a:p>
        </p:txBody>
      </p:sp>
      <p:sp>
        <p:nvSpPr>
          <p:cNvPr id="5" name="Rectangle 4"/>
          <p:cNvSpPr/>
          <p:nvPr/>
        </p:nvSpPr>
        <p:spPr>
          <a:xfrm>
            <a:off x="3301425" y="2982907"/>
            <a:ext cx="1297050" cy="523220"/>
          </a:xfrm>
          <a:prstGeom prst="rect">
            <a:avLst/>
          </a:prstGeom>
        </p:spPr>
        <p:txBody>
          <a:bodyPr wrap="none">
            <a:spAutoFit/>
          </a:bodyPr>
          <a:lstStyle/>
          <a:p>
            <a:r>
              <a:rPr lang="en-US" sz="2800" dirty="0" err="1" smtClean="0">
                <a:latin typeface="Times New Roman"/>
                <a:cs typeface="Times New Roman"/>
              </a:rPr>
              <a:t>Σ</a:t>
            </a:r>
            <a:r>
              <a:rPr lang="en-US" sz="2400" baseline="-25000" dirty="0" err="1" smtClean="0">
                <a:latin typeface="Times New Roman"/>
                <a:cs typeface="Times New Roman"/>
              </a:rPr>
              <a:t>i</a:t>
            </a:r>
            <a:r>
              <a:rPr lang="en-US" sz="2400" dirty="0" smtClean="0">
                <a:latin typeface="Times New Roman"/>
                <a:cs typeface="Times New Roman"/>
              </a:rPr>
              <a:t> </a:t>
            </a:r>
            <a:r>
              <a:rPr lang="en-US" sz="2400" dirty="0">
                <a:latin typeface="Times New Roman"/>
                <a:cs typeface="Times New Roman"/>
              </a:rPr>
              <a:t>P</a:t>
            </a:r>
            <a:r>
              <a:rPr lang="en-US" sz="2400" dirty="0" smtClean="0">
                <a:latin typeface="Times New Roman"/>
                <a:cs typeface="Times New Roman"/>
              </a:rPr>
              <a:t>( p</a:t>
            </a:r>
            <a:r>
              <a:rPr lang="en-US" sz="2400" baseline="-25000" dirty="0" smtClean="0">
                <a:latin typeface="Times New Roman"/>
                <a:cs typeface="Times New Roman"/>
              </a:rPr>
              <a:t>i</a:t>
            </a:r>
            <a:r>
              <a:rPr lang="en-US" sz="2400" dirty="0" smtClean="0">
                <a:latin typeface="Times New Roman"/>
                <a:cs typeface="Times New Roman"/>
              </a:rPr>
              <a:t> )</a:t>
            </a:r>
            <a:endParaRPr lang="en-US" sz="2400" dirty="0">
              <a:latin typeface="Times New Roman"/>
              <a:cs typeface="Times New Roman"/>
            </a:endParaRPr>
          </a:p>
        </p:txBody>
      </p:sp>
      <p:cxnSp>
        <p:nvCxnSpPr>
          <p:cNvPr id="6" name="Straight Connector 5"/>
          <p:cNvCxnSpPr/>
          <p:nvPr/>
        </p:nvCxnSpPr>
        <p:spPr>
          <a:xfrm>
            <a:off x="3321039" y="3006718"/>
            <a:ext cx="1102866" cy="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83388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what if the states are hidden?</a:t>
            </a:r>
            <a:endParaRPr lang="en-US" sz="3600" dirty="0"/>
          </a:p>
        </p:txBody>
      </p:sp>
      <p:sp>
        <p:nvSpPr>
          <p:cNvPr id="3" name="Content Placeholder 2"/>
          <p:cNvSpPr>
            <a:spLocks noGrp="1"/>
          </p:cNvSpPr>
          <p:nvPr>
            <p:ph idx="1"/>
          </p:nvPr>
        </p:nvSpPr>
        <p:spPr>
          <a:xfrm>
            <a:off x="206178" y="1600200"/>
            <a:ext cx="8686800" cy="5257800"/>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marL="0" indent="0">
              <a:buNone/>
            </a:pPr>
            <a:r>
              <a:rPr lang="en-US" sz="2600" dirty="0" smtClean="0"/>
              <a:t>Given a sequence :</a:t>
            </a:r>
            <a:endParaRPr lang="en-US" sz="2600" dirty="0" smtClean="0"/>
          </a:p>
          <a:p>
            <a:pPr>
              <a:buFontTx/>
              <a:buChar char="-"/>
            </a:pPr>
            <a:r>
              <a:rPr lang="en-US" sz="2600" dirty="0"/>
              <a:t>Which state path is most probable</a:t>
            </a:r>
            <a:r>
              <a:rPr lang="en-US" sz="2600" dirty="0" smtClean="0"/>
              <a:t>?</a:t>
            </a:r>
            <a:r>
              <a:rPr lang="en-US" sz="2800" dirty="0"/>
              <a:t> </a:t>
            </a:r>
            <a:endParaRPr lang="en-US" sz="2800" dirty="0" smtClean="0"/>
          </a:p>
          <a:p>
            <a:pPr lvl="1">
              <a:buFontTx/>
              <a:buChar char="-"/>
            </a:pPr>
            <a:r>
              <a:rPr lang="en-US" sz="2400" dirty="0" smtClean="0"/>
              <a:t>Where are the exons and introns</a:t>
            </a:r>
            <a:endParaRPr lang="en-US" sz="2400" dirty="0" smtClean="0"/>
          </a:p>
          <a:p>
            <a:pPr>
              <a:buFontTx/>
              <a:buChar char="-"/>
            </a:pPr>
            <a:r>
              <a:rPr lang="en-US" sz="2600" dirty="0" smtClean="0"/>
              <a:t>How confident are we that the best path is the true path?</a:t>
            </a:r>
          </a:p>
          <a:p>
            <a:pPr>
              <a:buFontTx/>
              <a:buChar char="-"/>
            </a:pPr>
            <a:r>
              <a:rPr lang="en-US" sz="2600" dirty="0" smtClean="0"/>
              <a:t>What </a:t>
            </a:r>
            <a:r>
              <a:rPr lang="en-US" sz="2600" dirty="0"/>
              <a:t>is the probability of the observed </a:t>
            </a:r>
            <a:r>
              <a:rPr lang="en-US" sz="2600" dirty="0" smtClean="0"/>
              <a:t>sequence (being emitted by the model somehow)?</a:t>
            </a:r>
          </a:p>
          <a:p>
            <a:pPr>
              <a:buFontTx/>
              <a:buChar char="-"/>
            </a:pPr>
            <a:r>
              <a:rPr lang="en-US" sz="2600" dirty="0" smtClean="0">
                <a:solidFill>
                  <a:srgbClr val="BFBFBF"/>
                </a:solidFill>
              </a:rPr>
              <a:t>Is this even a gene?</a:t>
            </a:r>
            <a:endParaRPr lang="en-US" sz="2600" dirty="0" smtClean="0">
              <a:solidFill>
                <a:srgbClr val="BFBFBF"/>
              </a:solidFill>
            </a:endParaRPr>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86" y="2419683"/>
            <a:ext cx="2577614" cy="1658505"/>
          </a:xfrm>
          <a:prstGeom prst="rect">
            <a:avLst/>
          </a:prstGeom>
        </p:spPr>
      </p:pic>
      <p:grpSp>
        <p:nvGrpSpPr>
          <p:cNvPr id="5" name="Group 4"/>
          <p:cNvGrpSpPr/>
          <p:nvPr/>
        </p:nvGrpSpPr>
        <p:grpSpPr>
          <a:xfrm>
            <a:off x="5581644" y="3632988"/>
            <a:ext cx="324858" cy="354438"/>
            <a:chOff x="5581644" y="3632988"/>
            <a:chExt cx="324858" cy="354438"/>
          </a:xfrm>
        </p:grpSpPr>
        <p:cxnSp>
          <p:nvCxnSpPr>
            <p:cNvPr id="6" name="Straight Connector 5"/>
            <p:cNvCxnSpPr/>
            <p:nvPr/>
          </p:nvCxnSpPr>
          <p:spPr>
            <a:xfrm>
              <a:off x="5581644" y="3884048"/>
              <a:ext cx="103364" cy="1033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5685008" y="3632988"/>
              <a:ext cx="221494" cy="3544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8524371" y="4493914"/>
            <a:ext cx="324858" cy="354438"/>
            <a:chOff x="5581644" y="3632988"/>
            <a:chExt cx="324858" cy="354438"/>
          </a:xfrm>
        </p:grpSpPr>
        <p:cxnSp>
          <p:nvCxnSpPr>
            <p:cNvPr id="9" name="Straight Connector 8"/>
            <p:cNvCxnSpPr/>
            <p:nvPr/>
          </p:nvCxnSpPr>
          <p:spPr>
            <a:xfrm>
              <a:off x="5581644" y="3884048"/>
              <a:ext cx="103364" cy="1033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85008" y="3632988"/>
              <a:ext cx="221494" cy="3544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674704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52" y="114222"/>
            <a:ext cx="8686800" cy="1143000"/>
          </a:xfrm>
        </p:spPr>
        <p:txBody>
          <a:bodyPr>
            <a:normAutofit fontScale="90000"/>
          </a:bodyPr>
          <a:lstStyle/>
          <a:p>
            <a:r>
              <a:rPr lang="en-US" sz="3600" dirty="0"/>
              <a:t>What is the probability of the observed </a:t>
            </a:r>
            <a:r>
              <a:rPr lang="en-US" sz="3600" dirty="0" smtClean="0"/>
              <a:t>sequence?</a:t>
            </a:r>
            <a:endParaRPr lang="en-US" sz="3600" dirty="0"/>
          </a:p>
        </p:txBody>
      </p:sp>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for each possible state path, compute the probability of the observed string, and … ?</a:t>
            </a:r>
          </a:p>
        </p:txBody>
      </p:sp>
    </p:spTree>
    <p:extLst>
      <p:ext uri="{BB962C8B-B14F-4D97-AF65-F5344CB8AC3E}">
        <p14:creationId xmlns:p14="http://schemas.microsoft.com/office/powerpoint/2010/main" val="34959331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178" y="1600200"/>
            <a:ext cx="8686800" cy="4525963"/>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a:buFontTx/>
              <a:buChar char="-"/>
            </a:pPr>
            <a:r>
              <a:rPr lang="en-US" sz="2600" dirty="0" smtClean="0"/>
              <a:t>One way: for each possible state path, compute the probability of the observed string, and … add up those</a:t>
            </a:r>
            <a:r>
              <a:rPr lang="en-US" sz="2600" dirty="0"/>
              <a:t> </a:t>
            </a:r>
            <a:r>
              <a:rPr lang="en-US" sz="2600" dirty="0" smtClean="0"/>
              <a:t>probabilities</a:t>
            </a:r>
          </a:p>
        </p:txBody>
      </p:sp>
      <p:pic>
        <p:nvPicPr>
          <p:cNvPr id="4" name="Picture 3"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535" y="4068780"/>
            <a:ext cx="3399986" cy="2187641"/>
          </a:xfrm>
          <a:prstGeom prst="rect">
            <a:avLst/>
          </a:prstGeom>
        </p:spPr>
      </p:pic>
      <p:sp>
        <p:nvSpPr>
          <p:cNvPr id="7" name="Title 1"/>
          <p:cNvSpPr>
            <a:spLocks noGrp="1"/>
          </p:cNvSpPr>
          <p:nvPr>
            <p:ph type="title"/>
          </p:nvPr>
        </p:nvSpPr>
        <p:spPr>
          <a:xfrm>
            <a:off x="187152" y="114222"/>
            <a:ext cx="8686800" cy="1143000"/>
          </a:xfrm>
        </p:spPr>
        <p:txBody>
          <a:bodyPr>
            <a:normAutofit fontScale="90000"/>
          </a:bodyPr>
          <a:lstStyle/>
          <a:p>
            <a:r>
              <a:rPr lang="en-US" sz="3600" dirty="0"/>
              <a:t>What is the probability of the observed </a:t>
            </a:r>
            <a:r>
              <a:rPr lang="en-US" sz="3600" dirty="0" smtClean="0"/>
              <a:t>sequence?</a:t>
            </a:r>
            <a:endParaRPr lang="en-US" sz="3600" dirty="0"/>
          </a:p>
        </p:txBody>
      </p:sp>
    </p:spTree>
    <p:extLst>
      <p:ext uri="{BB962C8B-B14F-4D97-AF65-F5344CB8AC3E}">
        <p14:creationId xmlns:p14="http://schemas.microsoft.com/office/powerpoint/2010/main" val="153680865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What is the probability of the observed sequence?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a:t>
            </a:r>
            <a:r>
              <a:rPr lang="en-US" sz="2600" dirty="0"/>
              <a:t>way: for each possible state path, compute the probability of the observed string, and … add up those probabilities</a:t>
            </a:r>
          </a:p>
          <a:p>
            <a:pPr>
              <a:buFontTx/>
              <a:buChar char="-"/>
            </a:pPr>
            <a:r>
              <a:rPr lang="en-US" sz="2600" dirty="0" smtClean="0"/>
              <a:t>A better way?</a:t>
            </a:r>
          </a:p>
        </p:txBody>
      </p:sp>
      <p:graphicFrame>
        <p:nvGraphicFramePr>
          <p:cNvPr id="4" name="Table 3"/>
          <p:cNvGraphicFramePr>
            <a:graphicFrameLocks noGrp="1"/>
          </p:cNvGraphicFramePr>
          <p:nvPr>
            <p:extLst>
              <p:ext uri="{D42A27DB-BD31-4B8C-83A1-F6EECF244321}">
                <p14:modId xmlns:p14="http://schemas.microsoft.com/office/powerpoint/2010/main" val="1181436580"/>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5" name="Straight Arrow Connector 4"/>
          <p:cNvCxnSpPr/>
          <p:nvPr/>
        </p:nvCxnSpPr>
        <p:spPr>
          <a:xfrm>
            <a:off x="2234439" y="420364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770755"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47654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What is the probability of the observed sequence?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a:t>
            </a:r>
            <a:r>
              <a:rPr lang="en-US" sz="2600" dirty="0"/>
              <a:t>way: for each possible state path, compute the probability of the observed string, and … add up those probabilities</a:t>
            </a:r>
          </a:p>
          <a:p>
            <a:pPr>
              <a:buFontTx/>
              <a:buChar char="-"/>
            </a:pPr>
            <a:r>
              <a:rPr lang="en-US" sz="2600" dirty="0" smtClean="0"/>
              <a:t>A better way?</a:t>
            </a:r>
          </a:p>
        </p:txBody>
      </p:sp>
      <p:graphicFrame>
        <p:nvGraphicFramePr>
          <p:cNvPr id="4" name="Table 3"/>
          <p:cNvGraphicFramePr>
            <a:graphicFrameLocks noGrp="1"/>
          </p:cNvGraphicFramePr>
          <p:nvPr>
            <p:extLst>
              <p:ext uri="{D42A27DB-BD31-4B8C-83A1-F6EECF244321}">
                <p14:modId xmlns:p14="http://schemas.microsoft.com/office/powerpoint/2010/main" val="401024054"/>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lumMod val="75000"/>
                      </a:schemeClr>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0" name="Straight Arrow Connector 9"/>
          <p:cNvCxnSpPr/>
          <p:nvPr/>
        </p:nvCxnSpPr>
        <p:spPr>
          <a:xfrm>
            <a:off x="2286545" y="4402358"/>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767779" y="4332233"/>
            <a:ext cx="152400" cy="14131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08729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What is the probability of the observed sequence?</a:t>
            </a:r>
          </a:p>
        </p:txBody>
      </p:sp>
      <p:sp>
        <p:nvSpPr>
          <p:cNvPr id="3" name="Content Placeholder 2"/>
          <p:cNvSpPr>
            <a:spLocks noGrp="1"/>
          </p:cNvSpPr>
          <p:nvPr>
            <p:ph idx="1"/>
          </p:nvPr>
        </p:nvSpPr>
        <p:spPr>
          <a:xfrm>
            <a:off x="206178" y="1600200"/>
            <a:ext cx="8686800" cy="4525963"/>
          </a:xfrm>
        </p:spPr>
        <p:txBody>
          <a:bodyPr>
            <a:normAutofit/>
          </a:bodyPr>
          <a:lstStyle/>
          <a:p>
            <a:pPr>
              <a:buFontTx/>
              <a:buChar char="-"/>
            </a:pPr>
            <a:r>
              <a:rPr lang="en-US" sz="2600" dirty="0" smtClean="0"/>
              <a:t>One </a:t>
            </a:r>
            <a:r>
              <a:rPr lang="en-US" sz="2600" dirty="0"/>
              <a:t>way: for each possible state path, compute the probability of the observed string, and … add up those probabilities</a:t>
            </a:r>
          </a:p>
          <a:p>
            <a:pPr>
              <a:buFontTx/>
              <a:buChar char="-"/>
            </a:pPr>
            <a:r>
              <a:rPr lang="en-US" sz="2600" dirty="0" smtClean="0"/>
              <a:t>A better way?</a:t>
            </a:r>
          </a:p>
          <a:p>
            <a:pPr>
              <a:buFontTx/>
              <a:buChar char="-"/>
            </a:pPr>
            <a:endParaRPr lang="en-US" sz="2600" dirty="0"/>
          </a:p>
          <a:p>
            <a:pPr>
              <a:buFontTx/>
              <a:buChar char="-"/>
            </a:pPr>
            <a:endParaRPr lang="en-US" sz="2600" dirty="0" smtClean="0"/>
          </a:p>
          <a:p>
            <a:pPr>
              <a:buFontTx/>
              <a:buChar char="-"/>
            </a:pPr>
            <a:endParaRPr lang="en-US" sz="2600" dirty="0"/>
          </a:p>
          <a:p>
            <a:pPr>
              <a:buFontTx/>
              <a:buChar char="-"/>
            </a:pPr>
            <a:endParaRPr lang="en-US" sz="2600" dirty="0" smtClean="0"/>
          </a:p>
          <a:p>
            <a:pPr>
              <a:buFontTx/>
              <a:buChar char="-"/>
            </a:pPr>
            <a:r>
              <a:rPr lang="en-US" sz="2600" dirty="0"/>
              <a:t>Dynamic programming :  </a:t>
            </a:r>
            <a:r>
              <a:rPr lang="en-US" sz="2600" dirty="0"/>
              <a:t>F</a:t>
            </a:r>
            <a:r>
              <a:rPr lang="en-US" sz="2600" dirty="0" smtClean="0"/>
              <a:t>(</a:t>
            </a:r>
            <a:r>
              <a:rPr lang="en-US" sz="2600" dirty="0" err="1"/>
              <a:t>i,j</a:t>
            </a:r>
            <a:r>
              <a:rPr lang="en-US" sz="2600" dirty="0"/>
              <a:t>) = </a:t>
            </a:r>
            <a:r>
              <a:rPr lang="en-US" sz="2600" dirty="0" smtClean="0"/>
              <a:t>sum</a:t>
            </a:r>
            <a:endParaRPr lang="en-US" sz="2600" dirty="0"/>
          </a:p>
          <a:p>
            <a:pPr>
              <a:buFontTx/>
              <a:buChar char="-"/>
            </a:pPr>
            <a:endParaRPr lang="en-US" sz="2600" dirty="0" smtClean="0"/>
          </a:p>
        </p:txBody>
      </p:sp>
      <p:graphicFrame>
        <p:nvGraphicFramePr>
          <p:cNvPr id="4" name="Table 3"/>
          <p:cNvGraphicFramePr>
            <a:graphicFrameLocks noGrp="1"/>
          </p:cNvGraphicFramePr>
          <p:nvPr>
            <p:extLst>
              <p:ext uri="{D42A27DB-BD31-4B8C-83A1-F6EECF244321}">
                <p14:modId xmlns:p14="http://schemas.microsoft.com/office/powerpoint/2010/main" val="3043908807"/>
              </p:ext>
            </p:extLst>
          </p:nvPr>
        </p:nvGraphicFramePr>
        <p:xfrm>
          <a:off x="1258195" y="3314232"/>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Left Brace 7"/>
          <p:cNvSpPr/>
          <p:nvPr/>
        </p:nvSpPr>
        <p:spPr>
          <a:xfrm>
            <a:off x="5611174" y="5062999"/>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cxnSp>
        <p:nvCxnSpPr>
          <p:cNvPr id="9" name="Straight Arrow Connector 8"/>
          <p:cNvCxnSpPr/>
          <p:nvPr/>
        </p:nvCxnSpPr>
        <p:spPr>
          <a:xfrm>
            <a:off x="2229699" y="46419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766015"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341889"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878205"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331211"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867527"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443401"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979717" y="465612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234439" y="420364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770755"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346629"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882945"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335951"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872267"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5448141"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984457" y="42178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2318295" y="4439935"/>
            <a:ext cx="3813822" cy="137632"/>
            <a:chOff x="2318295" y="4439935"/>
            <a:chExt cx="3813822" cy="137632"/>
          </a:xfrm>
        </p:grpSpPr>
        <p:cxnSp>
          <p:nvCxnSpPr>
            <p:cNvPr id="26" name="Straight Arrow Connector 25"/>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flipV="1">
            <a:off x="2324495" y="4263087"/>
            <a:ext cx="3813822" cy="164624"/>
            <a:chOff x="2318295" y="4439935"/>
            <a:chExt cx="3813822" cy="137632"/>
          </a:xfrm>
        </p:grpSpPr>
        <p:cxnSp>
          <p:nvCxnSpPr>
            <p:cNvPr id="35" name="Straight Arrow Connector 34"/>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sp>
        <p:nvSpPr>
          <p:cNvPr id="45" name="Rectangle 44"/>
          <p:cNvSpPr/>
          <p:nvPr/>
        </p:nvSpPr>
        <p:spPr>
          <a:xfrm>
            <a:off x="5880275" y="5096448"/>
            <a:ext cx="3146452" cy="492443"/>
          </a:xfrm>
          <a:prstGeom prst="rect">
            <a:avLst/>
          </a:prstGeom>
        </p:spPr>
        <p:txBody>
          <a:bodyPr wrap="none">
            <a:spAutoFit/>
          </a:bodyPr>
          <a:lstStyle/>
          <a:p>
            <a:r>
              <a:rPr lang="en-US" sz="2600" dirty="0"/>
              <a:t>F</a:t>
            </a:r>
            <a:r>
              <a:rPr lang="en-US" sz="2600" dirty="0" smtClean="0"/>
              <a:t>(</a:t>
            </a:r>
            <a:r>
              <a:rPr lang="en-US" sz="2600" dirty="0"/>
              <a:t>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 </a:t>
            </a:r>
            <a:endParaRPr lang="en-US" sz="2600" dirty="0"/>
          </a:p>
        </p:txBody>
      </p:sp>
      <p:sp>
        <p:nvSpPr>
          <p:cNvPr id="46" name="Rectangle 45"/>
          <p:cNvSpPr/>
          <p:nvPr/>
        </p:nvSpPr>
        <p:spPr>
          <a:xfrm>
            <a:off x="5885015" y="5558976"/>
            <a:ext cx="3064235" cy="492443"/>
          </a:xfrm>
          <a:prstGeom prst="rect">
            <a:avLst/>
          </a:prstGeom>
        </p:spPr>
        <p:txBody>
          <a:bodyPr wrap="none">
            <a:spAutoFit/>
          </a:bodyPr>
          <a:lstStyle/>
          <a:p>
            <a:r>
              <a:rPr lang="en-US" sz="2600" dirty="0"/>
              <a:t>F</a:t>
            </a:r>
            <a:r>
              <a:rPr lang="en-US" sz="2600" dirty="0" smtClean="0"/>
              <a:t>(</a:t>
            </a:r>
            <a:r>
              <a:rPr lang="en-US" sz="2600" dirty="0"/>
              <a:t>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
        <p:nvSpPr>
          <p:cNvPr id="43" name="Rectangle 42"/>
          <p:cNvSpPr/>
          <p:nvPr/>
        </p:nvSpPr>
        <p:spPr>
          <a:xfrm>
            <a:off x="3493374" y="4870883"/>
            <a:ext cx="237640" cy="369332"/>
          </a:xfrm>
          <a:prstGeom prst="rect">
            <a:avLst/>
          </a:prstGeom>
        </p:spPr>
        <p:txBody>
          <a:bodyPr wrap="none">
            <a:spAutoFit/>
          </a:bodyPr>
          <a:lstStyle/>
          <a:p>
            <a:pPr algn="ctr"/>
            <a:r>
              <a:rPr lang="en-US" dirty="0" err="1" smtClean="0"/>
              <a:t>i</a:t>
            </a:r>
            <a:endParaRPr lang="en-US" dirty="0"/>
          </a:p>
        </p:txBody>
      </p:sp>
      <p:sp>
        <p:nvSpPr>
          <p:cNvPr id="44" name="Rectangle 43"/>
          <p:cNvSpPr/>
          <p:nvPr/>
        </p:nvSpPr>
        <p:spPr>
          <a:xfrm>
            <a:off x="6567780" y="4427711"/>
            <a:ext cx="1107996" cy="369332"/>
          </a:xfrm>
          <a:prstGeom prst="rect">
            <a:avLst/>
          </a:prstGeom>
        </p:spPr>
        <p:txBody>
          <a:bodyPr wrap="none">
            <a:spAutoFit/>
          </a:bodyPr>
          <a:lstStyle/>
          <a:p>
            <a:pPr algn="ctr"/>
            <a:r>
              <a:rPr lang="en-US" dirty="0" smtClean="0"/>
              <a:t>j ∈ {</a:t>
            </a:r>
            <a:r>
              <a:rPr lang="en-US" baseline="0" dirty="0" smtClean="0"/>
              <a:t> I, E }</a:t>
            </a:r>
          </a:p>
        </p:txBody>
      </p:sp>
    </p:spTree>
    <p:extLst>
      <p:ext uri="{BB962C8B-B14F-4D97-AF65-F5344CB8AC3E}">
        <p14:creationId xmlns:p14="http://schemas.microsoft.com/office/powerpoint/2010/main" val="405847153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But what if the states are hidden?</a:t>
            </a:r>
            <a:endParaRPr lang="en-US" sz="3600" dirty="0"/>
          </a:p>
        </p:txBody>
      </p:sp>
      <p:sp>
        <p:nvSpPr>
          <p:cNvPr id="3" name="Content Placeholder 2"/>
          <p:cNvSpPr>
            <a:spLocks noGrp="1"/>
          </p:cNvSpPr>
          <p:nvPr>
            <p:ph idx="1"/>
          </p:nvPr>
        </p:nvSpPr>
        <p:spPr>
          <a:xfrm>
            <a:off x="206178" y="1600200"/>
            <a:ext cx="8686800" cy="5257800"/>
          </a:xfrm>
        </p:spPr>
        <p:txBody>
          <a:bodyPr>
            <a:normAutofit/>
          </a:bodyPr>
          <a:lstStyle/>
          <a:p>
            <a:pPr marL="0" indent="0">
              <a:buNone/>
            </a:pPr>
            <a:r>
              <a:rPr lang="en-US" dirty="0" smtClean="0"/>
              <a:t>   ?     ?     ?      ?      ?     ?      ?      ?     ?     </a:t>
            </a:r>
          </a:p>
          <a:p>
            <a:pPr marL="0" indent="0">
              <a:buNone/>
            </a:pPr>
            <a:r>
              <a:rPr lang="en-US" sz="2600" dirty="0" smtClean="0"/>
              <a:t>    c       g      a        a        a       t        a        g      t</a:t>
            </a:r>
          </a:p>
          <a:p>
            <a:pPr marL="0" indent="0">
              <a:buNone/>
            </a:pPr>
            <a:endParaRPr lang="en-US" sz="2600" dirty="0"/>
          </a:p>
          <a:p>
            <a:pPr marL="0" indent="0">
              <a:buNone/>
            </a:pPr>
            <a:r>
              <a:rPr lang="en-US" sz="2600" dirty="0" smtClean="0"/>
              <a:t>Given a sequence :</a:t>
            </a:r>
            <a:endParaRPr lang="en-US" sz="2600" dirty="0" smtClean="0"/>
          </a:p>
          <a:p>
            <a:pPr>
              <a:buFontTx/>
              <a:buChar char="-"/>
            </a:pPr>
            <a:r>
              <a:rPr lang="en-US" sz="2600" dirty="0"/>
              <a:t>Which state path is most probable</a:t>
            </a:r>
            <a:r>
              <a:rPr lang="en-US" sz="2600" dirty="0" smtClean="0"/>
              <a:t>?</a:t>
            </a:r>
            <a:r>
              <a:rPr lang="en-US" sz="2800" dirty="0"/>
              <a:t> </a:t>
            </a:r>
            <a:endParaRPr lang="en-US" sz="2800" dirty="0" smtClean="0"/>
          </a:p>
          <a:p>
            <a:pPr lvl="1">
              <a:buFontTx/>
              <a:buChar char="-"/>
            </a:pPr>
            <a:r>
              <a:rPr lang="en-US" sz="2400" dirty="0" smtClean="0"/>
              <a:t>Where are the exons and introns</a:t>
            </a:r>
            <a:endParaRPr lang="en-US" sz="2400" dirty="0" smtClean="0"/>
          </a:p>
          <a:p>
            <a:pPr>
              <a:buFontTx/>
              <a:buChar char="-"/>
            </a:pPr>
            <a:r>
              <a:rPr lang="en-US" sz="2600" dirty="0" smtClean="0"/>
              <a:t>How confident are we that the best path is the true path?</a:t>
            </a:r>
          </a:p>
          <a:p>
            <a:pPr>
              <a:buFontTx/>
              <a:buChar char="-"/>
            </a:pPr>
            <a:r>
              <a:rPr lang="en-US" sz="2600" dirty="0" smtClean="0"/>
              <a:t>What </a:t>
            </a:r>
            <a:r>
              <a:rPr lang="en-US" sz="2600" dirty="0"/>
              <a:t>is the probability of the observed </a:t>
            </a:r>
            <a:r>
              <a:rPr lang="en-US" sz="2600" dirty="0" smtClean="0"/>
              <a:t>sequence (being emitted by the model somehow)?</a:t>
            </a:r>
          </a:p>
          <a:p>
            <a:pPr>
              <a:buFontTx/>
              <a:buChar char="-"/>
            </a:pPr>
            <a:r>
              <a:rPr lang="en-US" sz="2600" dirty="0" smtClean="0"/>
              <a:t>Is this even a gene?</a:t>
            </a:r>
            <a:endParaRPr lang="en-US" sz="2600" dirty="0" smtClean="0"/>
          </a:p>
        </p:txBody>
      </p:sp>
      <p:pic>
        <p:nvPicPr>
          <p:cNvPr id="16" name="Picture 15" descr="simple-gene-mode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86" y="2419683"/>
            <a:ext cx="2577614" cy="1658505"/>
          </a:xfrm>
          <a:prstGeom prst="rect">
            <a:avLst/>
          </a:prstGeom>
        </p:spPr>
      </p:pic>
      <p:grpSp>
        <p:nvGrpSpPr>
          <p:cNvPr id="5" name="Group 4"/>
          <p:cNvGrpSpPr/>
          <p:nvPr/>
        </p:nvGrpSpPr>
        <p:grpSpPr>
          <a:xfrm>
            <a:off x="5581644" y="3632988"/>
            <a:ext cx="324858" cy="354438"/>
            <a:chOff x="5581644" y="3632988"/>
            <a:chExt cx="324858" cy="354438"/>
          </a:xfrm>
        </p:grpSpPr>
        <p:cxnSp>
          <p:nvCxnSpPr>
            <p:cNvPr id="6" name="Straight Connector 5"/>
            <p:cNvCxnSpPr/>
            <p:nvPr/>
          </p:nvCxnSpPr>
          <p:spPr>
            <a:xfrm>
              <a:off x="5581644" y="3884048"/>
              <a:ext cx="103364" cy="1033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5685008" y="3632988"/>
              <a:ext cx="221494" cy="3544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8" name="Group 7"/>
          <p:cNvGrpSpPr/>
          <p:nvPr/>
        </p:nvGrpSpPr>
        <p:grpSpPr>
          <a:xfrm>
            <a:off x="8524371" y="4493914"/>
            <a:ext cx="324858" cy="354438"/>
            <a:chOff x="5581644" y="3632988"/>
            <a:chExt cx="324858" cy="354438"/>
          </a:xfrm>
        </p:grpSpPr>
        <p:cxnSp>
          <p:nvCxnSpPr>
            <p:cNvPr id="9" name="Straight Connector 8"/>
            <p:cNvCxnSpPr/>
            <p:nvPr/>
          </p:nvCxnSpPr>
          <p:spPr>
            <a:xfrm>
              <a:off x="5581644" y="3884048"/>
              <a:ext cx="103364" cy="10337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5685008" y="3632988"/>
              <a:ext cx="221494" cy="35443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613573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3488" b="-23488"/>
          <a:stretch>
            <a:fillRect/>
          </a:stretch>
        </p:blipFill>
        <p:spPr>
          <a:xfrm>
            <a:off x="5369839" y="4484994"/>
            <a:ext cx="3507401" cy="1928935"/>
          </a:xfrm>
        </p:spPr>
      </p:pic>
      <p:sp>
        <p:nvSpPr>
          <p:cNvPr id="7" name="Content Placeholder 2"/>
          <p:cNvSpPr txBox="1">
            <a:spLocks/>
          </p:cNvSpPr>
          <p:nvPr/>
        </p:nvSpPr>
        <p:spPr>
          <a:xfrm>
            <a:off x="457200" y="1758950"/>
            <a:ext cx="8420040" cy="49744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the observed flips:  HTH</a:t>
            </a:r>
          </a:p>
          <a:p>
            <a:r>
              <a:rPr lang="en-US" dirty="0" smtClean="0"/>
              <a:t>What is the probability of observing that string </a:t>
            </a:r>
            <a:r>
              <a:rPr lang="en-US" dirty="0" smtClean="0"/>
              <a:t>from each </a:t>
            </a:r>
            <a:r>
              <a:rPr lang="en-US" dirty="0" smtClean="0"/>
              <a:t>possible combination of states</a:t>
            </a:r>
          </a:p>
          <a:p>
            <a:pPr lvl="1"/>
            <a:r>
              <a:rPr lang="en-US" dirty="0" smtClean="0"/>
              <a:t>(suppose initialization is 75% fair, 25% unfair)</a:t>
            </a:r>
          </a:p>
          <a:p>
            <a:pPr marL="0" indent="0">
              <a:buNone/>
            </a:pPr>
            <a:r>
              <a:rPr lang="en-US" sz="2400" dirty="0" smtClean="0">
                <a:latin typeface="Courier"/>
                <a:cs typeface="Courier"/>
              </a:rPr>
              <a:t>FFF:</a:t>
            </a:r>
          </a:p>
          <a:p>
            <a:pPr marL="0" indent="0">
              <a:buNone/>
            </a:pPr>
            <a:r>
              <a:rPr lang="en-US" sz="2400" dirty="0" smtClean="0">
                <a:latin typeface="Courier"/>
                <a:cs typeface="Courier"/>
              </a:rPr>
              <a:t>FFU:</a:t>
            </a:r>
          </a:p>
          <a:p>
            <a:pPr marL="0" indent="0">
              <a:buNone/>
            </a:pPr>
            <a:r>
              <a:rPr lang="en-US" sz="2400" dirty="0" smtClean="0">
                <a:latin typeface="Courier"/>
                <a:cs typeface="Courier"/>
              </a:rPr>
              <a:t>.</a:t>
            </a:r>
          </a:p>
          <a:p>
            <a:pPr marL="0" indent="0">
              <a:buNone/>
            </a:pPr>
            <a:r>
              <a:rPr lang="en-US" sz="2400" dirty="0" smtClean="0">
                <a:latin typeface="Courier"/>
                <a:cs typeface="Courier"/>
              </a:rPr>
              <a:t>.</a:t>
            </a:r>
          </a:p>
          <a:p>
            <a:pPr marL="0" indent="0">
              <a:buNone/>
            </a:pPr>
            <a:r>
              <a:rPr lang="en-US" sz="2400" dirty="0">
                <a:latin typeface="Courier"/>
                <a:cs typeface="Courier"/>
              </a:rPr>
              <a:t>.</a:t>
            </a:r>
            <a:endParaRPr lang="en-US" sz="2400" dirty="0" smtClean="0">
              <a:latin typeface="Courier"/>
              <a:cs typeface="Courier"/>
            </a:endParaRPr>
          </a:p>
          <a:p>
            <a:pPr marL="0" indent="0">
              <a:buNone/>
            </a:pPr>
            <a:r>
              <a:rPr lang="en-US" sz="2400" dirty="0" smtClean="0">
                <a:latin typeface="Courier"/>
                <a:cs typeface="Courier"/>
              </a:rPr>
              <a:t>UUU:</a:t>
            </a:r>
          </a:p>
          <a:p>
            <a:endParaRPr lang="en-US" dirty="0" smtClean="0"/>
          </a:p>
        </p:txBody>
      </p:sp>
      <p:sp>
        <p:nvSpPr>
          <p:cNvPr id="8"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spTree>
    <p:extLst>
      <p:ext uri="{BB962C8B-B14F-4D97-AF65-F5344CB8AC3E}">
        <p14:creationId xmlns:p14="http://schemas.microsoft.com/office/powerpoint/2010/main" val="320109156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this a gene?</a:t>
            </a:r>
            <a:endParaRPr lang="en-US" dirty="0" smtClean="0"/>
          </a:p>
        </p:txBody>
      </p:sp>
      <p:sp>
        <p:nvSpPr>
          <p:cNvPr id="3" name="Content Placeholder 2"/>
          <p:cNvSpPr>
            <a:spLocks noGrp="1"/>
          </p:cNvSpPr>
          <p:nvPr>
            <p:ph idx="1"/>
          </p:nvPr>
        </p:nvSpPr>
        <p:spPr>
          <a:xfrm>
            <a:off x="457200" y="1600200"/>
            <a:ext cx="8229600" cy="4926253"/>
          </a:xfrm>
        </p:spPr>
        <p:txBody>
          <a:bodyPr>
            <a:normAutofit/>
          </a:bodyPr>
          <a:lstStyle/>
          <a:p>
            <a:endParaRPr lang="en-US" dirty="0" smtClean="0"/>
          </a:p>
          <a:p>
            <a:pPr marL="457200" lvl="1" indent="0">
              <a:buNone/>
            </a:pPr>
            <a:endParaRPr lang="en-US" dirty="0" smtClean="0"/>
          </a:p>
          <a:p>
            <a:pPr marL="457200" lvl="1" indent="0">
              <a:buNone/>
            </a:pPr>
            <a:r>
              <a:rPr lang="en-US" dirty="0" smtClean="0"/>
              <a:t>Odds ratio: </a:t>
            </a:r>
            <a:endParaRPr lang="en-US" dirty="0"/>
          </a:p>
        </p:txBody>
      </p:sp>
      <p:sp>
        <p:nvSpPr>
          <p:cNvPr id="4" name="Rectangle 3"/>
          <p:cNvSpPr/>
          <p:nvPr/>
        </p:nvSpPr>
        <p:spPr>
          <a:xfrm>
            <a:off x="3451714" y="2407182"/>
            <a:ext cx="2434831" cy="461665"/>
          </a:xfrm>
          <a:prstGeom prst="rect">
            <a:avLst/>
          </a:prstGeom>
        </p:spPr>
        <p:txBody>
          <a:bodyPr wrap="none">
            <a:spAutoFit/>
          </a:bodyPr>
          <a:lstStyle/>
          <a:p>
            <a:r>
              <a:rPr lang="en-US" sz="2400" dirty="0" smtClean="0">
                <a:latin typeface="Times New Roman"/>
                <a:cs typeface="Times New Roman"/>
              </a:rPr>
              <a:t>P( string | Model )</a:t>
            </a:r>
            <a:endParaRPr lang="en-US" sz="2400" dirty="0">
              <a:latin typeface="Times New Roman"/>
              <a:cs typeface="Times New Roman"/>
            </a:endParaRPr>
          </a:p>
        </p:txBody>
      </p:sp>
      <p:sp>
        <p:nvSpPr>
          <p:cNvPr id="5" name="Rectangle 4"/>
          <p:cNvSpPr/>
          <p:nvPr/>
        </p:nvSpPr>
        <p:spPr>
          <a:xfrm>
            <a:off x="3301425" y="2982907"/>
            <a:ext cx="2674029" cy="523220"/>
          </a:xfrm>
          <a:prstGeom prst="rect">
            <a:avLst/>
          </a:prstGeom>
        </p:spPr>
        <p:txBody>
          <a:bodyPr wrap="none">
            <a:spAutoFit/>
          </a:bodyPr>
          <a:lstStyle/>
          <a:p>
            <a:r>
              <a:rPr lang="en-US" sz="2800" dirty="0">
                <a:latin typeface="Times New Roman"/>
                <a:cs typeface="Times New Roman"/>
              </a:rPr>
              <a:t> </a:t>
            </a:r>
            <a:r>
              <a:rPr lang="en-US" sz="2800" dirty="0" smtClean="0">
                <a:latin typeface="Times New Roman"/>
                <a:cs typeface="Times New Roman"/>
              </a:rPr>
              <a:t> </a:t>
            </a:r>
            <a:r>
              <a:rPr lang="en-US" sz="2400" dirty="0" smtClean="0">
                <a:latin typeface="Times New Roman"/>
                <a:cs typeface="Times New Roman"/>
              </a:rPr>
              <a:t>P</a:t>
            </a:r>
            <a:r>
              <a:rPr lang="en-US" sz="2400" dirty="0" smtClean="0">
                <a:latin typeface="Times New Roman"/>
                <a:cs typeface="Times New Roman"/>
              </a:rPr>
              <a:t>(string | random )</a:t>
            </a:r>
            <a:endParaRPr lang="en-US" sz="2400" dirty="0">
              <a:latin typeface="Times New Roman"/>
              <a:cs typeface="Times New Roman"/>
            </a:endParaRPr>
          </a:p>
        </p:txBody>
      </p:sp>
      <p:cxnSp>
        <p:nvCxnSpPr>
          <p:cNvPr id="6" name="Straight Connector 5"/>
          <p:cNvCxnSpPr/>
          <p:nvPr/>
        </p:nvCxnSpPr>
        <p:spPr>
          <a:xfrm>
            <a:off x="3321039" y="3006718"/>
            <a:ext cx="1927055" cy="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31873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 this a gene?</a:t>
            </a:r>
            <a:endParaRPr lang="en-US" dirty="0" smtClean="0"/>
          </a:p>
        </p:txBody>
      </p:sp>
      <p:sp>
        <p:nvSpPr>
          <p:cNvPr id="3" name="Content Placeholder 2"/>
          <p:cNvSpPr>
            <a:spLocks noGrp="1"/>
          </p:cNvSpPr>
          <p:nvPr>
            <p:ph idx="1"/>
          </p:nvPr>
        </p:nvSpPr>
        <p:spPr>
          <a:xfrm>
            <a:off x="457200" y="1600200"/>
            <a:ext cx="8229600" cy="4926253"/>
          </a:xfrm>
        </p:spPr>
        <p:txBody>
          <a:bodyPr>
            <a:normAutofit/>
          </a:bodyPr>
          <a:lstStyle/>
          <a:p>
            <a:endParaRPr lang="en-US" dirty="0" smtClean="0"/>
          </a:p>
          <a:p>
            <a:pPr marL="457200" lvl="1" indent="0">
              <a:buNone/>
            </a:pPr>
            <a:endParaRPr lang="en-US" dirty="0" smtClean="0"/>
          </a:p>
          <a:p>
            <a:pPr marL="457200" lvl="1" indent="0">
              <a:buNone/>
            </a:pPr>
            <a:r>
              <a:rPr lang="en-US" dirty="0" smtClean="0"/>
              <a:t>Odds ratio:  log</a:t>
            </a:r>
            <a:endParaRPr lang="en-US" dirty="0"/>
          </a:p>
        </p:txBody>
      </p:sp>
      <p:sp>
        <p:nvSpPr>
          <p:cNvPr id="4" name="Rectangle 3"/>
          <p:cNvSpPr/>
          <p:nvPr/>
        </p:nvSpPr>
        <p:spPr>
          <a:xfrm>
            <a:off x="3451714" y="2407182"/>
            <a:ext cx="1518264" cy="461665"/>
          </a:xfrm>
          <a:prstGeom prst="rect">
            <a:avLst/>
          </a:prstGeom>
        </p:spPr>
        <p:txBody>
          <a:bodyPr wrap="none">
            <a:spAutoFit/>
          </a:bodyPr>
          <a:lstStyle/>
          <a:p>
            <a:r>
              <a:rPr lang="en-US" sz="2400" dirty="0" smtClean="0">
                <a:latin typeface="Times New Roman"/>
                <a:cs typeface="Times New Roman"/>
              </a:rPr>
              <a:t>P( Model )</a:t>
            </a:r>
            <a:endParaRPr lang="en-US" sz="2400" dirty="0">
              <a:latin typeface="Times New Roman"/>
              <a:cs typeface="Times New Roman"/>
            </a:endParaRPr>
          </a:p>
        </p:txBody>
      </p:sp>
      <p:sp>
        <p:nvSpPr>
          <p:cNvPr id="5" name="Rectangle 4"/>
          <p:cNvSpPr/>
          <p:nvPr/>
        </p:nvSpPr>
        <p:spPr>
          <a:xfrm>
            <a:off x="3301425" y="2982907"/>
            <a:ext cx="1834406" cy="523220"/>
          </a:xfrm>
          <a:prstGeom prst="rect">
            <a:avLst/>
          </a:prstGeom>
        </p:spPr>
        <p:txBody>
          <a:bodyPr wrap="none">
            <a:spAutoFit/>
          </a:bodyPr>
          <a:lstStyle/>
          <a:p>
            <a:r>
              <a:rPr lang="en-US" sz="2800" dirty="0">
                <a:latin typeface="Times New Roman"/>
                <a:cs typeface="Times New Roman"/>
              </a:rPr>
              <a:t> </a:t>
            </a:r>
            <a:r>
              <a:rPr lang="en-US" sz="2800" dirty="0" smtClean="0">
                <a:latin typeface="Times New Roman"/>
                <a:cs typeface="Times New Roman"/>
              </a:rPr>
              <a:t> </a:t>
            </a:r>
            <a:r>
              <a:rPr lang="en-US" sz="2400" dirty="0" smtClean="0">
                <a:latin typeface="Times New Roman"/>
                <a:cs typeface="Times New Roman"/>
              </a:rPr>
              <a:t>P</a:t>
            </a:r>
            <a:r>
              <a:rPr lang="en-US" sz="2400" dirty="0" smtClean="0">
                <a:latin typeface="Times New Roman"/>
                <a:cs typeface="Times New Roman"/>
              </a:rPr>
              <a:t>( random )</a:t>
            </a:r>
            <a:endParaRPr lang="en-US" sz="2400" dirty="0">
              <a:latin typeface="Times New Roman"/>
              <a:cs typeface="Times New Roman"/>
            </a:endParaRPr>
          </a:p>
        </p:txBody>
      </p:sp>
      <p:cxnSp>
        <p:nvCxnSpPr>
          <p:cNvPr id="6" name="Straight Connector 5"/>
          <p:cNvCxnSpPr/>
          <p:nvPr/>
        </p:nvCxnSpPr>
        <p:spPr>
          <a:xfrm>
            <a:off x="3321039" y="3006718"/>
            <a:ext cx="1927055" cy="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33937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840" b="-16766"/>
          <a:stretch/>
        </p:blipFill>
        <p:spPr>
          <a:xfrm>
            <a:off x="457200" y="1074807"/>
            <a:ext cx="7522223" cy="5783193"/>
          </a:xfrm>
        </p:spPr>
      </p:pic>
      <p:sp>
        <p:nvSpPr>
          <p:cNvPr id="5" name="Title 1"/>
          <p:cNvSpPr>
            <a:spLocks noGrp="1"/>
          </p:cNvSpPr>
          <p:nvPr>
            <p:ph type="title"/>
          </p:nvPr>
        </p:nvSpPr>
        <p:spPr/>
        <p:txBody>
          <a:bodyPr/>
          <a:lstStyle/>
          <a:p>
            <a:r>
              <a:rPr lang="en-US" dirty="0" smtClean="0"/>
              <a:t>Hidden Markov models  (HMMs)</a:t>
            </a:r>
            <a:endParaRPr lang="en-US" dirty="0"/>
          </a:p>
        </p:txBody>
      </p:sp>
      <p:sp>
        <p:nvSpPr>
          <p:cNvPr id="6" name="Rectangle 5"/>
          <p:cNvSpPr/>
          <p:nvPr/>
        </p:nvSpPr>
        <p:spPr>
          <a:xfrm>
            <a:off x="7979423" y="6488668"/>
            <a:ext cx="1164577" cy="369332"/>
          </a:xfrm>
          <a:prstGeom prst="rect">
            <a:avLst/>
          </a:prstGeom>
        </p:spPr>
        <p:txBody>
          <a:bodyPr wrap="none">
            <a:spAutoFit/>
          </a:bodyPr>
          <a:lstStyle/>
          <a:p>
            <a:r>
              <a:rPr lang="en-US" dirty="0" smtClean="0"/>
              <a:t>Eddy 2004</a:t>
            </a:r>
            <a:endParaRPr lang="en-US" dirty="0"/>
          </a:p>
        </p:txBody>
      </p:sp>
    </p:spTree>
    <p:extLst>
      <p:ext uri="{BB962C8B-B14F-4D97-AF65-F5344CB8AC3E}">
        <p14:creationId xmlns:p14="http://schemas.microsoft.com/office/powerpoint/2010/main" val="3063171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81" name="Content Placeholder 2"/>
          <p:cNvSpPr>
            <a:spLocks noGrp="1"/>
          </p:cNvSpPr>
          <p:nvPr>
            <p:ph idx="1"/>
          </p:nvPr>
        </p:nvSpPr>
        <p:spPr>
          <a:xfrm>
            <a:off x="206178" y="1600200"/>
            <a:ext cx="8686800" cy="5104580"/>
          </a:xfrm>
        </p:spPr>
        <p:txBody>
          <a:bodyPr>
            <a:normAutofit/>
          </a:bodyPr>
          <a:lstStyle/>
          <a:p>
            <a:pPr>
              <a:buFontTx/>
              <a:buChar char="-"/>
            </a:pPr>
            <a:endParaRPr lang="en-US" sz="2600" dirty="0" smtClean="0"/>
          </a:p>
          <a:p>
            <a:pPr>
              <a:buFontTx/>
              <a:buChar char="-"/>
            </a:pPr>
            <a:r>
              <a:rPr lang="en-US" sz="2600" dirty="0" smtClean="0"/>
              <a:t>Viterbi:    	 </a:t>
            </a:r>
            <a:r>
              <a:rPr lang="en-US" sz="2600" dirty="0" smtClean="0"/>
              <a:t>V(</a:t>
            </a:r>
            <a:r>
              <a:rPr lang="en-US" sz="2600" dirty="0" err="1"/>
              <a:t>i,j</a:t>
            </a:r>
            <a:r>
              <a:rPr lang="en-US" sz="2600" dirty="0"/>
              <a:t>) = </a:t>
            </a:r>
            <a:r>
              <a:rPr lang="en-US" sz="2600" dirty="0" smtClean="0"/>
              <a:t>max </a:t>
            </a:r>
          </a:p>
          <a:p>
            <a:pPr>
              <a:buFontTx/>
              <a:buChar char="-"/>
            </a:pPr>
            <a:endParaRPr lang="en-US" sz="2600" dirty="0"/>
          </a:p>
          <a:p>
            <a:pPr>
              <a:buFontTx/>
              <a:buChar char="-"/>
            </a:pPr>
            <a:endParaRPr lang="en-US" sz="2600" dirty="0" smtClean="0"/>
          </a:p>
          <a:p>
            <a:pPr>
              <a:buFontTx/>
              <a:buChar char="-"/>
            </a:pPr>
            <a:r>
              <a:rPr lang="en-US" sz="2600" dirty="0" smtClean="0"/>
              <a:t>Forward: 	  </a:t>
            </a:r>
            <a:r>
              <a:rPr lang="en-US" sz="2600" dirty="0" smtClean="0"/>
              <a:t>F(</a:t>
            </a:r>
            <a:r>
              <a:rPr lang="en-US" sz="2600" dirty="0" err="1"/>
              <a:t>i,j</a:t>
            </a:r>
            <a:r>
              <a:rPr lang="en-US" sz="2600" dirty="0"/>
              <a:t>) = sum</a:t>
            </a:r>
          </a:p>
          <a:p>
            <a:pPr>
              <a:buFontTx/>
              <a:buChar char="-"/>
            </a:pPr>
            <a:endParaRPr lang="en-US" sz="2600" dirty="0" smtClean="0"/>
          </a:p>
          <a:p>
            <a:pPr>
              <a:buFontTx/>
              <a:buChar char="-"/>
            </a:pPr>
            <a:endParaRPr lang="en-US" sz="2600" dirty="0" smtClean="0"/>
          </a:p>
          <a:p>
            <a:pPr>
              <a:buFontTx/>
              <a:buChar char="-"/>
            </a:pPr>
            <a:endParaRPr lang="en-US" sz="2600" dirty="0" smtClean="0"/>
          </a:p>
        </p:txBody>
      </p:sp>
      <p:sp>
        <p:nvSpPr>
          <p:cNvPr id="84" name="Left Brace 83"/>
          <p:cNvSpPr/>
          <p:nvPr/>
        </p:nvSpPr>
        <p:spPr>
          <a:xfrm>
            <a:off x="3851267" y="1878013"/>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sp>
        <p:nvSpPr>
          <p:cNvPr id="88" name="Left Brace 87"/>
          <p:cNvSpPr/>
          <p:nvPr/>
        </p:nvSpPr>
        <p:spPr>
          <a:xfrm>
            <a:off x="3879432" y="3284999"/>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graphicFrame>
        <p:nvGraphicFramePr>
          <p:cNvPr id="89" name="Table 88"/>
          <p:cNvGraphicFramePr>
            <a:graphicFrameLocks noGrp="1"/>
          </p:cNvGraphicFramePr>
          <p:nvPr>
            <p:extLst>
              <p:ext uri="{D42A27DB-BD31-4B8C-83A1-F6EECF244321}">
                <p14:modId xmlns:p14="http://schemas.microsoft.com/office/powerpoint/2010/main" val="2815646840"/>
              </p:ext>
            </p:extLst>
          </p:nvPr>
        </p:nvGraphicFramePr>
        <p:xfrm>
          <a:off x="1627704" y="492206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pSp>
        <p:nvGrpSpPr>
          <p:cNvPr id="90" name="Group 89"/>
          <p:cNvGrpSpPr/>
          <p:nvPr/>
        </p:nvGrpSpPr>
        <p:grpSpPr>
          <a:xfrm>
            <a:off x="2612600" y="5817379"/>
            <a:ext cx="3908618" cy="452480"/>
            <a:chOff x="2229699" y="4203647"/>
            <a:chExt cx="3908618" cy="452480"/>
          </a:xfrm>
        </p:grpSpPr>
        <p:cxnSp>
          <p:nvCxnSpPr>
            <p:cNvPr id="91" name="Straight Arrow Connector 90"/>
            <p:cNvCxnSpPr/>
            <p:nvPr/>
          </p:nvCxnSpPr>
          <p:spPr>
            <a:xfrm>
              <a:off x="2229699" y="46419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2766015"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3341889"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a:off x="3878205"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4331211"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4867527"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5443401"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979717" y="465612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2234439" y="420364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2770755"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3346629"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3882945"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4335951"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a:off x="4872267"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5448141"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5984457" y="42178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2318295" y="4439935"/>
              <a:ext cx="3813822" cy="137632"/>
              <a:chOff x="2318295" y="4439935"/>
              <a:chExt cx="3813822" cy="137632"/>
            </a:xfrm>
          </p:grpSpPr>
          <p:cxnSp>
            <p:nvCxnSpPr>
              <p:cNvPr id="117" name="Straight Arrow Connector 116"/>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08" name="Group 107"/>
            <p:cNvGrpSpPr/>
            <p:nvPr/>
          </p:nvGrpSpPr>
          <p:grpSpPr>
            <a:xfrm flipV="1">
              <a:off x="2324495" y="4263087"/>
              <a:ext cx="3813822" cy="164624"/>
              <a:chOff x="2318295" y="4439935"/>
              <a:chExt cx="3813822" cy="137632"/>
            </a:xfrm>
          </p:grpSpPr>
          <p:cxnSp>
            <p:nvCxnSpPr>
              <p:cNvPr id="109" name="Straight Arrow Connector 108"/>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sp>
        <p:nvSpPr>
          <p:cNvPr id="46" name="Rectangle 45"/>
          <p:cNvSpPr/>
          <p:nvPr/>
        </p:nvSpPr>
        <p:spPr>
          <a:xfrm>
            <a:off x="4111127" y="1878586"/>
            <a:ext cx="3182432" cy="492443"/>
          </a:xfrm>
          <a:prstGeom prst="rect">
            <a:avLst/>
          </a:prstGeom>
        </p:spPr>
        <p:txBody>
          <a:bodyPr wrap="none">
            <a:spAutoFit/>
          </a:bodyPr>
          <a:lstStyle/>
          <a:p>
            <a:r>
              <a:rPr lang="en-US" sz="2600" dirty="0" smtClean="0"/>
              <a:t>V(</a:t>
            </a:r>
            <a:r>
              <a:rPr lang="en-US" sz="2600" dirty="0"/>
              <a:t>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 </a:t>
            </a:r>
            <a:endParaRPr lang="en-US" sz="2600" dirty="0"/>
          </a:p>
        </p:txBody>
      </p:sp>
      <p:sp>
        <p:nvSpPr>
          <p:cNvPr id="47" name="Rectangle 46"/>
          <p:cNvSpPr/>
          <p:nvPr/>
        </p:nvSpPr>
        <p:spPr>
          <a:xfrm>
            <a:off x="4115867" y="2341114"/>
            <a:ext cx="3100215" cy="492443"/>
          </a:xfrm>
          <a:prstGeom prst="rect">
            <a:avLst/>
          </a:prstGeom>
        </p:spPr>
        <p:txBody>
          <a:bodyPr wrap="none">
            <a:spAutoFit/>
          </a:bodyPr>
          <a:lstStyle/>
          <a:p>
            <a:r>
              <a:rPr lang="en-US" sz="2600" dirty="0" smtClean="0"/>
              <a:t>V(</a:t>
            </a:r>
            <a:r>
              <a:rPr lang="en-US" sz="2600" dirty="0"/>
              <a:t>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
        <p:nvSpPr>
          <p:cNvPr id="48" name="Rectangle 47"/>
          <p:cNvSpPr/>
          <p:nvPr/>
        </p:nvSpPr>
        <p:spPr>
          <a:xfrm>
            <a:off x="4133270" y="3284999"/>
            <a:ext cx="3146452" cy="492443"/>
          </a:xfrm>
          <a:prstGeom prst="rect">
            <a:avLst/>
          </a:prstGeom>
        </p:spPr>
        <p:txBody>
          <a:bodyPr wrap="none">
            <a:spAutoFit/>
          </a:bodyPr>
          <a:lstStyle/>
          <a:p>
            <a:r>
              <a:rPr lang="en-US" sz="2600" dirty="0" smtClean="0"/>
              <a:t>F(</a:t>
            </a:r>
            <a:r>
              <a:rPr lang="en-US" sz="2600" dirty="0"/>
              <a:t>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 </a:t>
            </a:r>
            <a:endParaRPr lang="en-US" sz="2600" dirty="0"/>
          </a:p>
        </p:txBody>
      </p:sp>
      <p:sp>
        <p:nvSpPr>
          <p:cNvPr id="49" name="Rectangle 48"/>
          <p:cNvSpPr/>
          <p:nvPr/>
        </p:nvSpPr>
        <p:spPr>
          <a:xfrm>
            <a:off x="4138010" y="3747527"/>
            <a:ext cx="3064235" cy="492443"/>
          </a:xfrm>
          <a:prstGeom prst="rect">
            <a:avLst/>
          </a:prstGeom>
        </p:spPr>
        <p:txBody>
          <a:bodyPr wrap="none">
            <a:spAutoFit/>
          </a:bodyPr>
          <a:lstStyle/>
          <a:p>
            <a:r>
              <a:rPr lang="en-US" sz="2600" dirty="0"/>
              <a:t>F</a:t>
            </a:r>
            <a:r>
              <a:rPr lang="en-US" sz="2600" dirty="0" smtClean="0"/>
              <a:t>(</a:t>
            </a:r>
            <a:r>
              <a:rPr lang="en-US" sz="2600" dirty="0"/>
              <a:t>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Tree>
    <p:extLst>
      <p:ext uri="{BB962C8B-B14F-4D97-AF65-F5344CB8AC3E}">
        <p14:creationId xmlns:p14="http://schemas.microsoft.com/office/powerpoint/2010/main" val="324934788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Stability</a:t>
            </a:r>
            <a:endParaRPr lang="en-US" dirty="0"/>
          </a:p>
        </p:txBody>
      </p:sp>
      <p:sp>
        <p:nvSpPr>
          <p:cNvPr id="81" name="Content Placeholder 2"/>
          <p:cNvSpPr>
            <a:spLocks noGrp="1"/>
          </p:cNvSpPr>
          <p:nvPr>
            <p:ph idx="1"/>
          </p:nvPr>
        </p:nvSpPr>
        <p:spPr>
          <a:xfrm>
            <a:off x="206178" y="1600200"/>
            <a:ext cx="8686800" cy="5104580"/>
          </a:xfrm>
        </p:spPr>
        <p:txBody>
          <a:bodyPr>
            <a:normAutofit/>
          </a:bodyPr>
          <a:lstStyle/>
          <a:p>
            <a:pPr>
              <a:buFontTx/>
              <a:buChar char="-"/>
            </a:pPr>
            <a:endParaRPr lang="en-US" sz="2600" dirty="0" smtClean="0"/>
          </a:p>
          <a:p>
            <a:pPr>
              <a:buFontTx/>
              <a:buChar char="-"/>
            </a:pPr>
            <a:r>
              <a:rPr lang="en-US" sz="2600" dirty="0" smtClean="0"/>
              <a:t>Viterbi:    	 B</a:t>
            </a:r>
            <a:r>
              <a:rPr lang="en-US" sz="2600" dirty="0"/>
              <a:t>(</a:t>
            </a:r>
            <a:r>
              <a:rPr lang="en-US" sz="2600" dirty="0" err="1"/>
              <a:t>i,j</a:t>
            </a:r>
            <a:r>
              <a:rPr lang="en-US" sz="2600" dirty="0"/>
              <a:t>) = </a:t>
            </a:r>
            <a:r>
              <a:rPr lang="en-US" sz="2600" dirty="0" smtClean="0"/>
              <a:t>max </a:t>
            </a:r>
          </a:p>
          <a:p>
            <a:pPr>
              <a:buFontTx/>
              <a:buChar char="-"/>
            </a:pPr>
            <a:endParaRPr lang="en-US" sz="2600" dirty="0"/>
          </a:p>
          <a:p>
            <a:pPr>
              <a:buFontTx/>
              <a:buChar char="-"/>
            </a:pPr>
            <a:endParaRPr lang="en-US" sz="2600" dirty="0" smtClean="0"/>
          </a:p>
          <a:p>
            <a:pPr>
              <a:buFontTx/>
              <a:buChar char="-"/>
            </a:pPr>
            <a:r>
              <a:rPr lang="en-US" sz="2600" dirty="0" smtClean="0"/>
              <a:t>Forward: 	  </a:t>
            </a:r>
            <a:r>
              <a:rPr lang="en-US" sz="2600" dirty="0"/>
              <a:t>S(</a:t>
            </a:r>
            <a:r>
              <a:rPr lang="en-US" sz="2600" dirty="0" err="1"/>
              <a:t>i,j</a:t>
            </a:r>
            <a:r>
              <a:rPr lang="en-US" sz="2600" dirty="0"/>
              <a:t>) = sum</a:t>
            </a:r>
          </a:p>
          <a:p>
            <a:pPr>
              <a:buFontTx/>
              <a:buChar char="-"/>
            </a:pPr>
            <a:endParaRPr lang="en-US" sz="2600" dirty="0" smtClean="0"/>
          </a:p>
          <a:p>
            <a:pPr>
              <a:buFontTx/>
              <a:buChar char="-"/>
            </a:pPr>
            <a:endParaRPr lang="en-US" sz="2600" dirty="0" smtClean="0"/>
          </a:p>
          <a:p>
            <a:pPr>
              <a:buFontTx/>
              <a:buChar char="-"/>
            </a:pPr>
            <a:endParaRPr lang="en-US" sz="2600" dirty="0" smtClean="0"/>
          </a:p>
        </p:txBody>
      </p:sp>
      <p:sp>
        <p:nvSpPr>
          <p:cNvPr id="84" name="Left Brace 83"/>
          <p:cNvSpPr/>
          <p:nvPr/>
        </p:nvSpPr>
        <p:spPr>
          <a:xfrm>
            <a:off x="3851267" y="1878013"/>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sp>
        <p:nvSpPr>
          <p:cNvPr id="88" name="Left Brace 87"/>
          <p:cNvSpPr/>
          <p:nvPr/>
        </p:nvSpPr>
        <p:spPr>
          <a:xfrm>
            <a:off x="3879432" y="3284999"/>
            <a:ext cx="226955" cy="954971"/>
          </a:xfrm>
          <a:prstGeom prst="leftBrace">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rgbClr val="000000"/>
                </a:solidFill>
              </a:ln>
            </a:endParaRPr>
          </a:p>
        </p:txBody>
      </p:sp>
      <p:graphicFrame>
        <p:nvGraphicFramePr>
          <p:cNvPr id="89" name="Table 88"/>
          <p:cNvGraphicFramePr>
            <a:graphicFrameLocks noGrp="1"/>
          </p:cNvGraphicFramePr>
          <p:nvPr>
            <p:extLst>
              <p:ext uri="{D42A27DB-BD31-4B8C-83A1-F6EECF244321}">
                <p14:modId xmlns:p14="http://schemas.microsoft.com/office/powerpoint/2010/main" val="1495433648"/>
              </p:ext>
            </p:extLst>
          </p:nvPr>
        </p:nvGraphicFramePr>
        <p:xfrm>
          <a:off x="1627704" y="4922068"/>
          <a:ext cx="5253720" cy="1483360"/>
        </p:xfrm>
        <a:graphic>
          <a:graphicData uri="http://schemas.openxmlformats.org/drawingml/2006/table">
            <a:tbl>
              <a:tblPr firstRow="1" bandRow="1">
                <a:tableStyleId>{2D5ABB26-0587-4C30-8999-92F81FD0307C}</a:tableStyleId>
              </a:tblPr>
              <a:tblGrid>
                <a:gridCol w="525372"/>
                <a:gridCol w="525372"/>
                <a:gridCol w="525372"/>
                <a:gridCol w="525372"/>
                <a:gridCol w="525372"/>
                <a:gridCol w="525372"/>
                <a:gridCol w="525372"/>
                <a:gridCol w="525372"/>
                <a:gridCol w="525372"/>
                <a:gridCol w="525372"/>
              </a:tblGrid>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c</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a</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g</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dirty="0" smtClean="0"/>
                        <a:t>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0840">
                <a:tc>
                  <a:txBody>
                    <a:bodyPr/>
                    <a:lstStyle/>
                    <a:p>
                      <a:r>
                        <a:rPr lang="en-US" dirty="0" smtClean="0"/>
                        <a:t>E</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BFBFB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370840">
                <a:tc>
                  <a:txBody>
                    <a:bodyPr/>
                    <a:lstStyle/>
                    <a:p>
                      <a:r>
                        <a:rPr lang="en-US" dirty="0" smtClean="0"/>
                        <a:t>I</a:t>
                      </a:r>
                      <a:endParaRPr lang="en-US"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grpSp>
        <p:nvGrpSpPr>
          <p:cNvPr id="90" name="Group 89"/>
          <p:cNvGrpSpPr/>
          <p:nvPr/>
        </p:nvGrpSpPr>
        <p:grpSpPr>
          <a:xfrm>
            <a:off x="2612600" y="5817379"/>
            <a:ext cx="3908618" cy="452480"/>
            <a:chOff x="2229699" y="4203647"/>
            <a:chExt cx="3908618" cy="452480"/>
          </a:xfrm>
        </p:grpSpPr>
        <p:cxnSp>
          <p:nvCxnSpPr>
            <p:cNvPr id="91" name="Straight Arrow Connector 90"/>
            <p:cNvCxnSpPr/>
            <p:nvPr/>
          </p:nvCxnSpPr>
          <p:spPr>
            <a:xfrm>
              <a:off x="2229699" y="46419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a:off x="2766015"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a:off x="3341889"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a:off x="3878205"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a:off x="4331211" y="46466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4867527"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5443401" y="46514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979717" y="465612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2234439" y="420364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2770755"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3346629"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3882945"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a:off x="4335951" y="420836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p:nvPr/>
          </p:nvCxnSpPr>
          <p:spPr>
            <a:xfrm>
              <a:off x="4872267"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5448141" y="421308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a:off x="5984457" y="4217807"/>
              <a:ext cx="152400"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2318295" y="4439935"/>
              <a:ext cx="3813822" cy="137632"/>
              <a:chOff x="2318295" y="4439935"/>
              <a:chExt cx="3813822" cy="137632"/>
            </a:xfrm>
          </p:grpSpPr>
          <p:cxnSp>
            <p:nvCxnSpPr>
              <p:cNvPr id="117" name="Straight Arrow Connector 116"/>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nvGrpSpPr>
            <p:cNvPr id="108" name="Group 107"/>
            <p:cNvGrpSpPr/>
            <p:nvPr/>
          </p:nvGrpSpPr>
          <p:grpSpPr>
            <a:xfrm flipV="1">
              <a:off x="2324495" y="4263087"/>
              <a:ext cx="3813822" cy="164624"/>
              <a:chOff x="2318295" y="4439935"/>
              <a:chExt cx="3813822" cy="137632"/>
            </a:xfrm>
          </p:grpSpPr>
          <p:cxnSp>
            <p:nvCxnSpPr>
              <p:cNvPr id="109" name="Straight Arrow Connector 108"/>
              <p:cNvCxnSpPr/>
              <p:nvPr/>
            </p:nvCxnSpPr>
            <p:spPr>
              <a:xfrm>
                <a:off x="2318295" y="444998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2825079"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3356655" y="443993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3863439"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434573" y="445470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941357" y="4459423"/>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472933" y="444465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5979717" y="4449375"/>
                <a:ext cx="152400" cy="1181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grpSp>
      </p:grpSp>
      <p:sp>
        <p:nvSpPr>
          <p:cNvPr id="50" name="Rectangle 49"/>
          <p:cNvSpPr/>
          <p:nvPr/>
        </p:nvSpPr>
        <p:spPr>
          <a:xfrm>
            <a:off x="4111127" y="1878586"/>
            <a:ext cx="3174617" cy="492443"/>
          </a:xfrm>
          <a:prstGeom prst="rect">
            <a:avLst/>
          </a:prstGeom>
        </p:spPr>
        <p:txBody>
          <a:bodyPr wrap="none">
            <a:spAutoFit/>
          </a:bodyPr>
          <a:lstStyle/>
          <a:p>
            <a:r>
              <a:rPr lang="en-US" sz="2600" dirty="0"/>
              <a:t>B(i-1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 </a:t>
            </a:r>
            <a:endParaRPr lang="en-US" sz="2600" dirty="0"/>
          </a:p>
        </p:txBody>
      </p:sp>
      <p:sp>
        <p:nvSpPr>
          <p:cNvPr id="51" name="Rectangle 50"/>
          <p:cNvSpPr/>
          <p:nvPr/>
        </p:nvSpPr>
        <p:spPr>
          <a:xfrm>
            <a:off x="4115867" y="2341114"/>
            <a:ext cx="3092401" cy="492443"/>
          </a:xfrm>
          <a:prstGeom prst="rect">
            <a:avLst/>
          </a:prstGeom>
        </p:spPr>
        <p:txBody>
          <a:bodyPr wrap="none">
            <a:spAutoFit/>
          </a:bodyPr>
          <a:lstStyle/>
          <a:p>
            <a:r>
              <a:rPr lang="en-US" sz="2600" dirty="0"/>
              <a:t>B(i-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
        <p:nvSpPr>
          <p:cNvPr id="52" name="Rectangle 51"/>
          <p:cNvSpPr/>
          <p:nvPr/>
        </p:nvSpPr>
        <p:spPr>
          <a:xfrm>
            <a:off x="4133270" y="3284999"/>
            <a:ext cx="3146452" cy="492443"/>
          </a:xfrm>
          <a:prstGeom prst="rect">
            <a:avLst/>
          </a:prstGeom>
        </p:spPr>
        <p:txBody>
          <a:bodyPr wrap="none">
            <a:spAutoFit/>
          </a:bodyPr>
          <a:lstStyle/>
          <a:p>
            <a:r>
              <a:rPr lang="en-US" sz="2600" dirty="0"/>
              <a:t>S</a:t>
            </a:r>
            <a:r>
              <a:rPr lang="en-US" sz="2600" dirty="0" smtClean="0"/>
              <a:t>(</a:t>
            </a:r>
            <a:r>
              <a:rPr lang="en-US" sz="2600" dirty="0"/>
              <a:t>i-1</a:t>
            </a:r>
            <a:r>
              <a:rPr lang="en-US" sz="2600" dirty="0" smtClean="0"/>
              <a:t>,E) </a:t>
            </a:r>
            <a:r>
              <a:rPr lang="en-US" sz="2000" dirty="0"/>
              <a:t>*</a:t>
            </a:r>
            <a:r>
              <a:rPr lang="en-US" sz="2600" dirty="0" smtClean="0"/>
              <a:t> </a:t>
            </a:r>
            <a:r>
              <a:rPr lang="en-US" sz="2600" dirty="0"/>
              <a:t>t(</a:t>
            </a:r>
            <a:r>
              <a:rPr lang="en-US" sz="2600" dirty="0" err="1"/>
              <a:t>j</a:t>
            </a:r>
            <a:r>
              <a:rPr lang="en-US" sz="2600" dirty="0" err="1" smtClean="0"/>
              <a:t>|E</a:t>
            </a:r>
            <a:r>
              <a:rPr lang="en-US" sz="2600" dirty="0" smtClean="0"/>
              <a:t>) </a:t>
            </a:r>
            <a:r>
              <a:rPr lang="en-US" sz="2000" dirty="0"/>
              <a:t>*</a:t>
            </a:r>
            <a:r>
              <a:rPr lang="en-US" sz="2600" dirty="0"/>
              <a:t> </a:t>
            </a:r>
            <a:r>
              <a:rPr lang="en-US" sz="2600" dirty="0" smtClean="0"/>
              <a:t>e(</a:t>
            </a:r>
            <a:r>
              <a:rPr lang="en-US" sz="2600" dirty="0" err="1" smtClean="0"/>
              <a:t>x|j</a:t>
            </a:r>
            <a:r>
              <a:rPr lang="en-US" sz="2600" dirty="0" smtClean="0"/>
              <a:t>) </a:t>
            </a:r>
            <a:endParaRPr lang="en-US" sz="2600" dirty="0"/>
          </a:p>
        </p:txBody>
      </p:sp>
      <p:sp>
        <p:nvSpPr>
          <p:cNvPr id="53" name="Rectangle 52"/>
          <p:cNvSpPr/>
          <p:nvPr/>
        </p:nvSpPr>
        <p:spPr>
          <a:xfrm>
            <a:off x="4138010" y="3747527"/>
            <a:ext cx="3064235" cy="492443"/>
          </a:xfrm>
          <a:prstGeom prst="rect">
            <a:avLst/>
          </a:prstGeom>
        </p:spPr>
        <p:txBody>
          <a:bodyPr wrap="none">
            <a:spAutoFit/>
          </a:bodyPr>
          <a:lstStyle/>
          <a:p>
            <a:r>
              <a:rPr lang="en-US" sz="2600" dirty="0"/>
              <a:t>S</a:t>
            </a:r>
            <a:r>
              <a:rPr lang="en-US" sz="2600" dirty="0" smtClean="0"/>
              <a:t>(</a:t>
            </a:r>
            <a:r>
              <a:rPr lang="en-US" sz="2600" dirty="0"/>
              <a:t>i-</a:t>
            </a:r>
            <a:r>
              <a:rPr lang="en-US" sz="2600" dirty="0" smtClean="0"/>
              <a:t>1,I)  </a:t>
            </a:r>
            <a:r>
              <a:rPr lang="en-US" sz="2000" dirty="0" smtClean="0"/>
              <a:t>*</a:t>
            </a:r>
            <a:r>
              <a:rPr lang="en-US" sz="2600" dirty="0" smtClean="0"/>
              <a:t> </a:t>
            </a:r>
            <a:r>
              <a:rPr lang="en-US" sz="2600" dirty="0"/>
              <a:t>t(</a:t>
            </a:r>
            <a:r>
              <a:rPr lang="en-US" sz="2600" dirty="0" err="1"/>
              <a:t>j</a:t>
            </a:r>
            <a:r>
              <a:rPr lang="en-US" sz="2600" dirty="0" err="1" smtClean="0"/>
              <a:t>|I</a:t>
            </a:r>
            <a:r>
              <a:rPr lang="en-US" sz="2600" dirty="0"/>
              <a:t>) </a:t>
            </a:r>
            <a:r>
              <a:rPr lang="en-US" sz="2000" dirty="0"/>
              <a:t>*</a:t>
            </a:r>
            <a:r>
              <a:rPr lang="en-US" sz="2600" dirty="0"/>
              <a:t> e(</a:t>
            </a:r>
            <a:r>
              <a:rPr lang="en-US" sz="2600" dirty="0" err="1"/>
              <a:t>x|j</a:t>
            </a:r>
            <a:r>
              <a:rPr lang="en-US" sz="2600" dirty="0"/>
              <a:t>)</a:t>
            </a:r>
          </a:p>
        </p:txBody>
      </p:sp>
    </p:spTree>
    <p:extLst>
      <p:ext uri="{BB962C8B-B14F-4D97-AF65-F5344CB8AC3E}">
        <p14:creationId xmlns:p14="http://schemas.microsoft.com/office/powerpoint/2010/main" val="18202921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3488" b="-23488"/>
          <a:stretch>
            <a:fillRect/>
          </a:stretch>
        </p:blipFill>
        <p:spPr>
          <a:xfrm>
            <a:off x="5369839" y="4483860"/>
            <a:ext cx="3507401" cy="1928935"/>
          </a:xfrm>
        </p:spPr>
      </p:pic>
      <p:sp>
        <p:nvSpPr>
          <p:cNvPr id="5" name="Content Placeholder 2"/>
          <p:cNvSpPr txBox="1">
            <a:spLocks/>
          </p:cNvSpPr>
          <p:nvPr/>
        </p:nvSpPr>
        <p:spPr>
          <a:xfrm>
            <a:off x="457200" y="1758950"/>
            <a:ext cx="8420040" cy="49744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the observed flips:  HTH</a:t>
            </a:r>
          </a:p>
          <a:p>
            <a:r>
              <a:rPr lang="en-US" dirty="0" smtClean="0"/>
              <a:t>What is the probability of observing that string </a:t>
            </a:r>
            <a:r>
              <a:rPr lang="en-US" dirty="0" smtClean="0"/>
              <a:t>from each </a:t>
            </a:r>
            <a:r>
              <a:rPr lang="en-US" dirty="0" smtClean="0"/>
              <a:t>possible combination of states</a:t>
            </a:r>
          </a:p>
          <a:p>
            <a:pPr lvl="1"/>
            <a:r>
              <a:rPr lang="en-US" dirty="0" smtClean="0"/>
              <a:t>(suppose initialization is 75% fair, 25% unfair)</a:t>
            </a:r>
          </a:p>
          <a:p>
            <a:pPr marL="0" indent="0">
              <a:buNone/>
            </a:pPr>
            <a:r>
              <a:rPr lang="en-US" sz="2400" dirty="0" smtClean="0">
                <a:latin typeface="Courier"/>
                <a:cs typeface="Courier"/>
              </a:rPr>
              <a:t>FFF: (.75*.5) (.9*.5) (.9*.5)  = 0.076</a:t>
            </a:r>
          </a:p>
          <a:p>
            <a:pPr marL="0" indent="0">
              <a:buNone/>
            </a:pPr>
            <a:r>
              <a:rPr lang="en-US" sz="2400" dirty="0" smtClean="0">
                <a:latin typeface="Courier"/>
                <a:cs typeface="Courier"/>
              </a:rPr>
              <a:t>FFU</a:t>
            </a:r>
            <a:r>
              <a:rPr lang="en-US" sz="2400" dirty="0" smtClean="0">
                <a:latin typeface="Courier"/>
                <a:cs typeface="Courier"/>
              </a:rPr>
              <a:t>:</a:t>
            </a:r>
          </a:p>
          <a:p>
            <a:pPr marL="0" indent="0">
              <a:buNone/>
            </a:pPr>
            <a:r>
              <a:rPr lang="en-US" sz="2400" dirty="0" smtClean="0">
                <a:latin typeface="Courier"/>
                <a:cs typeface="Courier"/>
              </a:rPr>
              <a:t>.</a:t>
            </a:r>
            <a:endParaRPr lang="en-US" sz="2400" dirty="0" smtClean="0">
              <a:latin typeface="Courier"/>
              <a:cs typeface="Courier"/>
            </a:endParaRPr>
          </a:p>
          <a:p>
            <a:pPr marL="0" indent="0">
              <a:buNone/>
            </a:pPr>
            <a:r>
              <a:rPr lang="en-US" sz="2400" dirty="0" smtClean="0">
                <a:latin typeface="Courier"/>
                <a:cs typeface="Courier"/>
              </a:rPr>
              <a:t>.</a:t>
            </a:r>
          </a:p>
          <a:p>
            <a:pPr marL="0" indent="0">
              <a:buNone/>
            </a:pPr>
            <a:r>
              <a:rPr lang="en-US" sz="2400" dirty="0">
                <a:latin typeface="Courier"/>
                <a:cs typeface="Courier"/>
              </a:rPr>
              <a:t>.</a:t>
            </a:r>
            <a:endParaRPr lang="en-US" sz="2400" dirty="0" smtClean="0">
              <a:latin typeface="Courier"/>
              <a:cs typeface="Courier"/>
            </a:endParaRPr>
          </a:p>
          <a:p>
            <a:pPr marL="0" indent="0">
              <a:buNone/>
            </a:pPr>
            <a:r>
              <a:rPr lang="en-US" sz="2400" dirty="0" smtClean="0">
                <a:latin typeface="Courier"/>
                <a:cs typeface="Courier"/>
              </a:rPr>
              <a:t>UUU</a:t>
            </a:r>
            <a:r>
              <a:rPr lang="en-US" sz="2400" dirty="0" smtClean="0">
                <a:latin typeface="Courier"/>
                <a:cs typeface="Courier"/>
              </a:rPr>
              <a:t>:</a:t>
            </a:r>
            <a:endParaRPr lang="en-US" sz="2400" dirty="0" smtClean="0">
              <a:latin typeface="Courier"/>
              <a:cs typeface="Courier"/>
            </a:endParaRPr>
          </a:p>
          <a:p>
            <a:endParaRPr lang="en-US" dirty="0" smtClean="0"/>
          </a:p>
        </p:txBody>
      </p:sp>
      <p:sp>
        <p:nvSpPr>
          <p:cNvPr id="6"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spTree>
    <p:extLst>
      <p:ext uri="{BB962C8B-B14F-4D97-AF65-F5344CB8AC3E}">
        <p14:creationId xmlns:p14="http://schemas.microsoft.com/office/powerpoint/2010/main" val="6756592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3488" b="-23488"/>
          <a:stretch>
            <a:fillRect/>
          </a:stretch>
        </p:blipFill>
        <p:spPr>
          <a:xfrm>
            <a:off x="5369839" y="4483860"/>
            <a:ext cx="3507401" cy="1928935"/>
          </a:xfrm>
        </p:spPr>
      </p:pic>
      <p:sp>
        <p:nvSpPr>
          <p:cNvPr id="5" name="Content Placeholder 2"/>
          <p:cNvSpPr txBox="1">
            <a:spLocks/>
          </p:cNvSpPr>
          <p:nvPr/>
        </p:nvSpPr>
        <p:spPr>
          <a:xfrm>
            <a:off x="457200" y="1758950"/>
            <a:ext cx="8420040" cy="49744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the observed flips:  HTH</a:t>
            </a:r>
          </a:p>
          <a:p>
            <a:r>
              <a:rPr lang="en-US" dirty="0" smtClean="0"/>
              <a:t>What is the probability of observing that string </a:t>
            </a:r>
            <a:r>
              <a:rPr lang="en-US" dirty="0" smtClean="0"/>
              <a:t>from each </a:t>
            </a:r>
            <a:r>
              <a:rPr lang="en-US" dirty="0" smtClean="0"/>
              <a:t>possible combination of states</a:t>
            </a:r>
          </a:p>
          <a:p>
            <a:pPr lvl="1"/>
            <a:r>
              <a:rPr lang="en-US" dirty="0" smtClean="0"/>
              <a:t>(suppose initialization is 75% fair, 25% unfair)</a:t>
            </a:r>
          </a:p>
          <a:p>
            <a:pPr marL="0" indent="0">
              <a:buNone/>
            </a:pPr>
            <a:r>
              <a:rPr lang="en-US" sz="2400" dirty="0" smtClean="0">
                <a:latin typeface="Courier"/>
                <a:cs typeface="Courier"/>
              </a:rPr>
              <a:t>FFF: (.75*.5) (.9*.5) (.9*.5)  = 0.076</a:t>
            </a:r>
          </a:p>
          <a:p>
            <a:pPr marL="0" indent="0">
              <a:buNone/>
            </a:pPr>
            <a:r>
              <a:rPr lang="en-US" sz="2400" dirty="0" smtClean="0">
                <a:latin typeface="Courier"/>
                <a:cs typeface="Courier"/>
              </a:rPr>
              <a:t>FFU: </a:t>
            </a:r>
            <a:r>
              <a:rPr lang="en-US" sz="2400" dirty="0">
                <a:latin typeface="Courier"/>
                <a:cs typeface="Courier"/>
              </a:rPr>
              <a:t>(.75*.5) (</a:t>
            </a:r>
            <a:r>
              <a:rPr lang="en-US" sz="2400" dirty="0" smtClean="0">
                <a:latin typeface="Courier"/>
                <a:cs typeface="Courier"/>
              </a:rPr>
              <a:t>.9*.5) </a:t>
            </a:r>
            <a:r>
              <a:rPr lang="en-US" sz="2400" dirty="0">
                <a:latin typeface="Courier"/>
                <a:cs typeface="Courier"/>
              </a:rPr>
              <a:t>(</a:t>
            </a:r>
            <a:r>
              <a:rPr lang="en-US" sz="2400" dirty="0" smtClean="0">
                <a:latin typeface="Courier"/>
                <a:cs typeface="Courier"/>
              </a:rPr>
              <a:t>.1*.75) </a:t>
            </a:r>
            <a:r>
              <a:rPr lang="en-US" sz="2400" dirty="0">
                <a:latin typeface="Courier"/>
                <a:cs typeface="Courier"/>
              </a:rPr>
              <a:t>= </a:t>
            </a:r>
            <a:r>
              <a:rPr lang="en-US" sz="2400" dirty="0" smtClean="0">
                <a:latin typeface="Courier"/>
                <a:cs typeface="Courier"/>
              </a:rPr>
              <a:t>0.013</a:t>
            </a:r>
          </a:p>
          <a:p>
            <a:pPr marL="0" indent="0">
              <a:buNone/>
            </a:pPr>
            <a:r>
              <a:rPr lang="en-US" sz="2400" dirty="0" smtClean="0">
                <a:latin typeface="Courier"/>
                <a:cs typeface="Courier"/>
              </a:rPr>
              <a:t>.</a:t>
            </a:r>
          </a:p>
          <a:p>
            <a:pPr marL="0" indent="0">
              <a:buNone/>
            </a:pPr>
            <a:r>
              <a:rPr lang="en-US" sz="2400" dirty="0" smtClean="0">
                <a:latin typeface="Courier"/>
                <a:cs typeface="Courier"/>
              </a:rPr>
              <a:t>.</a:t>
            </a:r>
          </a:p>
          <a:p>
            <a:pPr marL="0" indent="0">
              <a:buNone/>
            </a:pPr>
            <a:r>
              <a:rPr lang="en-US" sz="2400" dirty="0">
                <a:latin typeface="Courier"/>
                <a:cs typeface="Courier"/>
              </a:rPr>
              <a:t>.</a:t>
            </a:r>
            <a:endParaRPr lang="en-US" sz="2400" dirty="0" smtClean="0">
              <a:latin typeface="Courier"/>
              <a:cs typeface="Courier"/>
            </a:endParaRPr>
          </a:p>
          <a:p>
            <a:pPr marL="0" indent="0">
              <a:buNone/>
            </a:pPr>
            <a:r>
              <a:rPr lang="en-US" sz="2400" dirty="0" smtClean="0">
                <a:latin typeface="Courier"/>
                <a:cs typeface="Courier"/>
              </a:rPr>
              <a:t>UUU</a:t>
            </a:r>
            <a:r>
              <a:rPr lang="en-US" sz="2400" dirty="0" smtClean="0">
                <a:latin typeface="Courier"/>
                <a:cs typeface="Courier"/>
              </a:rPr>
              <a:t>:</a:t>
            </a:r>
            <a:endParaRPr lang="en-US" dirty="0" smtClean="0"/>
          </a:p>
        </p:txBody>
      </p:sp>
      <p:sp>
        <p:nvSpPr>
          <p:cNvPr id="6"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spTree>
    <p:extLst>
      <p:ext uri="{BB962C8B-B14F-4D97-AF65-F5344CB8AC3E}">
        <p14:creationId xmlns:p14="http://schemas.microsoft.com/office/powerpoint/2010/main" val="12323507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23488" b="-23488"/>
          <a:stretch>
            <a:fillRect/>
          </a:stretch>
        </p:blipFill>
        <p:spPr>
          <a:xfrm>
            <a:off x="5369839" y="4483860"/>
            <a:ext cx="3507401" cy="1928935"/>
          </a:xfrm>
        </p:spPr>
      </p:pic>
      <p:sp>
        <p:nvSpPr>
          <p:cNvPr id="5" name="Content Placeholder 2"/>
          <p:cNvSpPr txBox="1">
            <a:spLocks/>
          </p:cNvSpPr>
          <p:nvPr/>
        </p:nvSpPr>
        <p:spPr>
          <a:xfrm>
            <a:off x="457200" y="1758950"/>
            <a:ext cx="8420040" cy="497447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Consider the observed flips:  HTH</a:t>
            </a:r>
          </a:p>
          <a:p>
            <a:r>
              <a:rPr lang="en-US" dirty="0" smtClean="0"/>
              <a:t>What is the probability of observing that string </a:t>
            </a:r>
            <a:r>
              <a:rPr lang="en-US" dirty="0" smtClean="0"/>
              <a:t>from each </a:t>
            </a:r>
            <a:r>
              <a:rPr lang="en-US" dirty="0" smtClean="0"/>
              <a:t>possible combination of states</a:t>
            </a:r>
          </a:p>
          <a:p>
            <a:pPr lvl="1"/>
            <a:r>
              <a:rPr lang="en-US" dirty="0" smtClean="0"/>
              <a:t>(suppose initialization is 75% fair, 25% unfair)</a:t>
            </a:r>
          </a:p>
          <a:p>
            <a:pPr marL="0" indent="0">
              <a:buNone/>
            </a:pPr>
            <a:r>
              <a:rPr lang="en-US" sz="2400" dirty="0" smtClean="0">
                <a:latin typeface="Courier"/>
                <a:cs typeface="Courier"/>
              </a:rPr>
              <a:t>FFF: (.75*.5) (.9*.5) (.9*.5)  = 0.076</a:t>
            </a:r>
          </a:p>
          <a:p>
            <a:pPr marL="0" indent="0">
              <a:buNone/>
            </a:pPr>
            <a:r>
              <a:rPr lang="en-US" sz="2400" dirty="0" smtClean="0">
                <a:latin typeface="Courier"/>
                <a:cs typeface="Courier"/>
              </a:rPr>
              <a:t>FFU: </a:t>
            </a:r>
            <a:r>
              <a:rPr lang="en-US" sz="2400" dirty="0">
                <a:latin typeface="Courier"/>
                <a:cs typeface="Courier"/>
              </a:rPr>
              <a:t>(.75*.5) (</a:t>
            </a:r>
            <a:r>
              <a:rPr lang="en-US" sz="2400" dirty="0" smtClean="0">
                <a:latin typeface="Courier"/>
                <a:cs typeface="Courier"/>
              </a:rPr>
              <a:t>.9*.5) </a:t>
            </a:r>
            <a:r>
              <a:rPr lang="en-US" sz="2400" dirty="0">
                <a:latin typeface="Courier"/>
                <a:cs typeface="Courier"/>
              </a:rPr>
              <a:t>(</a:t>
            </a:r>
            <a:r>
              <a:rPr lang="en-US" sz="2400" dirty="0" smtClean="0">
                <a:latin typeface="Courier"/>
                <a:cs typeface="Courier"/>
              </a:rPr>
              <a:t>.1*.75) </a:t>
            </a:r>
            <a:r>
              <a:rPr lang="en-US" sz="2400" dirty="0">
                <a:latin typeface="Courier"/>
                <a:cs typeface="Courier"/>
              </a:rPr>
              <a:t>= </a:t>
            </a:r>
            <a:r>
              <a:rPr lang="en-US" sz="2400" dirty="0" smtClean="0">
                <a:latin typeface="Courier"/>
                <a:cs typeface="Courier"/>
              </a:rPr>
              <a:t>0.013</a:t>
            </a:r>
          </a:p>
          <a:p>
            <a:pPr marL="0" indent="0">
              <a:buNone/>
            </a:pPr>
            <a:r>
              <a:rPr lang="en-US" sz="2400" dirty="0" smtClean="0">
                <a:latin typeface="Courier"/>
                <a:cs typeface="Courier"/>
              </a:rPr>
              <a:t>.</a:t>
            </a:r>
          </a:p>
          <a:p>
            <a:pPr marL="0" indent="0">
              <a:buNone/>
            </a:pPr>
            <a:r>
              <a:rPr lang="en-US" sz="2400" dirty="0" smtClean="0">
                <a:latin typeface="Courier"/>
                <a:cs typeface="Courier"/>
              </a:rPr>
              <a:t>.</a:t>
            </a:r>
          </a:p>
          <a:p>
            <a:pPr marL="0" indent="0">
              <a:buNone/>
            </a:pPr>
            <a:r>
              <a:rPr lang="en-US" sz="2400" dirty="0">
                <a:latin typeface="Courier"/>
                <a:cs typeface="Courier"/>
              </a:rPr>
              <a:t>.</a:t>
            </a:r>
            <a:endParaRPr lang="en-US" sz="2400" dirty="0" smtClean="0">
              <a:latin typeface="Courier"/>
              <a:cs typeface="Courier"/>
            </a:endParaRPr>
          </a:p>
          <a:p>
            <a:pPr marL="0" indent="0">
              <a:buNone/>
            </a:pPr>
            <a:r>
              <a:rPr lang="en-US" sz="2400" dirty="0" smtClean="0">
                <a:latin typeface="Courier"/>
                <a:cs typeface="Courier"/>
              </a:rPr>
              <a:t>UUU:</a:t>
            </a:r>
            <a:r>
              <a:rPr lang="en-US" sz="2400" dirty="0">
                <a:latin typeface="Courier"/>
                <a:cs typeface="Courier"/>
              </a:rPr>
              <a:t> (</a:t>
            </a:r>
            <a:r>
              <a:rPr lang="en-US" sz="2400" dirty="0" smtClean="0">
                <a:latin typeface="Courier"/>
                <a:cs typeface="Courier"/>
              </a:rPr>
              <a:t>.25</a:t>
            </a:r>
            <a:r>
              <a:rPr lang="en-US" sz="2400" dirty="0">
                <a:latin typeface="Courier"/>
                <a:cs typeface="Courier"/>
              </a:rPr>
              <a:t>*</a:t>
            </a:r>
            <a:r>
              <a:rPr lang="en-US" sz="2400" dirty="0" smtClean="0">
                <a:latin typeface="Courier"/>
                <a:cs typeface="Courier"/>
              </a:rPr>
              <a:t>.75</a:t>
            </a:r>
            <a:r>
              <a:rPr lang="en-US" sz="2400" dirty="0">
                <a:latin typeface="Courier"/>
                <a:cs typeface="Courier"/>
              </a:rPr>
              <a:t>) (.9*</a:t>
            </a:r>
            <a:r>
              <a:rPr lang="en-US" sz="2400" dirty="0" smtClean="0">
                <a:latin typeface="Courier"/>
                <a:cs typeface="Courier"/>
              </a:rPr>
              <a:t>.25</a:t>
            </a:r>
            <a:r>
              <a:rPr lang="en-US" sz="2400" dirty="0">
                <a:latin typeface="Courier"/>
                <a:cs typeface="Courier"/>
              </a:rPr>
              <a:t>) (.9*</a:t>
            </a:r>
            <a:r>
              <a:rPr lang="en-US" sz="2400" dirty="0" smtClean="0">
                <a:latin typeface="Courier"/>
                <a:cs typeface="Courier"/>
              </a:rPr>
              <a:t>.75</a:t>
            </a:r>
            <a:r>
              <a:rPr lang="en-US" sz="2400" dirty="0">
                <a:latin typeface="Courier"/>
                <a:cs typeface="Courier"/>
              </a:rPr>
              <a:t>) = </a:t>
            </a:r>
            <a:r>
              <a:rPr lang="en-US" sz="2400" dirty="0" smtClean="0">
                <a:latin typeface="Courier"/>
                <a:cs typeface="Courier"/>
              </a:rPr>
              <a:t>0.028</a:t>
            </a:r>
          </a:p>
          <a:p>
            <a:endParaRPr lang="en-US" dirty="0" smtClean="0"/>
          </a:p>
        </p:txBody>
      </p:sp>
      <p:sp>
        <p:nvSpPr>
          <p:cNvPr id="6" name="Title 1"/>
          <p:cNvSpPr>
            <a:spLocks noGrp="1"/>
          </p:cNvSpPr>
          <p:nvPr>
            <p:ph type="title"/>
          </p:nvPr>
        </p:nvSpPr>
        <p:spPr>
          <a:xfrm>
            <a:off x="457200" y="155110"/>
            <a:ext cx="8229600" cy="1566862"/>
          </a:xfrm>
        </p:spPr>
        <p:txBody>
          <a:bodyPr>
            <a:normAutofit/>
          </a:bodyPr>
          <a:lstStyle/>
          <a:p>
            <a:r>
              <a:rPr lang="en-US" dirty="0" smtClean="0"/>
              <a:t>Hidden </a:t>
            </a:r>
            <a:r>
              <a:rPr lang="en-US" dirty="0"/>
              <a:t>Markov </a:t>
            </a:r>
            <a:r>
              <a:rPr lang="en-US" dirty="0" smtClean="0"/>
              <a:t>Model</a:t>
            </a:r>
            <a:r>
              <a:rPr lang="en-US" dirty="0"/>
              <a:t/>
            </a:r>
            <a:br>
              <a:rPr lang="en-US" dirty="0"/>
            </a:br>
            <a:r>
              <a:rPr lang="en-US" sz="3000" dirty="0"/>
              <a:t>States with </a:t>
            </a:r>
            <a:r>
              <a:rPr lang="en-US" sz="3000" dirty="0" smtClean="0"/>
              <a:t>emission distributions</a:t>
            </a:r>
            <a:endParaRPr lang="en-US" sz="3000" dirty="0"/>
          </a:p>
        </p:txBody>
      </p:sp>
    </p:spTree>
    <p:extLst>
      <p:ext uri="{BB962C8B-B14F-4D97-AF65-F5344CB8AC3E}">
        <p14:creationId xmlns:p14="http://schemas.microsoft.com/office/powerpoint/2010/main" val="34768459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HMMs in action</a:t>
            </a:r>
            <a:endParaRPr lang="en-US" dirty="0"/>
          </a:p>
        </p:txBody>
      </p:sp>
      <p:sp>
        <p:nvSpPr>
          <p:cNvPr id="3" name="Content Placeholder 2"/>
          <p:cNvSpPr>
            <a:spLocks noGrp="1"/>
          </p:cNvSpPr>
          <p:nvPr>
            <p:ph idx="1"/>
          </p:nvPr>
        </p:nvSpPr>
        <p:spPr/>
        <p:txBody>
          <a:bodyPr/>
          <a:lstStyle/>
          <a:p>
            <a:r>
              <a:rPr lang="en-US" dirty="0" smtClean="0"/>
              <a:t>Dice</a:t>
            </a:r>
          </a:p>
          <a:p>
            <a:r>
              <a:rPr lang="en-US" dirty="0" smtClean="0"/>
              <a:t>Gene annotation</a:t>
            </a:r>
          </a:p>
          <a:p>
            <a:r>
              <a:rPr lang="en-US" dirty="0" smtClean="0"/>
              <a:t>Protein-coding DNA</a:t>
            </a:r>
          </a:p>
          <a:p>
            <a:endParaRPr lang="en-US" dirty="0"/>
          </a:p>
        </p:txBody>
      </p:sp>
    </p:spTree>
    <p:extLst>
      <p:ext uri="{BB962C8B-B14F-4D97-AF65-F5344CB8AC3E}">
        <p14:creationId xmlns:p14="http://schemas.microsoft.com/office/powerpoint/2010/main" val="3407618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338</TotalTime>
  <Words>3602</Words>
  <Application>Microsoft Macintosh PowerPoint</Application>
  <PresentationFormat>On-screen Show (4:3)</PresentationFormat>
  <Paragraphs>650</Paragraphs>
  <Slides>54</Slides>
  <Notes>44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Office Theme</vt:lpstr>
      <vt:lpstr>Microsoft Equation</vt:lpstr>
      <vt:lpstr>Markov model</vt:lpstr>
      <vt:lpstr>Terminology</vt:lpstr>
      <vt:lpstr>Hidden Markov Model States with emission distributions</vt:lpstr>
      <vt:lpstr>Hidden Markov Model States with emission distributions</vt:lpstr>
      <vt:lpstr>Hidden Markov Model States with emission distributions</vt:lpstr>
      <vt:lpstr>Hidden Markov Model States with emission distributions</vt:lpstr>
      <vt:lpstr>Hidden Markov Model States with emission distributions</vt:lpstr>
      <vt:lpstr>Hidden Markov Model States with emission distributions</vt:lpstr>
      <vt:lpstr>HMMs in action</vt:lpstr>
      <vt:lpstr>HMMs in action</vt:lpstr>
      <vt:lpstr>PowerPoint Presentation</vt:lpstr>
      <vt:lpstr>PowerPoint Presentation</vt:lpstr>
      <vt:lpstr>HMMs in action</vt:lpstr>
      <vt:lpstr>PowerPoint Presentation</vt:lpstr>
      <vt:lpstr>Local alignment - subsequences</vt:lpstr>
      <vt:lpstr>Local alignment - subsequences</vt:lpstr>
      <vt:lpstr>Local alignment - subsequences</vt:lpstr>
      <vt:lpstr>PowerPoint Presentation</vt:lpstr>
      <vt:lpstr>PowerPoint Presentation</vt:lpstr>
      <vt:lpstr>PowerPoint Presentation</vt:lpstr>
      <vt:lpstr>PowerPoint Presentation</vt:lpstr>
      <vt:lpstr>HMMs in action</vt:lpstr>
      <vt:lpstr>PowerPoint Presentation</vt:lpstr>
      <vt:lpstr>Insanely oversimplified model of a gene</vt:lpstr>
      <vt:lpstr>This is a hidden Markov model (HMM)</vt:lpstr>
      <vt:lpstr>Probability of a path through the model</vt:lpstr>
      <vt:lpstr>Probability of a path through the model</vt:lpstr>
      <vt:lpstr>Fixed path: probability of observed sequence</vt:lpstr>
      <vt:lpstr>Fixed path: probability of observed sequence</vt:lpstr>
      <vt:lpstr>Joint probability of path and sequence</vt:lpstr>
      <vt:lpstr>But what if the states are hidden?</vt:lpstr>
      <vt:lpstr>But what if the states are hidden?</vt:lpstr>
      <vt:lpstr>Which state path is most probable?</vt:lpstr>
      <vt:lpstr>Which state path is most probable?</vt:lpstr>
      <vt:lpstr>Which state path is most probable?</vt:lpstr>
      <vt:lpstr>Which state path is most probable?</vt:lpstr>
      <vt:lpstr>Which state path is most probable?</vt:lpstr>
      <vt:lpstr>Which state path is most probable?</vt:lpstr>
      <vt:lpstr>Which state path is most probable?</vt:lpstr>
      <vt:lpstr>Which state path is most probable?</vt:lpstr>
      <vt:lpstr>But what if the states are hidden?</vt:lpstr>
      <vt:lpstr>How confident are we that this best path is the true path?</vt:lpstr>
      <vt:lpstr>But what if the states are hidden?</vt:lpstr>
      <vt:lpstr>What is the probability of the observed sequence?</vt:lpstr>
      <vt:lpstr>What is the probability of the observed sequence?</vt:lpstr>
      <vt:lpstr>What is the probability of the observed sequence?</vt:lpstr>
      <vt:lpstr>What is the probability of the observed sequence?</vt:lpstr>
      <vt:lpstr>What is the probability of the observed sequence?</vt:lpstr>
      <vt:lpstr>But what if the states are hidden?</vt:lpstr>
      <vt:lpstr>Is this a gene?</vt:lpstr>
      <vt:lpstr>Is this a gene?</vt:lpstr>
      <vt:lpstr>Hidden Markov models  (HMMs)</vt:lpstr>
      <vt:lpstr>Synopsis</vt:lpstr>
      <vt:lpstr>Numerical Stability</vt:lpstr>
    </vt:vector>
  </TitlesOfParts>
  <Company>University of Montana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Markov model</dc:title>
  <dc:creator>Travis Wheeler</dc:creator>
  <cp:lastModifiedBy>Travis Wheeler</cp:lastModifiedBy>
  <cp:revision>31</cp:revision>
  <dcterms:created xsi:type="dcterms:W3CDTF">2018-09-25T14:24:12Z</dcterms:created>
  <dcterms:modified xsi:type="dcterms:W3CDTF">2018-09-25T20:02:49Z</dcterms:modified>
</cp:coreProperties>
</file>