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4" r:id="rId2"/>
    <p:sldId id="592" r:id="rId3"/>
    <p:sldId id="594" r:id="rId4"/>
    <p:sldId id="595" r:id="rId5"/>
    <p:sldId id="599" r:id="rId6"/>
    <p:sldId id="596" r:id="rId7"/>
    <p:sldId id="597" r:id="rId8"/>
    <p:sldId id="600" r:id="rId9"/>
    <p:sldId id="601" r:id="rId10"/>
    <p:sldId id="603" r:id="rId11"/>
    <p:sldId id="606" r:id="rId12"/>
    <p:sldId id="5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42AFB6"/>
    <a:srgbClr val="FCB414"/>
    <a:srgbClr val="007A7D"/>
    <a:srgbClr val="CB1B4A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94669" autoAdjust="0"/>
  </p:normalViewPr>
  <p:slideViewPr>
    <p:cSldViewPr snapToGrid="0">
      <p:cViewPr varScale="1">
        <p:scale>
          <a:sx n="106" d="100"/>
          <a:sy n="106" d="100"/>
        </p:scale>
        <p:origin x="479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3:11:54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1,'17'1,"1"1,32 7,-31-5,0-1,23 2,292-6,-314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3:11:56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53,'15'-1,"0"-1,-1 0,17-5,35-5,-65 12,31-1,0-2,34-8,-24 5,1 1,0 2,80 6,-27-1,-46-2,-19-1,-1 1,0 1,0 1,45 11,-59-9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3:11:57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3,'107'-2,"119"5,-162 8,-47-7,1-1,25 2,-16-4,0 0,48 11,-50-8,0-1,0-1,31-1,-35-1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3:11:59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50,'18'-1,"0"0,31-9,-30 6,1 1,22-2,18 4,-18 1,1-2,52-8,-76 5,1 2,-1 1,1 1,0 0,0 1,0 1,-1 1,1 1,0 1,-1 0,0 2,0 0,35 17,-22-8,-17-10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03:12:01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26,'0'-1,"1"0,-1 0,1 0,-1 0,1 0,-1 0,1 0,0 0,0 0,-1 0,1 0,0 1,0-1,0 0,0 1,0-1,0 0,0 1,0-1,0 1,0 0,0-1,0 1,0 0,0 0,0-1,2 1,36-4,-35 4,319-3,-167 5,-147-2,0 1,0 0,0 0,-1 1,10 2,-3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3.xml"/><Relationship Id="rId5" Type="http://schemas.openxmlformats.org/officeDocument/2006/relationships/image" Target="../media/image10.png"/><Relationship Id="rId15" Type="http://schemas.openxmlformats.org/officeDocument/2006/relationships/customXml" Target="../ink/ink5.xml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07E5FBF5-5CC1-4FB7-B3B8-D5AC8C8CCA90}"/>
              </a:ext>
            </a:extLst>
          </p:cNvPr>
          <p:cNvSpPr txBox="1"/>
          <p:nvPr/>
        </p:nvSpPr>
        <p:spPr>
          <a:xfrm>
            <a:off x="3736530" y="2968713"/>
            <a:ext cx="5887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5000" dirty="0" err="1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신경회로망특론</a:t>
            </a:r>
            <a:endParaRPr lang="en-GB" sz="5000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6" name="Oval 88">
            <a:extLst>
              <a:ext uri="{FF2B5EF4-FFF2-40B4-BE49-F238E27FC236}">
                <a16:creationId xmlns:a16="http://schemas.microsoft.com/office/drawing/2014/main" id="{A1DC502C-EDB4-DA91-FFB5-3E0A22363379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슬라이드 번호 개체 틀 9">
            <a:extLst>
              <a:ext uri="{FF2B5EF4-FFF2-40B4-BE49-F238E27FC236}">
                <a16:creationId xmlns:a16="http://schemas.microsoft.com/office/drawing/2014/main" id="{B9A704C9-6252-ABCE-CE9F-C8AB78F87963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1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5F6F2-BF51-32F0-8B65-83442BF68E8B}"/>
              </a:ext>
            </a:extLst>
          </p:cNvPr>
          <p:cNvSpPr txBox="1"/>
          <p:nvPr/>
        </p:nvSpPr>
        <p:spPr>
          <a:xfrm>
            <a:off x="8530484" y="5405926"/>
            <a:ext cx="4017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지도교수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정성원교수님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연구실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DB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9EA185-6A03-9887-BDF5-19EE7A458D88}"/>
              </a:ext>
            </a:extLst>
          </p:cNvPr>
          <p:cNvSpPr txBox="1"/>
          <p:nvPr/>
        </p:nvSpPr>
        <p:spPr>
          <a:xfrm>
            <a:off x="8537430" y="6236923"/>
            <a:ext cx="287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가상민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6FBEB0-BF9A-B29A-1C25-156D917DBA6A}"/>
              </a:ext>
            </a:extLst>
          </p:cNvPr>
          <p:cNvCxnSpPr>
            <a:cxnSpLocks/>
          </p:cNvCxnSpPr>
          <p:nvPr/>
        </p:nvCxnSpPr>
        <p:spPr>
          <a:xfrm>
            <a:off x="0" y="39292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AB82100-5444-A80B-E0E8-107924019013}"/>
              </a:ext>
            </a:extLst>
          </p:cNvPr>
          <p:cNvCxnSpPr>
            <a:cxnSpLocks/>
          </p:cNvCxnSpPr>
          <p:nvPr/>
        </p:nvCxnSpPr>
        <p:spPr>
          <a:xfrm>
            <a:off x="0" y="298000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0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10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5215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Model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8CD3-9AFA-E9FF-FBE7-A5C64A46E759}"/>
              </a:ext>
            </a:extLst>
          </p:cNvPr>
          <p:cNvSpPr txBox="1"/>
          <p:nvPr/>
        </p:nvSpPr>
        <p:spPr>
          <a:xfrm>
            <a:off x="2585347" y="858325"/>
            <a:ext cx="357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E684D9-9570-964B-E390-418882E5E426}"/>
              </a:ext>
            </a:extLst>
          </p:cNvPr>
          <p:cNvGrpSpPr/>
          <p:nvPr/>
        </p:nvGrpSpPr>
        <p:grpSpPr>
          <a:xfrm>
            <a:off x="236981" y="2999575"/>
            <a:ext cx="3376973" cy="2387471"/>
            <a:chOff x="425906" y="2999575"/>
            <a:chExt cx="3376973" cy="23874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DF1844-4BD8-3E1B-6376-492AB492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341" y="2999575"/>
              <a:ext cx="2996083" cy="20211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CB684-1DEA-F4A9-10BB-F00F77CEB37A}"/>
                </a:ext>
              </a:extLst>
            </p:cNvPr>
            <p:cNvSpPr txBox="1"/>
            <p:nvPr/>
          </p:nvSpPr>
          <p:spPr>
            <a:xfrm>
              <a:off x="425906" y="5079269"/>
              <a:ext cx="33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1(first) + 6 + 6 + 6 + 1(</a:t>
              </a:r>
              <a:r>
                <a:rPr lang="en-US" sz="1400" dirty="0" err="1">
                  <a:solidFill>
                    <a:schemeClr val="bg1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f.c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) = 20 Layers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9125FA-BCBD-4821-7D3B-4170E8704BA9}"/>
              </a:ext>
            </a:extLst>
          </p:cNvPr>
          <p:cNvSpPr txBox="1"/>
          <p:nvPr/>
        </p:nvSpPr>
        <p:spPr>
          <a:xfrm>
            <a:off x="3622016" y="2999575"/>
            <a:ext cx="2996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A</a:t>
            </a:r>
            <a:r>
              <a:rPr lang="ko-KR" altLang="en-US" sz="1500" dirty="0" err="1">
                <a:solidFill>
                  <a:schemeClr val="bg1"/>
                </a:solidFill>
              </a:rPr>
              <a:t>ccuracy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on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validation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set</a:t>
            </a:r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 err="1">
                <a:solidFill>
                  <a:schemeClr val="bg1"/>
                </a:solidFill>
              </a:rPr>
              <a:t>Got</a:t>
            </a:r>
            <a:r>
              <a:rPr lang="ko-KR" altLang="en-US" sz="1500" dirty="0">
                <a:solidFill>
                  <a:schemeClr val="bg1"/>
                </a:solidFill>
              </a:rPr>
              <a:t> 2298 / 2563 </a:t>
            </a:r>
            <a:r>
              <a:rPr lang="ko-KR" altLang="en-US" sz="1500" dirty="0" err="1">
                <a:solidFill>
                  <a:schemeClr val="bg1"/>
                </a:solidFill>
              </a:rPr>
              <a:t>correct</a:t>
            </a:r>
            <a:r>
              <a:rPr lang="ko-KR" altLang="en-US" sz="1500" dirty="0">
                <a:solidFill>
                  <a:schemeClr val="bg1"/>
                </a:solidFill>
              </a:rPr>
              <a:t> (89.66)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E3ABA-DAB2-1F3B-6893-0AE2FBC004F8}"/>
              </a:ext>
            </a:extLst>
          </p:cNvPr>
          <p:cNvSpPr txBox="1"/>
          <p:nvPr/>
        </p:nvSpPr>
        <p:spPr>
          <a:xfrm>
            <a:off x="3622016" y="4438904"/>
            <a:ext cx="2996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A</a:t>
            </a:r>
            <a:r>
              <a:rPr lang="ko-KR" altLang="en-US" sz="1500" dirty="0" err="1">
                <a:solidFill>
                  <a:schemeClr val="bg1"/>
                </a:solidFill>
              </a:rPr>
              <a:t>ccuracy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on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test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set</a:t>
            </a:r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 err="1">
                <a:solidFill>
                  <a:schemeClr val="bg1"/>
                </a:solidFill>
              </a:rPr>
              <a:t>Got</a:t>
            </a:r>
            <a:r>
              <a:rPr lang="ko-KR" altLang="en-US" sz="1500" dirty="0">
                <a:solidFill>
                  <a:schemeClr val="bg1"/>
                </a:solidFill>
              </a:rPr>
              <a:t> 13651 / 15641 </a:t>
            </a:r>
            <a:r>
              <a:rPr lang="ko-KR" altLang="en-US" sz="1500" dirty="0" err="1">
                <a:solidFill>
                  <a:schemeClr val="bg1"/>
                </a:solidFill>
              </a:rPr>
              <a:t>correct</a:t>
            </a:r>
            <a:r>
              <a:rPr lang="ko-KR" altLang="en-US" sz="1500" dirty="0">
                <a:solidFill>
                  <a:schemeClr val="bg1"/>
                </a:solidFill>
              </a:rPr>
              <a:t> (87.28)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EE4F1-D885-7673-6DB9-BDB2DE004E4B}"/>
              </a:ext>
            </a:extLst>
          </p:cNvPr>
          <p:cNvSpPr txBox="1"/>
          <p:nvPr/>
        </p:nvSpPr>
        <p:spPr>
          <a:xfrm>
            <a:off x="132534" y="1720099"/>
            <a:ext cx="623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3. MY_ResNet20</a:t>
            </a:r>
            <a:endParaRPr kumimoji="0" lang="en-GB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FD2C77-F48A-A851-F0EE-C4F941097BAC}"/>
              </a:ext>
            </a:extLst>
          </p:cNvPr>
          <p:cNvCxnSpPr/>
          <p:nvPr/>
        </p:nvCxnSpPr>
        <p:spPr>
          <a:xfrm>
            <a:off x="7110101" y="1469552"/>
            <a:ext cx="0" cy="4953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2498FD-F0A3-1E33-9514-F28A09146749}"/>
              </a:ext>
            </a:extLst>
          </p:cNvPr>
          <p:cNvCxnSpPr>
            <a:cxnSpLocks/>
          </p:cNvCxnSpPr>
          <p:nvPr/>
        </p:nvCxnSpPr>
        <p:spPr>
          <a:xfrm rot="16200000">
            <a:off x="6613377" y="3503084"/>
            <a:ext cx="6709832" cy="0"/>
          </a:xfrm>
          <a:prstGeom prst="line">
            <a:avLst/>
          </a:prstGeom>
          <a:ln w="9525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AF8FF2-B5D6-82F0-DFED-1C44976B6BF5}"/>
              </a:ext>
            </a:extLst>
          </p:cNvPr>
          <p:cNvSpPr/>
          <p:nvPr/>
        </p:nvSpPr>
        <p:spPr>
          <a:xfrm rot="16200000">
            <a:off x="9845919" y="5605832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CBEDA-60A6-4E15-3A71-250C4EEF0DB4}"/>
              </a:ext>
            </a:extLst>
          </p:cNvPr>
          <p:cNvSpPr txBox="1"/>
          <p:nvPr/>
        </p:nvSpPr>
        <p:spPr>
          <a:xfrm rot="16200000">
            <a:off x="9804751" y="5620700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F908A-6E54-4528-6B77-5C35979EFCF3}"/>
              </a:ext>
            </a:extLst>
          </p:cNvPr>
          <p:cNvSpPr/>
          <p:nvPr/>
        </p:nvSpPr>
        <p:spPr>
          <a:xfrm rot="16200000">
            <a:off x="9837153" y="5303553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557C2C-4CAF-A337-638C-49CF94655123}"/>
              </a:ext>
            </a:extLst>
          </p:cNvPr>
          <p:cNvSpPr txBox="1"/>
          <p:nvPr/>
        </p:nvSpPr>
        <p:spPr>
          <a:xfrm rot="16200000">
            <a:off x="9795985" y="5318421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3C97-58AD-77AD-BD83-FF4F4752E8BB}"/>
              </a:ext>
            </a:extLst>
          </p:cNvPr>
          <p:cNvSpPr/>
          <p:nvPr/>
        </p:nvSpPr>
        <p:spPr>
          <a:xfrm rot="16200000">
            <a:off x="9835263" y="4939495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115E48-E4A5-376D-6EF6-E527110A701F}"/>
              </a:ext>
            </a:extLst>
          </p:cNvPr>
          <p:cNvSpPr txBox="1"/>
          <p:nvPr/>
        </p:nvSpPr>
        <p:spPr>
          <a:xfrm rot="16200000">
            <a:off x="9794095" y="4954363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B57DF6-0B0F-3102-BF55-6D6D95CF4270}"/>
              </a:ext>
            </a:extLst>
          </p:cNvPr>
          <p:cNvSpPr/>
          <p:nvPr/>
        </p:nvSpPr>
        <p:spPr>
          <a:xfrm rot="16200000">
            <a:off x="9827810" y="3572370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ED182F-FF9E-B350-546C-D744E264B5C9}"/>
              </a:ext>
            </a:extLst>
          </p:cNvPr>
          <p:cNvSpPr txBox="1"/>
          <p:nvPr/>
        </p:nvSpPr>
        <p:spPr>
          <a:xfrm rot="16200000">
            <a:off x="9786642" y="3593092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3C6DBF-BD39-9EFA-BA3B-30578DA3ABD3}"/>
              </a:ext>
            </a:extLst>
          </p:cNvPr>
          <p:cNvSpPr/>
          <p:nvPr/>
        </p:nvSpPr>
        <p:spPr>
          <a:xfrm rot="16200000">
            <a:off x="9827810" y="3272933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F101F-8AC8-9005-02A1-80CC26CC3FA7}"/>
              </a:ext>
            </a:extLst>
          </p:cNvPr>
          <p:cNvSpPr txBox="1"/>
          <p:nvPr/>
        </p:nvSpPr>
        <p:spPr>
          <a:xfrm rot="16200000">
            <a:off x="9786642" y="3293655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B2BA2-93B7-16C5-A83F-FAED325E4934}"/>
              </a:ext>
            </a:extLst>
          </p:cNvPr>
          <p:cNvSpPr/>
          <p:nvPr/>
        </p:nvSpPr>
        <p:spPr>
          <a:xfrm rot="16200000">
            <a:off x="9822153" y="2906482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C62753-05C2-5059-17C2-C37550B0EA3B}"/>
              </a:ext>
            </a:extLst>
          </p:cNvPr>
          <p:cNvSpPr txBox="1"/>
          <p:nvPr/>
        </p:nvSpPr>
        <p:spPr>
          <a:xfrm rot="16200000">
            <a:off x="9780985" y="2927204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37F62A-594F-2733-E234-3BAC79C1D58F}"/>
              </a:ext>
            </a:extLst>
          </p:cNvPr>
          <p:cNvSpPr/>
          <p:nvPr/>
        </p:nvSpPr>
        <p:spPr>
          <a:xfrm rot="16200000">
            <a:off x="9822153" y="2614849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F01CC-EEC7-1F0A-A6EF-24750F9BF3F2}"/>
              </a:ext>
            </a:extLst>
          </p:cNvPr>
          <p:cNvSpPr txBox="1"/>
          <p:nvPr/>
        </p:nvSpPr>
        <p:spPr>
          <a:xfrm rot="16200000">
            <a:off x="9780985" y="2635571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C29A44-258D-7043-A14F-F892C55CC3F8}"/>
              </a:ext>
            </a:extLst>
          </p:cNvPr>
          <p:cNvSpPr/>
          <p:nvPr/>
        </p:nvSpPr>
        <p:spPr>
          <a:xfrm rot="16200000">
            <a:off x="9812399" y="1595262"/>
            <a:ext cx="215934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B7E8FC-B0E4-5358-BD12-599FAA725CD4}"/>
              </a:ext>
            </a:extLst>
          </p:cNvPr>
          <p:cNvSpPr txBox="1"/>
          <p:nvPr/>
        </p:nvSpPr>
        <p:spPr>
          <a:xfrm rot="16200000">
            <a:off x="9758782" y="1605810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28FAD9-2604-25AB-18B2-31D977A124F0}"/>
              </a:ext>
            </a:extLst>
          </p:cNvPr>
          <p:cNvSpPr/>
          <p:nvPr/>
        </p:nvSpPr>
        <p:spPr>
          <a:xfrm rot="16200000">
            <a:off x="9812399" y="1321293"/>
            <a:ext cx="215934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62BC4-2B8E-DB29-AA7C-F92FD9AF913A}"/>
              </a:ext>
            </a:extLst>
          </p:cNvPr>
          <p:cNvSpPr txBox="1"/>
          <p:nvPr/>
        </p:nvSpPr>
        <p:spPr>
          <a:xfrm rot="16200000">
            <a:off x="9758782" y="1331841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AECC89-A1B3-41DD-EA7D-DA3F24EA9316}"/>
              </a:ext>
            </a:extLst>
          </p:cNvPr>
          <p:cNvSpPr/>
          <p:nvPr/>
        </p:nvSpPr>
        <p:spPr>
          <a:xfrm rot="16200000">
            <a:off x="9805024" y="945897"/>
            <a:ext cx="215934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8C8483-CDAE-7F1F-5C80-546035A5B188}"/>
              </a:ext>
            </a:extLst>
          </p:cNvPr>
          <p:cNvSpPr txBox="1"/>
          <p:nvPr/>
        </p:nvSpPr>
        <p:spPr>
          <a:xfrm rot="16200000">
            <a:off x="9751407" y="956445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AC0F3F-114C-7A10-9461-A88340938B15}"/>
              </a:ext>
            </a:extLst>
          </p:cNvPr>
          <p:cNvSpPr/>
          <p:nvPr/>
        </p:nvSpPr>
        <p:spPr>
          <a:xfrm rot="16200000">
            <a:off x="9812400" y="684014"/>
            <a:ext cx="215933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CC075-64A6-68A1-05CF-D9AFA01C2E2E}"/>
              </a:ext>
            </a:extLst>
          </p:cNvPr>
          <p:cNvSpPr txBox="1"/>
          <p:nvPr/>
        </p:nvSpPr>
        <p:spPr>
          <a:xfrm rot="16200000">
            <a:off x="9748096" y="691913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BB3F2E-B997-020B-CBF1-BEB1841CF80A}"/>
              </a:ext>
            </a:extLst>
          </p:cNvPr>
          <p:cNvSpPr/>
          <p:nvPr/>
        </p:nvSpPr>
        <p:spPr>
          <a:xfrm rot="16200000">
            <a:off x="9801712" y="301188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B0CECF-C7F3-A8FE-10E7-78266B0C1A99}"/>
              </a:ext>
            </a:extLst>
          </p:cNvPr>
          <p:cNvSpPr txBox="1"/>
          <p:nvPr/>
        </p:nvSpPr>
        <p:spPr>
          <a:xfrm rot="16200000">
            <a:off x="9776616" y="318516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D37129-7A57-2E04-4A9D-91872B81D999}"/>
              </a:ext>
            </a:extLst>
          </p:cNvPr>
          <p:cNvSpPr/>
          <p:nvPr/>
        </p:nvSpPr>
        <p:spPr>
          <a:xfrm rot="16200000">
            <a:off x="9801721" y="31664"/>
            <a:ext cx="215933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C0BAC3-8715-2CD9-4486-1298FBCA7589}"/>
              </a:ext>
            </a:extLst>
          </p:cNvPr>
          <p:cNvSpPr txBox="1"/>
          <p:nvPr/>
        </p:nvSpPr>
        <p:spPr>
          <a:xfrm rot="16200000">
            <a:off x="9751076" y="65212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5A01EB-FCFF-E62C-577F-06EFE90FB608}"/>
              </a:ext>
            </a:extLst>
          </p:cNvPr>
          <p:cNvSpPr/>
          <p:nvPr/>
        </p:nvSpPr>
        <p:spPr>
          <a:xfrm rot="16200000">
            <a:off x="9833111" y="4643413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CF074-D2CF-5B0F-391E-4CA51265CA73}"/>
              </a:ext>
            </a:extLst>
          </p:cNvPr>
          <p:cNvSpPr txBox="1"/>
          <p:nvPr/>
        </p:nvSpPr>
        <p:spPr>
          <a:xfrm rot="16200000">
            <a:off x="9791943" y="4658281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A50121-F3DB-D695-7B59-5DB8F1101666}"/>
              </a:ext>
            </a:extLst>
          </p:cNvPr>
          <p:cNvSpPr/>
          <p:nvPr/>
        </p:nvSpPr>
        <p:spPr>
          <a:xfrm rot="16200000">
            <a:off x="9833111" y="4274821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8A6703-F5DA-7659-08CB-A5CF09048483}"/>
              </a:ext>
            </a:extLst>
          </p:cNvPr>
          <p:cNvSpPr txBox="1"/>
          <p:nvPr/>
        </p:nvSpPr>
        <p:spPr>
          <a:xfrm rot="16200000">
            <a:off x="9791943" y="4289689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A4A96C-F5A2-2793-B133-667C1B1C2299}"/>
              </a:ext>
            </a:extLst>
          </p:cNvPr>
          <p:cNvSpPr/>
          <p:nvPr/>
        </p:nvSpPr>
        <p:spPr>
          <a:xfrm rot="16200000">
            <a:off x="9833111" y="3981306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4BC69-1FED-DC6D-B94D-61C1B77C8032}"/>
              </a:ext>
            </a:extLst>
          </p:cNvPr>
          <p:cNvSpPr txBox="1"/>
          <p:nvPr/>
        </p:nvSpPr>
        <p:spPr>
          <a:xfrm rot="16200000">
            <a:off x="9786548" y="3996174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(16, 16)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F97DAC-981B-3530-87DA-786F6CE2B51F}"/>
              </a:ext>
            </a:extLst>
          </p:cNvPr>
          <p:cNvSpPr/>
          <p:nvPr/>
        </p:nvSpPr>
        <p:spPr>
          <a:xfrm rot="16200000">
            <a:off x="9820827" y="2240310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BDE1A1-033C-C0AF-4735-A07B5D90FFB9}"/>
              </a:ext>
            </a:extLst>
          </p:cNvPr>
          <p:cNvSpPr txBox="1"/>
          <p:nvPr/>
        </p:nvSpPr>
        <p:spPr>
          <a:xfrm rot="16200000">
            <a:off x="9779659" y="2261032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836179-6072-447A-C7AA-9CA5FAFC9477}"/>
              </a:ext>
            </a:extLst>
          </p:cNvPr>
          <p:cNvSpPr/>
          <p:nvPr/>
        </p:nvSpPr>
        <p:spPr>
          <a:xfrm rot="16200000">
            <a:off x="9820827" y="1945032"/>
            <a:ext cx="215933" cy="13742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1DE8CC-A529-DF5E-912E-6FD457AC04F3}"/>
              </a:ext>
            </a:extLst>
          </p:cNvPr>
          <p:cNvSpPr txBox="1"/>
          <p:nvPr/>
        </p:nvSpPr>
        <p:spPr>
          <a:xfrm rot="16200000">
            <a:off x="9779659" y="1965754"/>
            <a:ext cx="323165" cy="1349379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(32, 32)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8CAAF2FB-6443-8298-97EB-3D768D697554}"/>
              </a:ext>
            </a:extLst>
          </p:cNvPr>
          <p:cNvSpPr/>
          <p:nvPr/>
        </p:nvSpPr>
        <p:spPr>
          <a:xfrm rot="16200000">
            <a:off x="10039613" y="5719857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2FC62A9-2D48-FDA3-44C3-C90846C60D0E}"/>
              </a:ext>
            </a:extLst>
          </p:cNvPr>
          <p:cNvSpPr/>
          <p:nvPr/>
        </p:nvSpPr>
        <p:spPr>
          <a:xfrm rot="16200000">
            <a:off x="10039613" y="5027259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627D3613-7A32-3CB4-8D3A-67D7AA773736}"/>
              </a:ext>
            </a:extLst>
          </p:cNvPr>
          <p:cNvSpPr/>
          <p:nvPr/>
        </p:nvSpPr>
        <p:spPr>
          <a:xfrm rot="16200000">
            <a:off x="10039613" y="4342766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D7FE51B1-8C3D-0488-4C76-6092EA3C2CDA}"/>
              </a:ext>
            </a:extLst>
          </p:cNvPr>
          <p:cNvSpPr/>
          <p:nvPr/>
        </p:nvSpPr>
        <p:spPr>
          <a:xfrm rot="16200000">
            <a:off x="10039613" y="3661225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C4ABB97-BB84-B52B-1A14-B6D98327F974}"/>
              </a:ext>
            </a:extLst>
          </p:cNvPr>
          <p:cNvSpPr/>
          <p:nvPr/>
        </p:nvSpPr>
        <p:spPr>
          <a:xfrm rot="16200000">
            <a:off x="10063375" y="2989315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BD867CE-9347-20B5-5C13-335F26F682D0}"/>
              </a:ext>
            </a:extLst>
          </p:cNvPr>
          <p:cNvSpPr/>
          <p:nvPr/>
        </p:nvSpPr>
        <p:spPr>
          <a:xfrm rot="16200000">
            <a:off x="10063375" y="2337151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1948A3A0-7F4E-0E80-6679-C91053D4CF0C}"/>
              </a:ext>
            </a:extLst>
          </p:cNvPr>
          <p:cNvSpPr/>
          <p:nvPr/>
        </p:nvSpPr>
        <p:spPr>
          <a:xfrm rot="16200000">
            <a:off x="10063375" y="1691471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38E7639F-7296-F2B7-1485-90926B8F8C73}"/>
              </a:ext>
            </a:extLst>
          </p:cNvPr>
          <p:cNvSpPr/>
          <p:nvPr/>
        </p:nvSpPr>
        <p:spPr>
          <a:xfrm rot="16200000">
            <a:off x="10063375" y="169178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AC20A743-BBDE-AA65-71DA-02848AFAA3D0}"/>
              </a:ext>
            </a:extLst>
          </p:cNvPr>
          <p:cNvSpPr/>
          <p:nvPr/>
        </p:nvSpPr>
        <p:spPr>
          <a:xfrm rot="16200000">
            <a:off x="10063375" y="104054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F0BC3D13-AFD4-8BB4-B8BC-CCCE48647E0F}"/>
              </a:ext>
            </a:extLst>
          </p:cNvPr>
          <p:cNvSpPr/>
          <p:nvPr/>
        </p:nvSpPr>
        <p:spPr>
          <a:xfrm rot="16200000">
            <a:off x="10063375" y="39797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D019B1F-BFFD-9287-43AE-FC1B0016C4FC}"/>
              </a:ext>
            </a:extLst>
          </p:cNvPr>
          <p:cNvSpPr/>
          <p:nvPr/>
        </p:nvSpPr>
        <p:spPr>
          <a:xfrm rot="16200000">
            <a:off x="9935720" y="6479754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5B1C55A-0583-E04D-5F36-A5E825188870}"/>
              </a:ext>
            </a:extLst>
          </p:cNvPr>
          <p:cNvSpPr/>
          <p:nvPr/>
        </p:nvSpPr>
        <p:spPr>
          <a:xfrm rot="16200000">
            <a:off x="9935720" y="5777406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F1B8D00-71DB-6E57-DAA3-E366CF16845B}"/>
              </a:ext>
            </a:extLst>
          </p:cNvPr>
          <p:cNvSpPr/>
          <p:nvPr/>
        </p:nvSpPr>
        <p:spPr>
          <a:xfrm rot="16200000">
            <a:off x="9935720" y="5110077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467E784-433E-BB3B-871D-6FED8BF9BB2C}"/>
              </a:ext>
            </a:extLst>
          </p:cNvPr>
          <p:cNvSpPr/>
          <p:nvPr/>
        </p:nvSpPr>
        <p:spPr>
          <a:xfrm rot="16200000">
            <a:off x="9935720" y="4421256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520700-04F5-7D18-FCDE-08A980C31E02}"/>
              </a:ext>
            </a:extLst>
          </p:cNvPr>
          <p:cNvSpPr/>
          <p:nvPr/>
        </p:nvSpPr>
        <p:spPr>
          <a:xfrm rot="16200000">
            <a:off x="9935720" y="3737540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03C5160-B495-4554-95C8-27F8D8FB7EEC}"/>
              </a:ext>
            </a:extLst>
          </p:cNvPr>
          <p:cNvSpPr/>
          <p:nvPr/>
        </p:nvSpPr>
        <p:spPr>
          <a:xfrm rot="16200000">
            <a:off x="9935720" y="3080685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19F3527-D71D-1BB6-A78B-8B138EDD303F}"/>
              </a:ext>
            </a:extLst>
          </p:cNvPr>
          <p:cNvSpPr/>
          <p:nvPr/>
        </p:nvSpPr>
        <p:spPr>
          <a:xfrm rot="16200000">
            <a:off x="9935720" y="2434520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8EA1D57-30B7-FDD1-181D-BDF7F1E6A112}"/>
              </a:ext>
            </a:extLst>
          </p:cNvPr>
          <p:cNvSpPr/>
          <p:nvPr/>
        </p:nvSpPr>
        <p:spPr>
          <a:xfrm rot="16200000">
            <a:off x="9935720" y="1777915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158E5E-D033-1054-CA48-BF6EB2ECFE1B}"/>
              </a:ext>
            </a:extLst>
          </p:cNvPr>
          <p:cNvSpPr/>
          <p:nvPr/>
        </p:nvSpPr>
        <p:spPr>
          <a:xfrm rot="16200000">
            <a:off x="9935720" y="1142617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8325666-3C9C-41C3-2C0F-CFC0501C632C}"/>
              </a:ext>
            </a:extLst>
          </p:cNvPr>
          <p:cNvSpPr/>
          <p:nvPr/>
        </p:nvSpPr>
        <p:spPr>
          <a:xfrm rot="16200000">
            <a:off x="9935720" y="481642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C9D120E8-490B-3959-C69E-D91833CE3892}"/>
              </a:ext>
            </a:extLst>
          </p:cNvPr>
          <p:cNvSpPr/>
          <p:nvPr/>
        </p:nvSpPr>
        <p:spPr>
          <a:xfrm rot="16200000">
            <a:off x="10055397" y="5724257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006FB019-B55C-696F-CC64-D0C67EC36EF7}"/>
              </a:ext>
            </a:extLst>
          </p:cNvPr>
          <p:cNvSpPr/>
          <p:nvPr/>
        </p:nvSpPr>
        <p:spPr>
          <a:xfrm rot="16200000">
            <a:off x="10055397" y="5031659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5F5C97B6-9F91-482B-59ED-90EE5007A147}"/>
              </a:ext>
            </a:extLst>
          </p:cNvPr>
          <p:cNvSpPr/>
          <p:nvPr/>
        </p:nvSpPr>
        <p:spPr>
          <a:xfrm rot="16200000">
            <a:off x="10055397" y="4347166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D10F8965-25E4-F8A4-08CC-C48571865E3E}"/>
              </a:ext>
            </a:extLst>
          </p:cNvPr>
          <p:cNvSpPr/>
          <p:nvPr/>
        </p:nvSpPr>
        <p:spPr>
          <a:xfrm rot="16200000">
            <a:off x="10055397" y="3665625"/>
            <a:ext cx="689159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3B161BE0-0B31-639C-2AF3-510A071E1A03}"/>
              </a:ext>
            </a:extLst>
          </p:cNvPr>
          <p:cNvSpPr/>
          <p:nvPr/>
        </p:nvSpPr>
        <p:spPr>
          <a:xfrm rot="16200000">
            <a:off x="10079159" y="2993715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0D6C8E37-EABF-818F-3A1F-251135ABF37A}"/>
              </a:ext>
            </a:extLst>
          </p:cNvPr>
          <p:cNvSpPr/>
          <p:nvPr/>
        </p:nvSpPr>
        <p:spPr>
          <a:xfrm rot="16200000">
            <a:off x="10079159" y="2341551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EAF3BA52-F050-910F-3FBF-7ADFBEB0BEFB}"/>
              </a:ext>
            </a:extLst>
          </p:cNvPr>
          <p:cNvSpPr/>
          <p:nvPr/>
        </p:nvSpPr>
        <p:spPr>
          <a:xfrm rot="16200000">
            <a:off x="10079159" y="169618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9CE6075-4756-AC5E-80E4-CFBC11005465}"/>
              </a:ext>
            </a:extLst>
          </p:cNvPr>
          <p:cNvSpPr/>
          <p:nvPr/>
        </p:nvSpPr>
        <p:spPr>
          <a:xfrm rot="16200000">
            <a:off x="10079159" y="104494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7C4E72E-1B3F-B577-8B7B-B5187B484FA2}"/>
              </a:ext>
            </a:extLst>
          </p:cNvPr>
          <p:cNvSpPr/>
          <p:nvPr/>
        </p:nvSpPr>
        <p:spPr>
          <a:xfrm rot="16200000">
            <a:off x="10079159" y="402374"/>
            <a:ext cx="641634" cy="867286"/>
          </a:xfrm>
          <a:custGeom>
            <a:avLst/>
            <a:gdLst>
              <a:gd name="connsiteX0" fmla="*/ 0 w 974221"/>
              <a:gd name="connsiteY0" fmla="*/ 0 h 1204959"/>
              <a:gd name="connsiteX1" fmla="*/ 461473 w 974221"/>
              <a:gd name="connsiteY1" fmla="*/ 1204957 h 1204959"/>
              <a:gd name="connsiteX2" fmla="*/ 974221 w 974221"/>
              <a:gd name="connsiteY2" fmla="*/ 8546 h 120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221" h="1204959">
                <a:moveTo>
                  <a:pt x="0" y="0"/>
                </a:moveTo>
                <a:cubicBezTo>
                  <a:pt x="149551" y="601766"/>
                  <a:pt x="299103" y="1203533"/>
                  <a:pt x="461473" y="1204957"/>
                </a:cubicBezTo>
                <a:cubicBezTo>
                  <a:pt x="623843" y="1206381"/>
                  <a:pt x="799032" y="607463"/>
                  <a:pt x="974221" y="8546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C15E23-B5B7-193E-7F48-2760D7F62BEA}"/>
              </a:ext>
            </a:extLst>
          </p:cNvPr>
          <p:cNvSpPr txBox="1"/>
          <p:nvPr/>
        </p:nvSpPr>
        <p:spPr>
          <a:xfrm rot="16200000">
            <a:off x="9751077" y="-415495"/>
            <a:ext cx="323165" cy="134938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* 3 conv, (64, 64)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69C26E-CDDA-4E69-5284-A14F5C5CE952}"/>
              </a:ext>
            </a:extLst>
          </p:cNvPr>
          <p:cNvSpPr/>
          <p:nvPr/>
        </p:nvSpPr>
        <p:spPr>
          <a:xfrm rot="16200000">
            <a:off x="9801722" y="-420977"/>
            <a:ext cx="215933" cy="137427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37FCF9-9724-BD78-9B72-398E0557ABD3}"/>
              </a:ext>
            </a:extLst>
          </p:cNvPr>
          <p:cNvSpPr txBox="1"/>
          <p:nvPr/>
        </p:nvSpPr>
        <p:spPr>
          <a:xfrm rot="16200000">
            <a:off x="9746335" y="-403999"/>
            <a:ext cx="323165" cy="1349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F∙C 1920  (64, 10, 3 )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5292C9B-728C-96ED-B824-59FDF6A85FC0}"/>
              </a:ext>
            </a:extLst>
          </p:cNvPr>
          <p:cNvSpPr/>
          <p:nvPr/>
        </p:nvSpPr>
        <p:spPr>
          <a:xfrm rot="16200000">
            <a:off x="9935721" y="29001"/>
            <a:ext cx="61226" cy="454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7394412-22AC-D720-6C56-FD1DED125D7A}"/>
              </a:ext>
            </a:extLst>
          </p:cNvPr>
          <p:cNvSpPr/>
          <p:nvPr/>
        </p:nvSpPr>
        <p:spPr>
          <a:xfrm>
            <a:off x="9081973" y="534980"/>
            <a:ext cx="1707410" cy="18946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68503D-38B5-488F-80EB-A817EAEDE46C}"/>
              </a:ext>
            </a:extLst>
          </p:cNvPr>
          <p:cNvSpPr/>
          <p:nvPr/>
        </p:nvSpPr>
        <p:spPr>
          <a:xfrm>
            <a:off x="9081973" y="2518168"/>
            <a:ext cx="1707410" cy="18946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8ACFB9-8256-EDE1-0769-738599928A56}"/>
              </a:ext>
            </a:extLst>
          </p:cNvPr>
          <p:cNvSpPr/>
          <p:nvPr/>
        </p:nvSpPr>
        <p:spPr>
          <a:xfrm>
            <a:off x="9081973" y="4522952"/>
            <a:ext cx="1707410" cy="189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0CDBB-BDE5-B8DB-8857-605833D4BA59}"/>
              </a:ext>
            </a:extLst>
          </p:cNvPr>
          <p:cNvSpPr txBox="1"/>
          <p:nvPr/>
        </p:nvSpPr>
        <p:spPr>
          <a:xfrm>
            <a:off x="6002561" y="168668"/>
            <a:ext cx="28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Linear(1920, 5), </a:t>
            </a:r>
            <a:r>
              <a:rPr lang="en-GB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# 64*10*3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FA51D3E-96B0-2DD4-4EF8-8C50E213FBE2}"/>
              </a:ext>
            </a:extLst>
          </p:cNvPr>
          <p:cNvGrpSpPr/>
          <p:nvPr/>
        </p:nvGrpSpPr>
        <p:grpSpPr>
          <a:xfrm>
            <a:off x="7513402" y="6251816"/>
            <a:ext cx="1722873" cy="606184"/>
            <a:chOff x="6177143" y="6251816"/>
            <a:chExt cx="1722873" cy="60618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A75BEDA0-579C-4064-60DA-83E50271A272}"/>
                </a:ext>
              </a:extLst>
            </p:cNvPr>
            <p:cNvGrpSpPr/>
            <p:nvPr/>
          </p:nvGrpSpPr>
          <p:grpSpPr>
            <a:xfrm rot="16200000">
              <a:off x="6876997" y="5834980"/>
              <a:ext cx="323166" cy="1722873"/>
              <a:chOff x="821478" y="3526678"/>
              <a:chExt cx="447547" cy="2380001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5CF2C0C-113A-80DF-AE04-AEF730261FFE}"/>
                  </a:ext>
                </a:extLst>
              </p:cNvPr>
              <p:cNvSpPr/>
              <p:nvPr/>
            </p:nvSpPr>
            <p:spPr>
              <a:xfrm>
                <a:off x="881372" y="3526678"/>
                <a:ext cx="341830" cy="2358641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E4929D8-E938-B407-DFC1-A1C31033604D}"/>
                  </a:ext>
                </a:extLst>
              </p:cNvPr>
              <p:cNvSpPr txBox="1"/>
              <p:nvPr/>
            </p:nvSpPr>
            <p:spPr>
              <a:xfrm>
                <a:off x="821478" y="3548040"/>
                <a:ext cx="447547" cy="2358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input</a:t>
                </a:r>
                <a:endParaRPr lang="ko-KR" altLang="en-US" sz="1200" dirty="0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026C2DE-3AEE-27C7-A270-E3DE61B270E1}"/>
                </a:ext>
              </a:extLst>
            </p:cNvPr>
            <p:cNvSpPr/>
            <p:nvPr/>
          </p:nvSpPr>
          <p:spPr>
            <a:xfrm rot="16200000">
              <a:off x="6929480" y="5730983"/>
              <a:ext cx="215933" cy="1374275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271519E-A485-69A2-1E47-10D7E1E4B879}"/>
                </a:ext>
              </a:extLst>
            </p:cNvPr>
            <p:cNvSpPr txBox="1"/>
            <p:nvPr/>
          </p:nvSpPr>
          <p:spPr>
            <a:xfrm rot="16200000">
              <a:off x="6909442" y="5738709"/>
              <a:ext cx="323165" cy="134937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3 * 3 conv, (1, 16)</a:t>
              </a:r>
              <a:endParaRPr lang="ko-KR" altLang="en-US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D3A27E-CDF4-DCE6-5CD3-6B37387D0506}"/>
              </a:ext>
            </a:extLst>
          </p:cNvPr>
          <p:cNvSpPr txBox="1"/>
          <p:nvPr/>
        </p:nvSpPr>
        <p:spPr>
          <a:xfrm>
            <a:off x="716866" y="5979153"/>
            <a:ext cx="54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Total(75,641)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train(60,000)  test(15,641) validation(2,563) </a:t>
            </a:r>
            <a:endParaRPr kumimoji="0" lang="en-GB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910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11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41631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Model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8CD3-9AFA-E9FF-FBE7-A5C64A46E759}"/>
              </a:ext>
            </a:extLst>
          </p:cNvPr>
          <p:cNvSpPr txBox="1"/>
          <p:nvPr/>
        </p:nvSpPr>
        <p:spPr>
          <a:xfrm>
            <a:off x="2585347" y="858325"/>
            <a:ext cx="357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EE4F1-D885-7673-6DB9-BDB2DE004E4B}"/>
              </a:ext>
            </a:extLst>
          </p:cNvPr>
          <p:cNvSpPr txBox="1"/>
          <p:nvPr/>
        </p:nvSpPr>
        <p:spPr>
          <a:xfrm>
            <a:off x="132534" y="1720099"/>
            <a:ext cx="426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3. </a:t>
            </a:r>
            <a:r>
              <a:rPr lang="en-US" altLang="ko-KR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MY_ResNet</a:t>
            </a:r>
            <a:endParaRPr kumimoji="0" lang="en-GB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CEA23E-C85D-D893-6E88-BB4976BC890A}"/>
              </a:ext>
            </a:extLst>
          </p:cNvPr>
          <p:cNvSpPr txBox="1"/>
          <p:nvPr/>
        </p:nvSpPr>
        <p:spPr>
          <a:xfrm>
            <a:off x="940038" y="2426286"/>
            <a:ext cx="612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 err="1">
                <a:solidFill>
                  <a:schemeClr val="bg1"/>
                </a:solidFill>
              </a:rPr>
              <a:t>vgpool</a:t>
            </a:r>
            <a:r>
              <a:rPr lang="en-US" altLang="ko-KR" dirty="0">
                <a:solidFill>
                  <a:schemeClr val="bg1"/>
                </a:solidFill>
              </a:rPr>
              <a:t>(1,1, depth)</a:t>
            </a:r>
            <a:r>
              <a:rPr lang="ko-KR" altLang="en-US" dirty="0">
                <a:solidFill>
                  <a:schemeClr val="bg1"/>
                </a:solidFill>
              </a:rPr>
              <a:t>이 들어있지 않은 </a:t>
            </a:r>
            <a:r>
              <a:rPr lang="en-US" altLang="ko-KR" dirty="0" err="1">
                <a:solidFill>
                  <a:schemeClr val="bg1"/>
                </a:solidFill>
              </a:rPr>
              <a:t>My_ResNet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모델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6" name="그림 255">
            <a:extLst>
              <a:ext uri="{FF2B5EF4-FFF2-40B4-BE49-F238E27FC236}">
                <a16:creationId xmlns:a16="http://schemas.microsoft.com/office/drawing/2014/main" id="{C5D38B48-7703-D55D-3D10-F32AB24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28" y="3130388"/>
            <a:ext cx="9134508" cy="30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12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D504F-2CAA-9F00-487F-C126A130F837}"/>
              </a:ext>
            </a:extLst>
          </p:cNvPr>
          <p:cNvSpPr txBox="1"/>
          <p:nvPr/>
        </p:nvSpPr>
        <p:spPr>
          <a:xfrm>
            <a:off x="1354751" y="2071828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1. Why using</a:t>
            </a:r>
            <a:r>
              <a:rPr lang="ko-KR" alt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the</a:t>
            </a:r>
            <a:r>
              <a:rPr lang="ko-KR" alt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CNN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CA10-14CC-5897-E8B9-0CCCADA90A46}"/>
              </a:ext>
            </a:extLst>
          </p:cNvPr>
          <p:cNvSpPr txBox="1"/>
          <p:nvPr/>
        </p:nvSpPr>
        <p:spPr>
          <a:xfrm>
            <a:off x="1354751" y="3765597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2. Why select the kernel 2, 1, 4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26329-DE0F-68EA-B8D1-B0A16639DD6D}"/>
              </a:ext>
            </a:extLst>
          </p:cNvPr>
          <p:cNvSpPr txBox="1"/>
          <p:nvPr/>
        </p:nvSpPr>
        <p:spPr>
          <a:xfrm>
            <a:off x="1354751" y="5459367"/>
            <a:ext cx="957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3. How apply the image from sensor data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F0F9CC-A3A8-31C1-A11E-DA3EDF198A62}"/>
              </a:ext>
            </a:extLst>
          </p:cNvPr>
          <p:cNvCxnSpPr>
            <a:cxnSpLocks/>
          </p:cNvCxnSpPr>
          <p:nvPr/>
        </p:nvCxnSpPr>
        <p:spPr>
          <a:xfrm flipH="1">
            <a:off x="1034041" y="1905712"/>
            <a:ext cx="59821" cy="46171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07E5FBF5-5CC1-4FB7-B3B8-D5AC8C8CCA90}"/>
              </a:ext>
            </a:extLst>
          </p:cNvPr>
          <p:cNvSpPr txBox="1"/>
          <p:nvPr/>
        </p:nvSpPr>
        <p:spPr>
          <a:xfrm>
            <a:off x="425906" y="335105"/>
            <a:ext cx="492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Project 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2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grpSp>
        <p:nvGrpSpPr>
          <p:cNvPr id="27" name="Group 74">
            <a:extLst>
              <a:ext uri="{FF2B5EF4-FFF2-40B4-BE49-F238E27FC236}">
                <a16:creationId xmlns:a16="http://schemas.microsoft.com/office/drawing/2014/main" id="{D533F104-EC7E-3374-4759-4AAC72A09448}"/>
              </a:ext>
            </a:extLst>
          </p:cNvPr>
          <p:cNvGrpSpPr/>
          <p:nvPr/>
        </p:nvGrpSpPr>
        <p:grpSpPr>
          <a:xfrm flipH="1">
            <a:off x="6273312" y="1618180"/>
            <a:ext cx="5918688" cy="1305074"/>
            <a:chOff x="0" y="1409269"/>
            <a:chExt cx="5918688" cy="1305074"/>
          </a:xfrm>
        </p:grpSpPr>
        <p:sp>
          <p:nvSpPr>
            <p:cNvPr id="28" name="Rectangle 75">
              <a:extLst>
                <a:ext uri="{FF2B5EF4-FFF2-40B4-BE49-F238E27FC236}">
                  <a16:creationId xmlns:a16="http://schemas.microsoft.com/office/drawing/2014/main" id="{D3A89304-B1A4-35B8-D09C-178678B1C6FC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row: Left 1">
              <a:extLst>
                <a:ext uri="{FF2B5EF4-FFF2-40B4-BE49-F238E27FC236}">
                  <a16:creationId xmlns:a16="http://schemas.microsoft.com/office/drawing/2014/main" id="{B5A09763-7FBF-FFC6-608B-2EEE6D78D0FE}"/>
                </a:ext>
              </a:extLst>
            </p:cNvPr>
            <p:cNvSpPr/>
            <p:nvPr/>
          </p:nvSpPr>
          <p:spPr>
            <a:xfrm rot="13391102">
              <a:off x="3010476" y="1616585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77">
            <a:extLst>
              <a:ext uri="{FF2B5EF4-FFF2-40B4-BE49-F238E27FC236}">
                <a16:creationId xmlns:a16="http://schemas.microsoft.com/office/drawing/2014/main" id="{B0959E76-197C-021F-49FB-04FE9E86A8FF}"/>
              </a:ext>
            </a:extLst>
          </p:cNvPr>
          <p:cNvGrpSpPr/>
          <p:nvPr/>
        </p:nvGrpSpPr>
        <p:grpSpPr>
          <a:xfrm>
            <a:off x="0" y="1621001"/>
            <a:ext cx="5918688" cy="1303498"/>
            <a:chOff x="0" y="1409269"/>
            <a:chExt cx="5918688" cy="1303498"/>
          </a:xfrm>
        </p:grpSpPr>
        <p:sp>
          <p:nvSpPr>
            <p:cNvPr id="31" name="Rectangle 84">
              <a:extLst>
                <a:ext uri="{FF2B5EF4-FFF2-40B4-BE49-F238E27FC236}">
                  <a16:creationId xmlns:a16="http://schemas.microsoft.com/office/drawing/2014/main" id="{60C47461-D69D-EBEE-B446-CAF3E4EBA35D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1">
              <a:extLst>
                <a:ext uri="{FF2B5EF4-FFF2-40B4-BE49-F238E27FC236}">
                  <a16:creationId xmlns:a16="http://schemas.microsoft.com/office/drawing/2014/main" id="{2CA144CA-2057-299C-E5EA-D552003F5B58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52D4FF-A83C-8289-BB7B-386B65E6EE4A}"/>
              </a:ext>
            </a:extLst>
          </p:cNvPr>
          <p:cNvSpPr txBox="1"/>
          <p:nvPr/>
        </p:nvSpPr>
        <p:spPr>
          <a:xfrm>
            <a:off x="-26457" y="2610073"/>
            <a:ext cx="443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noto"/>
              </a:rPr>
              <a:t>Water leak vibration data for water pipes in AI hub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EA82DC-4ECC-103B-CD44-FEE6444259AE}"/>
              </a:ext>
            </a:extLst>
          </p:cNvPr>
          <p:cNvSpPr txBox="1"/>
          <p:nvPr/>
        </p:nvSpPr>
        <p:spPr>
          <a:xfrm>
            <a:off x="1037916" y="1688814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sets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EBB3C-8F15-3E42-5012-FCE1DB29F43F}"/>
              </a:ext>
            </a:extLst>
          </p:cNvPr>
          <p:cNvSpPr txBox="1"/>
          <p:nvPr/>
        </p:nvSpPr>
        <p:spPr>
          <a:xfrm>
            <a:off x="9682425" y="1692481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99994-1A6F-CBA1-4257-8122CC85A2F7}"/>
              </a:ext>
            </a:extLst>
          </p:cNvPr>
          <p:cNvSpPr txBox="1"/>
          <p:nvPr/>
        </p:nvSpPr>
        <p:spPr>
          <a:xfrm>
            <a:off x="8447762" y="2438052"/>
            <a:ext cx="3579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94">
            <a:extLst>
              <a:ext uri="{FF2B5EF4-FFF2-40B4-BE49-F238E27FC236}">
                <a16:creationId xmlns:a16="http://schemas.microsoft.com/office/drawing/2014/main" id="{358B95C2-81AC-3C68-E32F-D95377C92E69}"/>
              </a:ext>
            </a:extLst>
          </p:cNvPr>
          <p:cNvGrpSpPr/>
          <p:nvPr/>
        </p:nvGrpSpPr>
        <p:grpSpPr>
          <a:xfrm rot="10800000" flipH="1">
            <a:off x="0" y="5295276"/>
            <a:ext cx="5918688" cy="1303498"/>
            <a:chOff x="0" y="1409269"/>
            <a:chExt cx="5918688" cy="1303498"/>
          </a:xfrm>
          <a:solidFill>
            <a:schemeClr val="accent3">
              <a:lumMod val="75000"/>
            </a:schemeClr>
          </a:solidFill>
        </p:grpSpPr>
        <p:sp>
          <p:nvSpPr>
            <p:cNvPr id="39" name="Rectangle 95">
              <a:extLst>
                <a:ext uri="{FF2B5EF4-FFF2-40B4-BE49-F238E27FC236}">
                  <a16:creationId xmlns:a16="http://schemas.microsoft.com/office/drawing/2014/main" id="{C4E6EF91-7C01-65DC-6B76-96C319824412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row: Left 1">
              <a:extLst>
                <a:ext uri="{FF2B5EF4-FFF2-40B4-BE49-F238E27FC236}">
                  <a16:creationId xmlns:a16="http://schemas.microsoft.com/office/drawing/2014/main" id="{0F297F65-EABE-2A08-F013-EB83E2569A31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2FCAFF-9C66-1A38-410A-B9EDB3F602DE}"/>
              </a:ext>
            </a:extLst>
          </p:cNvPr>
          <p:cNvSpPr txBox="1"/>
          <p:nvPr/>
        </p:nvSpPr>
        <p:spPr>
          <a:xfrm>
            <a:off x="1037916" y="6014605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2" name="Group 98">
            <a:extLst>
              <a:ext uri="{FF2B5EF4-FFF2-40B4-BE49-F238E27FC236}">
                <a16:creationId xmlns:a16="http://schemas.microsoft.com/office/drawing/2014/main" id="{D6CEB1B0-8E2E-6BA7-EC87-3022F0A8F8C4}"/>
              </a:ext>
            </a:extLst>
          </p:cNvPr>
          <p:cNvGrpSpPr/>
          <p:nvPr/>
        </p:nvGrpSpPr>
        <p:grpSpPr>
          <a:xfrm rot="10800000">
            <a:off x="6273312" y="5302757"/>
            <a:ext cx="5918688" cy="1303498"/>
            <a:chOff x="0" y="1409269"/>
            <a:chExt cx="5918688" cy="1303498"/>
          </a:xfrm>
        </p:grpSpPr>
        <p:sp>
          <p:nvSpPr>
            <p:cNvPr id="43" name="Rectangle 99">
              <a:extLst>
                <a:ext uri="{FF2B5EF4-FFF2-40B4-BE49-F238E27FC236}">
                  <a16:creationId xmlns:a16="http://schemas.microsoft.com/office/drawing/2014/main" id="{BD1A5757-F064-7257-B9A9-F039E873C7DA}"/>
                </a:ext>
              </a:extLst>
            </p:cNvPr>
            <p:cNvSpPr/>
            <p:nvPr/>
          </p:nvSpPr>
          <p:spPr>
            <a:xfrm>
              <a:off x="0" y="1409269"/>
              <a:ext cx="4030249" cy="6543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row: Left 1">
              <a:extLst>
                <a:ext uri="{FF2B5EF4-FFF2-40B4-BE49-F238E27FC236}">
                  <a16:creationId xmlns:a16="http://schemas.microsoft.com/office/drawing/2014/main" id="{07228347-FED8-0CA0-8143-7C307A6EC18E}"/>
                </a:ext>
              </a:extLst>
            </p:cNvPr>
            <p:cNvSpPr/>
            <p:nvPr/>
          </p:nvSpPr>
          <p:spPr>
            <a:xfrm rot="13391102">
              <a:off x="3010476" y="1615009"/>
              <a:ext cx="2908212" cy="1097758"/>
            </a:xfrm>
            <a:custGeom>
              <a:avLst/>
              <a:gdLst>
                <a:gd name="connsiteX0" fmla="*/ 0 w 2216226"/>
                <a:gd name="connsiteY0" fmla="*/ 548879 h 1097758"/>
                <a:gd name="connsiteX1" fmla="*/ 859007 w 2216226"/>
                <a:gd name="connsiteY1" fmla="*/ 0 h 1097758"/>
                <a:gd name="connsiteX2" fmla="*/ 859007 w 2216226"/>
                <a:gd name="connsiteY2" fmla="*/ 226725 h 1097758"/>
                <a:gd name="connsiteX3" fmla="*/ 2216226 w 2216226"/>
                <a:gd name="connsiteY3" fmla="*/ 226725 h 1097758"/>
                <a:gd name="connsiteX4" fmla="*/ 2216226 w 2216226"/>
                <a:gd name="connsiteY4" fmla="*/ 871033 h 1097758"/>
                <a:gd name="connsiteX5" fmla="*/ 859007 w 2216226"/>
                <a:gd name="connsiteY5" fmla="*/ 871033 h 1097758"/>
                <a:gd name="connsiteX6" fmla="*/ 859007 w 2216226"/>
                <a:gd name="connsiteY6" fmla="*/ 1097758 h 1097758"/>
                <a:gd name="connsiteX7" fmla="*/ 0 w 2216226"/>
                <a:gd name="connsiteY7" fmla="*/ 548879 h 1097758"/>
                <a:gd name="connsiteX0" fmla="*/ 0 w 2908212"/>
                <a:gd name="connsiteY0" fmla="*/ 548879 h 1097758"/>
                <a:gd name="connsiteX1" fmla="*/ 859007 w 2908212"/>
                <a:gd name="connsiteY1" fmla="*/ 0 h 1097758"/>
                <a:gd name="connsiteX2" fmla="*/ 859007 w 2908212"/>
                <a:gd name="connsiteY2" fmla="*/ 226725 h 1097758"/>
                <a:gd name="connsiteX3" fmla="*/ 2908212 w 2908212"/>
                <a:gd name="connsiteY3" fmla="*/ 221698 h 1097758"/>
                <a:gd name="connsiteX4" fmla="*/ 2216226 w 2908212"/>
                <a:gd name="connsiteY4" fmla="*/ 871033 h 1097758"/>
                <a:gd name="connsiteX5" fmla="*/ 859007 w 2908212"/>
                <a:gd name="connsiteY5" fmla="*/ 871033 h 1097758"/>
                <a:gd name="connsiteX6" fmla="*/ 859007 w 2908212"/>
                <a:gd name="connsiteY6" fmla="*/ 1097758 h 1097758"/>
                <a:gd name="connsiteX7" fmla="*/ 0 w 2908212"/>
                <a:gd name="connsiteY7" fmla="*/ 548879 h 10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212" h="1097758">
                  <a:moveTo>
                    <a:pt x="0" y="548879"/>
                  </a:moveTo>
                  <a:lnTo>
                    <a:pt x="859007" y="0"/>
                  </a:lnTo>
                  <a:lnTo>
                    <a:pt x="859007" y="226725"/>
                  </a:lnTo>
                  <a:lnTo>
                    <a:pt x="2908212" y="221698"/>
                  </a:lnTo>
                  <a:lnTo>
                    <a:pt x="2216226" y="871033"/>
                  </a:lnTo>
                  <a:lnTo>
                    <a:pt x="859007" y="871033"/>
                  </a:lnTo>
                  <a:lnTo>
                    <a:pt x="859007" y="1097758"/>
                  </a:lnTo>
                  <a:lnTo>
                    <a:pt x="0" y="5488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E250FC8-51DC-179D-461A-7C9852A1184A}"/>
              </a:ext>
            </a:extLst>
          </p:cNvPr>
          <p:cNvSpPr txBox="1"/>
          <p:nvPr/>
        </p:nvSpPr>
        <p:spPr>
          <a:xfrm>
            <a:off x="9682425" y="6016831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How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F2C8A-7C73-F4D9-930E-C7FD6403BCE1}"/>
              </a:ext>
            </a:extLst>
          </p:cNvPr>
          <p:cNvSpPr txBox="1"/>
          <p:nvPr/>
        </p:nvSpPr>
        <p:spPr>
          <a:xfrm>
            <a:off x="8447762" y="5476525"/>
            <a:ext cx="264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noto"/>
              </a:rPr>
              <a:t>sensor-based data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5BA7E-CB90-46B7-E5F1-34F518F7BE8D}"/>
              </a:ext>
            </a:extLst>
          </p:cNvPr>
          <p:cNvSpPr txBox="1"/>
          <p:nvPr/>
        </p:nvSpPr>
        <p:spPr>
          <a:xfrm>
            <a:off x="161011" y="5020265"/>
            <a:ext cx="357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noto"/>
              </a:rPr>
              <a:t>To determine whether there is a leak through the sensor-based automatic leak detection AI model.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D832F9-C42B-3449-061C-6B7B9BAEC3D2}"/>
              </a:ext>
            </a:extLst>
          </p:cNvPr>
          <p:cNvSpPr/>
          <p:nvPr/>
        </p:nvSpPr>
        <p:spPr>
          <a:xfrm>
            <a:off x="4660113" y="2824679"/>
            <a:ext cx="2871774" cy="24298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69535-715F-8263-B020-32F8B5C11410}"/>
              </a:ext>
            </a:extLst>
          </p:cNvPr>
          <p:cNvSpPr txBox="1"/>
          <p:nvPr/>
        </p:nvSpPr>
        <p:spPr>
          <a:xfrm>
            <a:off x="868375" y="2980213"/>
            <a:ext cx="22402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Outdoor leaks,                        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indoor leaks,                               </a:t>
            </a:r>
          </a:p>
          <a:p>
            <a:r>
              <a:rPr lang="en-US" altLang="ko-KR" sz="1400" b="0" i="0" dirty="0" err="1">
                <a:solidFill>
                  <a:schemeClr val="bg1"/>
                </a:solidFill>
                <a:effectLst/>
                <a:latin typeface="noto"/>
              </a:rPr>
              <a:t>machinery.Electrical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 sound,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environmental sound,          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a normal sound ,                     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496E89-657E-47E0-23C9-19B6A2FA8016}"/>
              </a:ext>
            </a:extLst>
          </p:cNvPr>
          <p:cNvSpPr txBox="1"/>
          <p:nvPr/>
        </p:nvSpPr>
        <p:spPr>
          <a:xfrm>
            <a:off x="4649694" y="3628471"/>
            <a:ext cx="28926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lassification</a:t>
            </a:r>
          </a:p>
          <a:p>
            <a:pPr algn="ctr"/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5FAF75-A39A-E052-A378-933B6DC72456}"/>
              </a:ext>
            </a:extLst>
          </p:cNvPr>
          <p:cNvSpPr txBox="1"/>
          <p:nvPr/>
        </p:nvSpPr>
        <p:spPr>
          <a:xfrm>
            <a:off x="2996802" y="2980212"/>
            <a:ext cx="8744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16.7 %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16.7 %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16.7 %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16.7 %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33.2%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3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Data set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B6A6D-5CF3-493A-5457-BE5D491DDBC7}"/>
              </a:ext>
            </a:extLst>
          </p:cNvPr>
          <p:cNvSpPr txBox="1"/>
          <p:nvPr/>
        </p:nvSpPr>
        <p:spPr>
          <a:xfrm>
            <a:off x="785389" y="177993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1"/>
                </a:solidFill>
                <a:effectLst/>
                <a:latin typeface="noto"/>
              </a:rPr>
              <a:t>5 Class : Leak detection, data classification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4FDACB-057B-489B-6A40-DAF6B2540E5F}"/>
              </a:ext>
            </a:extLst>
          </p:cNvPr>
          <p:cNvSpPr txBox="1"/>
          <p:nvPr/>
        </p:nvSpPr>
        <p:spPr>
          <a:xfrm>
            <a:off x="785389" y="2855888"/>
            <a:ext cx="37951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Outdoor leaks,                          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indoor leaks,                             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Machinery</a:t>
            </a:r>
            <a:r>
              <a:rPr lang="en-US" altLang="ko-KR" sz="1400" dirty="0">
                <a:solidFill>
                  <a:schemeClr val="bg1"/>
                </a:solidFill>
                <a:latin typeface="noto"/>
              </a:rPr>
              <a:t> &amp;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Electrical sound,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environmental sound,                 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noto"/>
              </a:rPr>
              <a:t>a normal sound ,                        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81749-0FF7-B90E-C693-A254714908AF}"/>
              </a:ext>
            </a:extLst>
          </p:cNvPr>
          <p:cNvSpPr txBox="1"/>
          <p:nvPr/>
        </p:nvSpPr>
        <p:spPr>
          <a:xfrm>
            <a:off x="785389" y="4933055"/>
            <a:ext cx="11219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광주광역시 설치 누수감지 센서 </a:t>
            </a:r>
            <a:r>
              <a:rPr lang="en-US" altLang="ko-KR" sz="1400" dirty="0">
                <a:solidFill>
                  <a:schemeClr val="bg1"/>
                </a:solidFill>
              </a:rPr>
              <a:t>7,676</a:t>
            </a:r>
            <a:r>
              <a:rPr lang="ko-KR" altLang="en-US" sz="1400" dirty="0">
                <a:solidFill>
                  <a:schemeClr val="bg1"/>
                </a:solidFill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각화정동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월산동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산수동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지원동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광산구 일대</a:t>
            </a:r>
            <a:r>
              <a:rPr lang="en-US" altLang="ko-KR" sz="1400" dirty="0">
                <a:solidFill>
                  <a:schemeClr val="bg1"/>
                </a:solidFill>
              </a:rPr>
              <a:t>) ․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금호건설 고흥 현대화 설치 누수감지 센서 </a:t>
            </a:r>
            <a:r>
              <a:rPr lang="en-US" altLang="ko-KR" sz="1400" dirty="0">
                <a:solidFill>
                  <a:schemeClr val="bg1"/>
                </a:solidFill>
              </a:rPr>
              <a:t>3,441</a:t>
            </a:r>
            <a:r>
              <a:rPr lang="ko-KR" altLang="en-US" sz="1400" dirty="0">
                <a:solidFill>
                  <a:schemeClr val="bg1"/>
                </a:solidFill>
              </a:rPr>
              <a:t>대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전라남도 </a:t>
            </a:r>
            <a:r>
              <a:rPr lang="ko-KR" altLang="en-US" sz="1400" dirty="0" err="1">
                <a:solidFill>
                  <a:schemeClr val="bg1"/>
                </a:solidFill>
              </a:rPr>
              <a:t>고흥읍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호형면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신정면</a:t>
            </a:r>
            <a:r>
              <a:rPr lang="ko-KR" altLang="en-US" sz="1400" dirty="0">
                <a:solidFill>
                  <a:schemeClr val="bg1"/>
                </a:solidFill>
              </a:rPr>
              <a:t> 일대</a:t>
            </a:r>
            <a:r>
              <a:rPr lang="en-US" altLang="ko-KR" sz="1400" dirty="0">
                <a:solidFill>
                  <a:schemeClr val="bg1"/>
                </a:solidFill>
              </a:rPr>
              <a:t>) ․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11,000</a:t>
            </a:r>
            <a:r>
              <a:rPr lang="ko-KR" altLang="en-US" sz="1400" dirty="0">
                <a:solidFill>
                  <a:schemeClr val="bg1"/>
                </a:solidFill>
              </a:rPr>
              <a:t>개소 설치된 누수감지센서 대상 누수 감지 데이터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 err="1">
                <a:solidFill>
                  <a:schemeClr val="bg1"/>
                </a:solidFill>
              </a:rPr>
              <a:t>만건</a:t>
            </a:r>
            <a:r>
              <a:rPr lang="ko-KR" altLang="en-US" sz="1400" dirty="0">
                <a:solidFill>
                  <a:schemeClr val="bg1"/>
                </a:solidFill>
              </a:rPr>
              <a:t> 이상 추출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06D98D-370C-952F-19BE-776F0E25D3DA}"/>
              </a:ext>
            </a:extLst>
          </p:cNvPr>
          <p:cNvCxnSpPr/>
          <p:nvPr/>
        </p:nvCxnSpPr>
        <p:spPr>
          <a:xfrm flipV="1">
            <a:off x="325925" y="2353901"/>
            <a:ext cx="11017039" cy="814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8C974F-55C5-2162-EC1F-2757A0224405}"/>
              </a:ext>
            </a:extLst>
          </p:cNvPr>
          <p:cNvCxnSpPr/>
          <p:nvPr/>
        </p:nvCxnSpPr>
        <p:spPr>
          <a:xfrm flipV="1">
            <a:off x="325925" y="4661301"/>
            <a:ext cx="11017039" cy="814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BD18E83-1675-3EDA-0032-940C26BA28F2}"/>
              </a:ext>
            </a:extLst>
          </p:cNvPr>
          <p:cNvSpPr/>
          <p:nvPr/>
        </p:nvSpPr>
        <p:spPr>
          <a:xfrm>
            <a:off x="10689838" y="5508757"/>
            <a:ext cx="1433545" cy="11977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AI hub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06532-3F25-6428-B863-4D6C01B19E15}"/>
              </a:ext>
            </a:extLst>
          </p:cNvPr>
          <p:cNvSpPr txBox="1"/>
          <p:nvPr/>
        </p:nvSpPr>
        <p:spPr>
          <a:xfrm>
            <a:off x="3941509" y="4063144"/>
            <a:ext cx="1531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78204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F9AA4-3CBF-7A12-C3C4-75D37BCD5274}"/>
              </a:ext>
            </a:extLst>
          </p:cNvPr>
          <p:cNvSpPr txBox="1"/>
          <p:nvPr/>
        </p:nvSpPr>
        <p:spPr>
          <a:xfrm>
            <a:off x="785389" y="4079881"/>
            <a:ext cx="1531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Total_Count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2FCB74-4738-A9D3-74F2-045C50867228}"/>
              </a:ext>
            </a:extLst>
          </p:cNvPr>
          <p:cNvCxnSpPr>
            <a:cxnSpLocks/>
          </p:cNvCxnSpPr>
          <p:nvPr/>
        </p:nvCxnSpPr>
        <p:spPr>
          <a:xfrm flipV="1">
            <a:off x="2033899" y="4217032"/>
            <a:ext cx="1800244" cy="56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86D85B-E1DD-00EC-B3CF-3ACCD223D950}"/>
              </a:ext>
            </a:extLst>
          </p:cNvPr>
          <p:cNvSpPr/>
          <p:nvPr/>
        </p:nvSpPr>
        <p:spPr>
          <a:xfrm>
            <a:off x="785389" y="2855888"/>
            <a:ext cx="4060076" cy="1190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DAA957-EFB4-A4B6-539B-6E2C9FB99725}"/>
              </a:ext>
            </a:extLst>
          </p:cNvPr>
          <p:cNvCxnSpPr>
            <a:cxnSpLocks/>
          </p:cNvCxnSpPr>
          <p:nvPr/>
        </p:nvCxnSpPr>
        <p:spPr>
          <a:xfrm>
            <a:off x="3869304" y="2973055"/>
            <a:ext cx="0" cy="956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7CD78B-B84E-9017-5A05-1B87B43E233B}"/>
              </a:ext>
            </a:extLst>
          </p:cNvPr>
          <p:cNvSpPr txBox="1"/>
          <p:nvPr/>
        </p:nvSpPr>
        <p:spPr>
          <a:xfrm>
            <a:off x="3995138" y="2893593"/>
            <a:ext cx="1005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21923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16591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6287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8775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24628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3EBF-F0B0-EE37-445A-6A610C125B1C}"/>
              </a:ext>
            </a:extLst>
          </p:cNvPr>
          <p:cNvSpPr txBox="1"/>
          <p:nvPr/>
        </p:nvSpPr>
        <p:spPr>
          <a:xfrm>
            <a:off x="3943863" y="2469820"/>
            <a:ext cx="92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Count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3AC0C-C287-825A-D908-7B8B696063CD}"/>
              </a:ext>
            </a:extLst>
          </p:cNvPr>
          <p:cNvSpPr txBox="1"/>
          <p:nvPr/>
        </p:nvSpPr>
        <p:spPr>
          <a:xfrm>
            <a:off x="3149670" y="2884440"/>
            <a:ext cx="1005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28.3 %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21.2 %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8.03 %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11.2 %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31.4%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4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Data set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06D98D-370C-952F-19BE-776F0E25D3DA}"/>
              </a:ext>
            </a:extLst>
          </p:cNvPr>
          <p:cNvCxnSpPr>
            <a:cxnSpLocks/>
          </p:cNvCxnSpPr>
          <p:nvPr/>
        </p:nvCxnSpPr>
        <p:spPr>
          <a:xfrm>
            <a:off x="5834444" y="4343089"/>
            <a:ext cx="0" cy="2127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8C974F-55C5-2162-EC1F-2757A0224405}"/>
              </a:ext>
            </a:extLst>
          </p:cNvPr>
          <p:cNvCxnSpPr/>
          <p:nvPr/>
        </p:nvCxnSpPr>
        <p:spPr>
          <a:xfrm flipV="1">
            <a:off x="325925" y="4282896"/>
            <a:ext cx="11017039" cy="814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905398B-39ED-0071-FB4F-E3D7D1A3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2176620"/>
            <a:ext cx="3249011" cy="159209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BBCB82-801D-D440-5A1A-1A8350A3013A}"/>
              </a:ext>
            </a:extLst>
          </p:cNvPr>
          <p:cNvCxnSpPr>
            <a:cxnSpLocks/>
          </p:cNvCxnSpPr>
          <p:nvPr/>
        </p:nvCxnSpPr>
        <p:spPr>
          <a:xfrm>
            <a:off x="3978361" y="2549625"/>
            <a:ext cx="0" cy="17825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BF9C94-F6C8-2C44-BD70-594D6D9FC92A}"/>
              </a:ext>
            </a:extLst>
          </p:cNvPr>
          <p:cNvCxnSpPr>
            <a:cxnSpLocks/>
          </p:cNvCxnSpPr>
          <p:nvPr/>
        </p:nvCxnSpPr>
        <p:spPr>
          <a:xfrm>
            <a:off x="8027398" y="2529418"/>
            <a:ext cx="0" cy="1766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48100A-6360-090E-F1D7-D894080B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11" y="2177418"/>
            <a:ext cx="3230456" cy="1591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A7E59B-3A8E-3C44-62D3-680F3B690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91" y="2170522"/>
            <a:ext cx="3249011" cy="15941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B3CDBA-FE61-BB7C-1721-C6C175A2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34" y="4478492"/>
            <a:ext cx="3331610" cy="16615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7B49E62-17BC-EDC3-680D-70BC5AC97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161" y="4482285"/>
            <a:ext cx="3274283" cy="15666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F113855-F9FD-2695-5EB8-7DA047A84D92}"/>
              </a:ext>
            </a:extLst>
          </p:cNvPr>
          <p:cNvSpPr txBox="1"/>
          <p:nvPr/>
        </p:nvSpPr>
        <p:spPr>
          <a:xfrm>
            <a:off x="1105271" y="3837002"/>
            <a:ext cx="206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Outdoor leaks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5FF42-E3BE-FE96-8FEA-885977A4B13B}"/>
              </a:ext>
            </a:extLst>
          </p:cNvPr>
          <p:cNvSpPr txBox="1"/>
          <p:nvPr/>
        </p:nvSpPr>
        <p:spPr>
          <a:xfrm>
            <a:off x="5314024" y="3822043"/>
            <a:ext cx="14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indoor leaks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9B48F-5597-0594-2938-789087C93E0E}"/>
              </a:ext>
            </a:extLst>
          </p:cNvPr>
          <p:cNvSpPr txBox="1"/>
          <p:nvPr/>
        </p:nvSpPr>
        <p:spPr>
          <a:xfrm>
            <a:off x="8344469" y="3867804"/>
            <a:ext cx="339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Machinery</a:t>
            </a:r>
            <a:r>
              <a:rPr lang="en-US" altLang="ko-KR" sz="1800" dirty="0">
                <a:solidFill>
                  <a:schemeClr val="bg1"/>
                </a:solidFill>
                <a:latin typeface="noto"/>
              </a:rPr>
              <a:t> &amp;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Electrical sound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D436FE-8AE4-A294-7F75-3D85F9DA2CBD}"/>
              </a:ext>
            </a:extLst>
          </p:cNvPr>
          <p:cNvSpPr txBox="1"/>
          <p:nvPr/>
        </p:nvSpPr>
        <p:spPr>
          <a:xfrm>
            <a:off x="2060998" y="6178288"/>
            <a:ext cx="266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environmental sound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A42878-C2EC-E2B3-16FD-89B9B04A532B}"/>
              </a:ext>
            </a:extLst>
          </p:cNvPr>
          <p:cNvSpPr txBox="1"/>
          <p:nvPr/>
        </p:nvSpPr>
        <p:spPr>
          <a:xfrm>
            <a:off x="7648167" y="6117855"/>
            <a:ext cx="2121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normal sound 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DAF267-9685-3C11-6430-D33177E2C953}"/>
              </a:ext>
            </a:extLst>
          </p:cNvPr>
          <p:cNvSpPr txBox="1"/>
          <p:nvPr/>
        </p:nvSpPr>
        <p:spPr>
          <a:xfrm>
            <a:off x="3444151" y="732290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1"/>
                </a:solidFill>
                <a:effectLst/>
                <a:latin typeface="noto"/>
              </a:rPr>
              <a:t>5 Class : Total number of sensor is 533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7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DD9D9-49FB-6E39-6FCF-15AA2BE4E661}"/>
              </a:ext>
            </a:extLst>
          </p:cNvPr>
          <p:cNvSpPr/>
          <p:nvPr/>
        </p:nvSpPr>
        <p:spPr>
          <a:xfrm>
            <a:off x="136732" y="2193579"/>
            <a:ext cx="11904291" cy="3862699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5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Data set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B492A-137D-0D79-D1EA-4F0C91D19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17"/>
          <a:stretch/>
        </p:blipFill>
        <p:spPr>
          <a:xfrm>
            <a:off x="549677" y="3047888"/>
            <a:ext cx="816841" cy="2497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3ED052-AE2D-79FC-CACE-F786AC8B5699}"/>
              </a:ext>
            </a:extLst>
          </p:cNvPr>
          <p:cNvSpPr txBox="1"/>
          <p:nvPr/>
        </p:nvSpPr>
        <p:spPr>
          <a:xfrm>
            <a:off x="194438" y="5637304"/>
            <a:ext cx="179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Outdoor leaks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0CEA6-7D06-107C-B245-C4C1D747B225}"/>
              </a:ext>
            </a:extLst>
          </p:cNvPr>
          <p:cNvSpPr txBox="1"/>
          <p:nvPr/>
        </p:nvSpPr>
        <p:spPr>
          <a:xfrm>
            <a:off x="2490134" y="5637303"/>
            <a:ext cx="143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indoor leaks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33B4A-C160-7FA4-4D69-C01D9ABA44D4}"/>
              </a:ext>
            </a:extLst>
          </p:cNvPr>
          <p:cNvSpPr txBox="1"/>
          <p:nvPr/>
        </p:nvSpPr>
        <p:spPr>
          <a:xfrm>
            <a:off x="4110566" y="2475237"/>
            <a:ext cx="339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Machinery</a:t>
            </a:r>
            <a:r>
              <a:rPr lang="en-US" altLang="ko-KR" sz="1800" dirty="0">
                <a:highlight>
                  <a:srgbClr val="00FF00"/>
                </a:highlight>
                <a:latin typeface="noto"/>
              </a:rPr>
              <a:t> &amp; </a:t>
            </a:r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Electrical sound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AA63C-66B2-5AE7-17E6-626B340603B7}"/>
              </a:ext>
            </a:extLst>
          </p:cNvPr>
          <p:cNvSpPr txBox="1"/>
          <p:nvPr/>
        </p:nvSpPr>
        <p:spPr>
          <a:xfrm>
            <a:off x="6749873" y="5637303"/>
            <a:ext cx="241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environmental sound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525F9-521F-142C-8B01-DFDBF7E98554}"/>
              </a:ext>
            </a:extLst>
          </p:cNvPr>
          <p:cNvSpPr txBox="1"/>
          <p:nvPr/>
        </p:nvSpPr>
        <p:spPr>
          <a:xfrm>
            <a:off x="9222680" y="5637303"/>
            <a:ext cx="168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highlight>
                  <a:srgbClr val="00FF00"/>
                </a:highlight>
                <a:latin typeface="noto"/>
              </a:rPr>
              <a:t>normal sound </a:t>
            </a:r>
            <a:endParaRPr lang="ko-KR" altLang="en-US" dirty="0">
              <a:highlight>
                <a:srgbClr val="00FF00"/>
              </a:highligh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0A1B39-A9D5-AA90-019B-81F07C376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1" r="60172"/>
          <a:stretch/>
        </p:blipFill>
        <p:spPr>
          <a:xfrm>
            <a:off x="2767187" y="3047887"/>
            <a:ext cx="883724" cy="24970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5C8E32-13E5-44BC-4129-00BD594A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26" r="20537"/>
          <a:stretch/>
        </p:blipFill>
        <p:spPr>
          <a:xfrm>
            <a:off x="7335972" y="3060826"/>
            <a:ext cx="883724" cy="24841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1F851B-671F-E551-F817-45477F116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79"/>
          <a:stretch/>
        </p:blipFill>
        <p:spPr>
          <a:xfrm>
            <a:off x="9620364" y="3047886"/>
            <a:ext cx="887323" cy="24970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B60888-C688-5751-6049-0667DBB39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8" r="39775"/>
          <a:stretch/>
        </p:blipFill>
        <p:spPr>
          <a:xfrm>
            <a:off x="5051579" y="3047887"/>
            <a:ext cx="883724" cy="24970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01D7DD-0759-5561-7D61-239634CF96B1}"/>
              </a:ext>
            </a:extLst>
          </p:cNvPr>
          <p:cNvSpPr txBox="1"/>
          <p:nvPr/>
        </p:nvSpPr>
        <p:spPr>
          <a:xfrm>
            <a:off x="3563748" y="801722"/>
            <a:ext cx="206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oto"/>
              </a:rPr>
              <a:t>(41 * 13) </a:t>
            </a:r>
            <a:r>
              <a:rPr lang="ko-KR" altLang="en-US" sz="1800" b="0" i="0" dirty="0">
                <a:solidFill>
                  <a:schemeClr val="bg1"/>
                </a:solidFill>
                <a:effectLst/>
                <a:latin typeface="noto"/>
              </a:rPr>
              <a:t>이미지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7FA52D-1E66-6F56-5B18-3B91FA62ABC9}"/>
              </a:ext>
            </a:extLst>
          </p:cNvPr>
          <p:cNvCxnSpPr>
            <a:cxnSpLocks/>
          </p:cNvCxnSpPr>
          <p:nvPr/>
        </p:nvCxnSpPr>
        <p:spPr>
          <a:xfrm>
            <a:off x="136732" y="3047886"/>
            <a:ext cx="11904291" cy="0"/>
          </a:xfrm>
          <a:prstGeom prst="line">
            <a:avLst/>
          </a:prstGeom>
          <a:ln w="38100">
            <a:solidFill>
              <a:srgbClr val="282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6CD4FE-B967-B4E1-2C9C-F7C457D6AC15}"/>
              </a:ext>
            </a:extLst>
          </p:cNvPr>
          <p:cNvCxnSpPr>
            <a:cxnSpLocks/>
          </p:cNvCxnSpPr>
          <p:nvPr/>
        </p:nvCxnSpPr>
        <p:spPr>
          <a:xfrm>
            <a:off x="136732" y="5529309"/>
            <a:ext cx="11904291" cy="0"/>
          </a:xfrm>
          <a:prstGeom prst="line">
            <a:avLst/>
          </a:prstGeom>
          <a:ln w="38100">
            <a:solidFill>
              <a:srgbClr val="282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6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Data set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D7F8C4-C2AF-C77C-4B94-1F13D4768874}"/>
              </a:ext>
            </a:extLst>
          </p:cNvPr>
          <p:cNvGrpSpPr/>
          <p:nvPr/>
        </p:nvGrpSpPr>
        <p:grpSpPr>
          <a:xfrm>
            <a:off x="3619541" y="2287032"/>
            <a:ext cx="8154936" cy="3855644"/>
            <a:chOff x="3139245" y="2193029"/>
            <a:chExt cx="8154936" cy="38556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2CBF5C-793C-8E01-6286-62ECA932B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245" y="2193029"/>
              <a:ext cx="2889894" cy="198936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045E0A-2181-F555-FAC7-7FD1F8B5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7084" y="2193030"/>
              <a:ext cx="2947201" cy="20057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247915-4676-5F65-1A8A-B35EF39D8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5167" y="2193030"/>
              <a:ext cx="2939014" cy="20057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954FEB-2C31-3613-E728-FDCD38AA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10" b="-1"/>
            <a:stretch/>
          </p:blipFill>
          <p:spPr>
            <a:xfrm>
              <a:off x="5730711" y="4059312"/>
              <a:ext cx="2963574" cy="198936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3948FF-9D70-2475-A8A2-F7BAAB312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572"/>
            <a:stretch/>
          </p:blipFill>
          <p:spPr>
            <a:xfrm>
              <a:off x="8265113" y="4059312"/>
              <a:ext cx="3029068" cy="198936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A6CE54-DD3C-69E7-0D73-2F292142CA89}"/>
              </a:ext>
            </a:extLst>
          </p:cNvPr>
          <p:cNvSpPr txBox="1"/>
          <p:nvPr/>
        </p:nvSpPr>
        <p:spPr>
          <a:xfrm>
            <a:off x="3528603" y="707671"/>
            <a:ext cx="3153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chemeClr val="bg1"/>
                </a:solidFill>
                <a:effectLst/>
                <a:latin typeface="noto"/>
              </a:rPr>
              <a:t>Outlier Detection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F3AD1-42D5-E5F8-C545-D7F0356563CD}"/>
              </a:ext>
            </a:extLst>
          </p:cNvPr>
          <p:cNvSpPr txBox="1"/>
          <p:nvPr/>
        </p:nvSpPr>
        <p:spPr>
          <a:xfrm>
            <a:off x="425906" y="3693585"/>
            <a:ext cx="31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i="0" dirty="0">
                <a:solidFill>
                  <a:schemeClr val="bg1"/>
                </a:solidFill>
                <a:effectLst/>
                <a:latin typeface="noto"/>
              </a:rPr>
              <a:t>Distribution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39B872-21FD-90B8-5DD4-7A0CE2985A02}"/>
              </a:ext>
            </a:extLst>
          </p:cNvPr>
          <p:cNvGrpSpPr/>
          <p:nvPr/>
        </p:nvGrpSpPr>
        <p:grpSpPr>
          <a:xfrm>
            <a:off x="596985" y="4420452"/>
            <a:ext cx="2223605" cy="1722224"/>
            <a:chOff x="417523" y="2614699"/>
            <a:chExt cx="2223605" cy="17222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799640A-EFDD-8A65-A8C5-702E898C084C}"/>
                </a:ext>
              </a:extLst>
            </p:cNvPr>
            <p:cNvGrpSpPr/>
            <p:nvPr/>
          </p:nvGrpSpPr>
          <p:grpSpPr>
            <a:xfrm>
              <a:off x="417523" y="2667254"/>
              <a:ext cx="2223605" cy="1631216"/>
              <a:chOff x="1226458" y="3047474"/>
              <a:chExt cx="2223605" cy="163121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6E1CA-7035-3E27-B799-3DEA6CC2108D}"/>
                  </a:ext>
                </a:extLst>
              </p:cNvPr>
              <p:cNvSpPr txBox="1"/>
              <p:nvPr/>
            </p:nvSpPr>
            <p:spPr>
              <a:xfrm>
                <a:off x="1226458" y="3047474"/>
                <a:ext cx="896412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2000" dirty="0">
                    <a:solidFill>
                      <a:schemeClr val="bg1"/>
                    </a:solidFill>
                  </a:rPr>
                  <a:t>10Hz</a:t>
                </a:r>
              </a:p>
              <a:p>
                <a:pPr algn="r"/>
                <a:r>
                  <a:rPr lang="en-US" altLang="ko-KR" sz="2000" dirty="0">
                    <a:solidFill>
                      <a:schemeClr val="bg1"/>
                    </a:solidFill>
                  </a:rPr>
                  <a:t>100Hz</a:t>
                </a:r>
              </a:p>
              <a:p>
                <a:pPr algn="r"/>
                <a:r>
                  <a:rPr lang="en-US" altLang="ko-KR" sz="2000" dirty="0">
                    <a:solidFill>
                      <a:schemeClr val="bg1"/>
                    </a:solidFill>
                  </a:rPr>
                  <a:t>200Hz</a:t>
                </a:r>
              </a:p>
              <a:p>
                <a:pPr algn="r"/>
                <a:r>
                  <a:rPr lang="en-US" altLang="ko-KR" sz="2000" dirty="0">
                    <a:solidFill>
                      <a:schemeClr val="bg1"/>
                    </a:solidFill>
                  </a:rPr>
                  <a:t>300Hz</a:t>
                </a:r>
              </a:p>
              <a:p>
                <a:pPr algn="r"/>
                <a:r>
                  <a:rPr lang="en-US" altLang="ko-KR" sz="2000" dirty="0">
                    <a:solidFill>
                      <a:schemeClr val="bg1"/>
                    </a:solidFill>
                  </a:rPr>
                  <a:t>Max4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1FD2F-7509-C464-8AD0-D5E9FCBFF5FC}"/>
                  </a:ext>
                </a:extLst>
              </p:cNvPr>
              <p:cNvSpPr txBox="1"/>
              <p:nvPr/>
            </p:nvSpPr>
            <p:spPr>
              <a:xfrm>
                <a:off x="2071207" y="3047474"/>
                <a:ext cx="137885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0 ~ 80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0 ~ 300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0 ~ 500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0 ~ 1000</a:t>
                </a:r>
              </a:p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0 ~ 5000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89F77D-0F85-51D2-87AB-10349822F92C}"/>
                </a:ext>
              </a:extLst>
            </p:cNvPr>
            <p:cNvSpPr/>
            <p:nvPr/>
          </p:nvSpPr>
          <p:spPr>
            <a:xfrm>
              <a:off x="418583" y="2614699"/>
              <a:ext cx="2206172" cy="17222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63D9817-2775-C820-E683-43586BE73478}"/>
                </a:ext>
              </a:extLst>
            </p:cNvPr>
            <p:cNvCxnSpPr>
              <a:cxnSpLocks/>
            </p:cNvCxnSpPr>
            <p:nvPr/>
          </p:nvCxnSpPr>
          <p:spPr>
            <a:xfrm>
              <a:off x="1354755" y="2614699"/>
              <a:ext cx="0" cy="17222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E91F749-4CE9-0EB5-80EF-6698A56A870B}"/>
                  </a:ext>
                </a:extLst>
              </p14:cNvPr>
              <p14:cNvContentPartPr/>
              <p14:nvPr/>
            </p14:nvContentPartPr>
            <p14:xfrm>
              <a:off x="3631673" y="2597561"/>
              <a:ext cx="187200" cy="9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E91F749-4CE9-0EB5-80EF-6698A56A87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8033" y="2489921"/>
                <a:ext cx="294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83A4B07-3B7A-3B2F-0D68-D729587288CD}"/>
                  </a:ext>
                </a:extLst>
              </p14:cNvPr>
              <p14:cNvContentPartPr/>
              <p14:nvPr/>
            </p14:nvContentPartPr>
            <p14:xfrm>
              <a:off x="6221153" y="2604401"/>
              <a:ext cx="317160" cy="190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83A4B07-3B7A-3B2F-0D68-D729587288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7153" y="2496401"/>
                <a:ext cx="424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1035C3-C7FD-D49A-1FAB-5DCEC399CCCB}"/>
                  </a:ext>
                </a:extLst>
              </p14:cNvPr>
              <p14:cNvContentPartPr/>
              <p14:nvPr/>
            </p14:nvContentPartPr>
            <p14:xfrm>
              <a:off x="6238073" y="4494041"/>
              <a:ext cx="272520" cy="18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1035C3-C7FD-D49A-1FAB-5DCEC399CC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4433" y="4386401"/>
                <a:ext cx="380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8A02177-0166-AEDD-AD62-CB6BD3D3A2C8}"/>
                  </a:ext>
                </a:extLst>
              </p14:cNvPr>
              <p14:cNvContentPartPr/>
              <p14:nvPr/>
            </p14:nvContentPartPr>
            <p14:xfrm>
              <a:off x="8827553" y="2485601"/>
              <a:ext cx="274320" cy="252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8A02177-0166-AEDD-AD62-CB6BD3D3A2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3553" y="2377961"/>
                <a:ext cx="3819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12B2D29-0331-5170-2F0D-3094FEA0DF63}"/>
                  </a:ext>
                </a:extLst>
              </p14:cNvPr>
              <p14:cNvContentPartPr/>
              <p14:nvPr/>
            </p14:nvContentPartPr>
            <p14:xfrm>
              <a:off x="8810633" y="4383161"/>
              <a:ext cx="225000" cy="9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12B2D29-0331-5170-2F0D-3094FEA0DF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6633" y="4275161"/>
                <a:ext cx="33264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50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7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5957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Model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8CD3-9AFA-E9FF-FBE7-A5C64A46E759}"/>
              </a:ext>
            </a:extLst>
          </p:cNvPr>
          <p:cNvSpPr txBox="1"/>
          <p:nvPr/>
        </p:nvSpPr>
        <p:spPr>
          <a:xfrm>
            <a:off x="2585347" y="858325"/>
            <a:ext cx="357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35C49-428B-2AE9-A9CD-9EBB3D57CB85}"/>
              </a:ext>
            </a:extLst>
          </p:cNvPr>
          <p:cNvSpPr txBox="1"/>
          <p:nvPr/>
        </p:nvSpPr>
        <p:spPr>
          <a:xfrm>
            <a:off x="1354751" y="2071828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Basic_CNN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C1F24-539C-FA03-B018-2913124109D0}"/>
              </a:ext>
            </a:extLst>
          </p:cNvPr>
          <p:cNvSpPr txBox="1"/>
          <p:nvPr/>
        </p:nvSpPr>
        <p:spPr>
          <a:xfrm>
            <a:off x="1354751" y="3765597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2. Deeper than </a:t>
            </a:r>
            <a:r>
              <a:rPr lang="en-US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Basic_CNN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96A26-B8AE-1867-AA20-6A3F9CAC37CC}"/>
              </a:ext>
            </a:extLst>
          </p:cNvPr>
          <p:cNvSpPr txBox="1"/>
          <p:nvPr/>
        </p:nvSpPr>
        <p:spPr>
          <a:xfrm>
            <a:off x="1354751" y="5459367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3. </a:t>
            </a:r>
            <a:r>
              <a:rPr lang="en-US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My_ResNet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BBAA9-E4AE-7167-7086-A784BC794A86}"/>
              </a:ext>
            </a:extLst>
          </p:cNvPr>
          <p:cNvCxnSpPr>
            <a:cxnSpLocks/>
          </p:cNvCxnSpPr>
          <p:nvPr/>
        </p:nvCxnSpPr>
        <p:spPr>
          <a:xfrm flipH="1">
            <a:off x="1034041" y="1905712"/>
            <a:ext cx="59821" cy="46171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8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Model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8CD3-9AFA-E9FF-FBE7-A5C64A46E759}"/>
              </a:ext>
            </a:extLst>
          </p:cNvPr>
          <p:cNvSpPr txBox="1"/>
          <p:nvPr/>
        </p:nvSpPr>
        <p:spPr>
          <a:xfrm>
            <a:off x="2585347" y="858325"/>
            <a:ext cx="357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35C49-428B-2AE9-A9CD-9EBB3D57CB85}"/>
              </a:ext>
            </a:extLst>
          </p:cNvPr>
          <p:cNvSpPr txBox="1"/>
          <p:nvPr/>
        </p:nvSpPr>
        <p:spPr>
          <a:xfrm>
            <a:off x="132533" y="1720099"/>
            <a:ext cx="78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Basic_CNN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CD51BF-DCF1-7E49-1FE9-27C947C0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1" y="3239106"/>
            <a:ext cx="2731600" cy="1868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E80276-23C5-8132-A6E1-5649D707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598" y="3239106"/>
            <a:ext cx="2746734" cy="1868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08F92-5796-DCFB-0953-687BBE9D90DD}"/>
              </a:ext>
            </a:extLst>
          </p:cNvPr>
          <p:cNvSpPr txBox="1"/>
          <p:nvPr/>
        </p:nvSpPr>
        <p:spPr>
          <a:xfrm>
            <a:off x="6994755" y="1821714"/>
            <a:ext cx="45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(2,2)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커널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필터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padding = 1 // 43*15, </a:t>
            </a:r>
            <a:r>
              <a:rPr lang="en-US" altLang="ko-KR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44403-DD40-CB27-5B59-001F923BBAFA}"/>
              </a:ext>
            </a:extLst>
          </p:cNvPr>
          <p:cNvSpPr txBox="1"/>
          <p:nvPr/>
        </p:nvSpPr>
        <p:spPr>
          <a:xfrm>
            <a:off x="6994756" y="2520318"/>
            <a:ext cx="45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(1,1)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커널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r>
              <a:rPr 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필터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padding = 1 // 44*16, </a:t>
            </a:r>
            <a:r>
              <a:rPr lang="en-US" altLang="ko-KR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43FD8F-3C49-B0BC-8D25-C10B48580808}"/>
              </a:ext>
            </a:extLst>
          </p:cNvPr>
          <p:cNvGrpSpPr/>
          <p:nvPr/>
        </p:nvGrpSpPr>
        <p:grpSpPr>
          <a:xfrm>
            <a:off x="6994756" y="3218922"/>
            <a:ext cx="4594692" cy="639244"/>
            <a:chOff x="6994756" y="3218922"/>
            <a:chExt cx="4594692" cy="6392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7B281F-8164-926F-EF2B-485A5620B963}"/>
                </a:ext>
              </a:extLst>
            </p:cNvPr>
            <p:cNvSpPr txBox="1"/>
            <p:nvPr/>
          </p:nvSpPr>
          <p:spPr>
            <a:xfrm>
              <a:off x="6994756" y="3218922"/>
              <a:ext cx="459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(4,4) </a:t>
              </a:r>
              <a:r>
                <a:rPr lang="ko-KR" altLang="en-US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커널</a:t>
              </a:r>
              <a:r>
                <a:rPr lang="en-US" altLang="ko-KR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32</a:t>
              </a:r>
              <a:r>
                <a:rPr lang="en-US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필터</a:t>
              </a:r>
              <a:r>
                <a:rPr lang="en-US" altLang="ko-KR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 padding = 1 // 46*18, </a:t>
              </a:r>
              <a:r>
                <a:rPr lang="en-US" altLang="ko-KR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relu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3D1AB8-0434-EB8C-BB11-B10E14991BE6}"/>
                </a:ext>
              </a:extLst>
            </p:cNvPr>
            <p:cNvSpPr txBox="1"/>
            <p:nvPr/>
          </p:nvSpPr>
          <p:spPr>
            <a:xfrm>
              <a:off x="6994756" y="3488834"/>
              <a:ext cx="459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BatchNormalization</a:t>
              </a:r>
              <a:r>
                <a:rPr lang="en-GB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()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298775-0C3B-75A2-D21A-BFCE25425774}"/>
              </a:ext>
            </a:extLst>
          </p:cNvPr>
          <p:cNvSpPr txBox="1"/>
          <p:nvPr/>
        </p:nvSpPr>
        <p:spPr>
          <a:xfrm>
            <a:off x="6994755" y="4122239"/>
            <a:ext cx="45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pooling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69C07-7B5B-780C-011C-A5E808DEB840}"/>
              </a:ext>
            </a:extLst>
          </p:cNvPr>
          <p:cNvSpPr txBox="1"/>
          <p:nvPr/>
        </p:nvSpPr>
        <p:spPr>
          <a:xfrm>
            <a:off x="6994754" y="4755644"/>
            <a:ext cx="45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F.C, </a:t>
            </a:r>
            <a:r>
              <a:rPr kumimoji="0" lang="en-GB" altLang="ko-KR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softmax</a:t>
            </a:r>
            <a:r>
              <a:rPr kumimoji="0" lang="en-GB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0A38EF-3753-03FD-7934-83CAB97AC2C2}"/>
              </a:ext>
            </a:extLst>
          </p:cNvPr>
          <p:cNvCxnSpPr/>
          <p:nvPr/>
        </p:nvCxnSpPr>
        <p:spPr>
          <a:xfrm>
            <a:off x="6896456" y="1620948"/>
            <a:ext cx="0" cy="4953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F48C54-AD26-2379-76AD-B4EA3B61AE90}"/>
              </a:ext>
            </a:extLst>
          </p:cNvPr>
          <p:cNvSpPr txBox="1"/>
          <p:nvPr/>
        </p:nvSpPr>
        <p:spPr>
          <a:xfrm>
            <a:off x="703146" y="5311121"/>
            <a:ext cx="54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GB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회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각 랜덤 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train(0.8), test(0.2) 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값으로 진행</a:t>
            </a:r>
            <a:endParaRPr kumimoji="0" lang="en-GB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040A7-01CB-816E-E99D-2121107B6883}"/>
              </a:ext>
            </a:extLst>
          </p:cNvPr>
          <p:cNvSpPr txBox="1"/>
          <p:nvPr/>
        </p:nvSpPr>
        <p:spPr>
          <a:xfrm>
            <a:off x="6896456" y="1312902"/>
            <a:ext cx="183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5 Layers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92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88">
            <a:extLst>
              <a:ext uri="{FF2B5EF4-FFF2-40B4-BE49-F238E27FC236}">
                <a16:creationId xmlns:a16="http://schemas.microsoft.com/office/drawing/2014/main" id="{4A25498C-EAD4-CA75-8066-F436C099A13E}"/>
              </a:ext>
            </a:extLst>
          </p:cNvPr>
          <p:cNvSpPr/>
          <p:nvPr/>
        </p:nvSpPr>
        <p:spPr>
          <a:xfrm>
            <a:off x="11413414" y="25174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슬라이드 번호 개체 틀 9">
            <a:extLst>
              <a:ext uri="{FF2B5EF4-FFF2-40B4-BE49-F238E27FC236}">
                <a16:creationId xmlns:a16="http://schemas.microsoft.com/office/drawing/2014/main" id="{607BB28E-02B1-65D4-5CDF-4D0C2DBD5432}"/>
              </a:ext>
            </a:extLst>
          </p:cNvPr>
          <p:cNvSpPr txBox="1"/>
          <p:nvPr/>
        </p:nvSpPr>
        <p:spPr>
          <a:xfrm>
            <a:off x="11342964" y="294740"/>
            <a:ext cx="592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fld id="{FDE85EDE-5580-4BE0-9B1B-B16BAD90EC79}" type="slidenum">
              <a:rPr lang="en-US" altLang="en-US" sz="1600">
                <a:solidFill>
                  <a:schemeClr val="bg1"/>
                </a:solidFill>
              </a:rPr>
              <a:pPr lvl="0" algn="ctr">
                <a:defRPr/>
              </a:pPr>
              <a:t>9</a:t>
            </a:fld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6BAB5-0A58-DA7A-416B-4782042F4162}"/>
              </a:ext>
            </a:extLst>
          </p:cNvPr>
          <p:cNvSpPr txBox="1"/>
          <p:nvPr/>
        </p:nvSpPr>
        <p:spPr>
          <a:xfrm>
            <a:off x="425906" y="335105"/>
            <a:ext cx="6043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" panose="020B0502040504020204" pitchFamily="34"/>
              </a:rPr>
              <a:t>Model</a:t>
            </a:r>
            <a:endParaRPr lang="en-GB" sz="5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8CD3-9AFA-E9FF-FBE7-A5C64A46E759}"/>
              </a:ext>
            </a:extLst>
          </p:cNvPr>
          <p:cNvSpPr txBox="1"/>
          <p:nvPr/>
        </p:nvSpPr>
        <p:spPr>
          <a:xfrm>
            <a:off x="2585347" y="858325"/>
            <a:ext cx="276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Using the CNN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AB23C-52AC-1C4E-B853-EBB68197FDD5}"/>
              </a:ext>
            </a:extLst>
          </p:cNvPr>
          <p:cNvSpPr txBox="1"/>
          <p:nvPr/>
        </p:nvSpPr>
        <p:spPr>
          <a:xfrm>
            <a:off x="3863059" y="3097116"/>
            <a:ext cx="2986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A</a:t>
            </a:r>
            <a:r>
              <a:rPr lang="ko-KR" altLang="en-US" sz="1400" dirty="0" err="1">
                <a:solidFill>
                  <a:schemeClr val="bg1"/>
                </a:solidFill>
              </a:rPr>
              <a:t>ccuracy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on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validation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set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Got</a:t>
            </a:r>
            <a:r>
              <a:rPr lang="ko-KR" altLang="en-US" sz="1400" dirty="0">
                <a:solidFill>
                  <a:schemeClr val="bg1"/>
                </a:solidFill>
              </a:rPr>
              <a:t> 2299 / 2563 </a:t>
            </a:r>
            <a:r>
              <a:rPr lang="ko-KR" altLang="en-US" sz="1400" dirty="0" err="1">
                <a:solidFill>
                  <a:schemeClr val="bg1"/>
                </a:solidFill>
              </a:rPr>
              <a:t>correct</a:t>
            </a:r>
            <a:r>
              <a:rPr lang="ko-KR" altLang="en-US" sz="1400" dirty="0">
                <a:solidFill>
                  <a:schemeClr val="bg1"/>
                </a:solidFill>
              </a:rPr>
              <a:t> (89.70)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F9F33-F040-0957-5BAD-3C0827537F96}"/>
              </a:ext>
            </a:extLst>
          </p:cNvPr>
          <p:cNvSpPr txBox="1"/>
          <p:nvPr/>
        </p:nvSpPr>
        <p:spPr>
          <a:xfrm>
            <a:off x="3863059" y="4300492"/>
            <a:ext cx="3021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A</a:t>
            </a:r>
            <a:r>
              <a:rPr lang="ko-KR" altLang="en-US" sz="1400" dirty="0" err="1">
                <a:solidFill>
                  <a:schemeClr val="bg1"/>
                </a:solidFill>
              </a:rPr>
              <a:t>ccuracy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on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test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set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Got</a:t>
            </a:r>
            <a:r>
              <a:rPr lang="ko-KR" altLang="en-US" sz="1400" dirty="0">
                <a:solidFill>
                  <a:schemeClr val="bg1"/>
                </a:solidFill>
              </a:rPr>
              <a:t> 14076 / 15641 </a:t>
            </a:r>
            <a:r>
              <a:rPr lang="ko-KR" altLang="en-US" sz="1400" dirty="0" err="1">
                <a:solidFill>
                  <a:schemeClr val="bg1"/>
                </a:solidFill>
              </a:rPr>
              <a:t>correct</a:t>
            </a:r>
            <a:r>
              <a:rPr lang="ko-KR" altLang="en-US" sz="1400" dirty="0">
                <a:solidFill>
                  <a:schemeClr val="bg1"/>
                </a:solidFill>
              </a:rPr>
              <a:t> (89.99)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E17CDA-6C64-8581-64E0-5024B3534783}"/>
              </a:ext>
            </a:extLst>
          </p:cNvPr>
          <p:cNvGrpSpPr/>
          <p:nvPr/>
        </p:nvGrpSpPr>
        <p:grpSpPr>
          <a:xfrm>
            <a:off x="227595" y="3091466"/>
            <a:ext cx="3021981" cy="2160872"/>
            <a:chOff x="132533" y="3135627"/>
            <a:chExt cx="2293212" cy="21608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41A75E-17D7-26D1-4768-EA91495EA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2" t="3346" r="3260"/>
            <a:stretch/>
          </p:blipFill>
          <p:spPr>
            <a:xfrm>
              <a:off x="132533" y="3135627"/>
              <a:ext cx="2293212" cy="18530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4F7D7-E2C3-2A20-9EBB-F8CB691FEF4B}"/>
                </a:ext>
              </a:extLst>
            </p:cNvPr>
            <p:cNvSpPr txBox="1"/>
            <p:nvPr/>
          </p:nvSpPr>
          <p:spPr>
            <a:xfrm>
              <a:off x="766332" y="4988722"/>
              <a:ext cx="1389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10 Layers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687FB2-E73E-D45B-2AE5-7CB495D344E9}"/>
              </a:ext>
            </a:extLst>
          </p:cNvPr>
          <p:cNvSpPr txBox="1"/>
          <p:nvPr/>
        </p:nvSpPr>
        <p:spPr>
          <a:xfrm>
            <a:off x="6943346" y="3481463"/>
            <a:ext cx="501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(4,4)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커널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256</a:t>
            </a:r>
            <a:r>
              <a:rPr 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필터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padding = 1 // 46*18, </a:t>
            </a:r>
            <a:r>
              <a:rPr lang="en-US" altLang="ko-KR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260F44-A970-E472-9651-46123242F7A4}"/>
              </a:ext>
            </a:extLst>
          </p:cNvPr>
          <p:cNvGrpSpPr/>
          <p:nvPr/>
        </p:nvGrpSpPr>
        <p:grpSpPr>
          <a:xfrm>
            <a:off x="6896456" y="1780790"/>
            <a:ext cx="4147347" cy="619465"/>
            <a:chOff x="7174217" y="1434614"/>
            <a:chExt cx="4594692" cy="619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CC03EB-CAE4-CF8A-4E16-D0FBC7788C98}"/>
                </a:ext>
              </a:extLst>
            </p:cNvPr>
            <p:cNvSpPr txBox="1"/>
            <p:nvPr/>
          </p:nvSpPr>
          <p:spPr>
            <a:xfrm>
              <a:off x="7174217" y="1434614"/>
              <a:ext cx="4594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(2,2) 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커널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32 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필터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 padding = 1 // 43*15, </a:t>
              </a:r>
              <a:r>
                <a:rPr lang="en-US" altLang="ko-KR" sz="160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relu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48279E-6284-17FB-CB2B-169CB984126E}"/>
                </a:ext>
              </a:extLst>
            </p:cNvPr>
            <p:cNvSpPr txBox="1"/>
            <p:nvPr/>
          </p:nvSpPr>
          <p:spPr>
            <a:xfrm>
              <a:off x="7174217" y="1715525"/>
              <a:ext cx="4594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BatchNormalization</a:t>
              </a:r>
              <a:r>
                <a:rPr lang="en-GB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4B0E34-8B40-FE2A-D1BE-97295F4186DD}"/>
              </a:ext>
            </a:extLst>
          </p:cNvPr>
          <p:cNvSpPr txBox="1"/>
          <p:nvPr/>
        </p:nvSpPr>
        <p:spPr>
          <a:xfrm>
            <a:off x="6943345" y="5252338"/>
            <a:ext cx="368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F.C (128 * 43 * 15) // 43 * 15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B82F9-C474-36F3-90A1-E75E544C11C4}"/>
              </a:ext>
            </a:extLst>
          </p:cNvPr>
          <p:cNvSpPr txBox="1"/>
          <p:nvPr/>
        </p:nvSpPr>
        <p:spPr>
          <a:xfrm>
            <a:off x="132534" y="1720099"/>
            <a:ext cx="623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2. Deeper than </a:t>
            </a:r>
            <a:r>
              <a:rPr lang="en-US" altLang="ko-KR" sz="3600" dirty="0" err="1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Basic_CNN</a:t>
            </a:r>
            <a:endParaRPr kumimoji="0" lang="en-GB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DC31E5-EDC7-1BB5-D696-3B6500435DF3}"/>
              </a:ext>
            </a:extLst>
          </p:cNvPr>
          <p:cNvGrpSpPr/>
          <p:nvPr/>
        </p:nvGrpSpPr>
        <p:grpSpPr>
          <a:xfrm>
            <a:off x="6943346" y="2581087"/>
            <a:ext cx="4693805" cy="619465"/>
            <a:chOff x="7174216" y="2508428"/>
            <a:chExt cx="5200093" cy="6194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42817-9FD8-4FDA-881B-08515B2FE7AF}"/>
                </a:ext>
              </a:extLst>
            </p:cNvPr>
            <p:cNvSpPr txBox="1"/>
            <p:nvPr/>
          </p:nvSpPr>
          <p:spPr>
            <a:xfrm>
              <a:off x="7174217" y="2508428"/>
              <a:ext cx="5200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(1,1) 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커널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128 </a:t>
              </a:r>
              <a:r>
                <a:rPr lang="ko-KR" altLang="en-US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필터</a:t>
              </a:r>
              <a:r>
                <a:rPr lang="en-US" altLang="ko-KR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, padding = 1 // 44*16, </a:t>
              </a:r>
              <a:r>
                <a:rPr lang="en-US" altLang="ko-KR" sz="160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relu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1282E-2D23-775B-5C64-D0C7493DE705}"/>
                </a:ext>
              </a:extLst>
            </p:cNvPr>
            <p:cNvSpPr txBox="1"/>
            <p:nvPr/>
          </p:nvSpPr>
          <p:spPr>
            <a:xfrm>
              <a:off x="7174216" y="2789339"/>
              <a:ext cx="4594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BatchNormalization</a:t>
              </a:r>
              <a:r>
                <a:rPr lang="en-GB" sz="16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EC2ADC-818B-036D-3622-9C6675D05C94}"/>
              </a:ext>
            </a:extLst>
          </p:cNvPr>
          <p:cNvSpPr txBox="1"/>
          <p:nvPr/>
        </p:nvSpPr>
        <p:spPr>
          <a:xfrm>
            <a:off x="6943346" y="4097596"/>
            <a:ext cx="501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(3,3)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커널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256</a:t>
            </a:r>
            <a:r>
              <a:rPr 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필터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padding = 1 // 45*17, </a:t>
            </a:r>
            <a:r>
              <a:rPr lang="en-US" altLang="ko-KR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99817B-06A2-3C22-B41A-FC564F4B6221}"/>
              </a:ext>
            </a:extLst>
          </p:cNvPr>
          <p:cNvSpPr txBox="1"/>
          <p:nvPr/>
        </p:nvSpPr>
        <p:spPr>
          <a:xfrm>
            <a:off x="6937236" y="4712896"/>
            <a:ext cx="501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(3,3)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커널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128</a:t>
            </a:r>
            <a:r>
              <a:rPr 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필터</a:t>
            </a:r>
            <a:r>
              <a:rPr lang="en-US" altLang="ko-KR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padding = 1 // 45*17, </a:t>
            </a:r>
            <a:r>
              <a:rPr lang="en-US" altLang="ko-KR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43BE28-DA5E-FF36-6051-A7300BB00BF5}"/>
              </a:ext>
            </a:extLst>
          </p:cNvPr>
          <p:cNvSpPr txBox="1"/>
          <p:nvPr/>
        </p:nvSpPr>
        <p:spPr>
          <a:xfrm>
            <a:off x="6937236" y="5640599"/>
            <a:ext cx="368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Linear(64, 64), </a:t>
            </a:r>
            <a:r>
              <a:rPr lang="en-GB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56EA5-F72C-391A-027C-B608D6DF2A0D}"/>
              </a:ext>
            </a:extLst>
          </p:cNvPr>
          <p:cNvSpPr txBox="1"/>
          <p:nvPr/>
        </p:nvSpPr>
        <p:spPr>
          <a:xfrm>
            <a:off x="6937236" y="6028860"/>
            <a:ext cx="368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Linear(64, 5), </a:t>
            </a:r>
            <a:r>
              <a:rPr lang="en-GB" sz="1600" dirty="0" err="1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relu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// 5 * 64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8A6970-CEE0-5373-AFDB-9C26AEC2AD88}"/>
              </a:ext>
            </a:extLst>
          </p:cNvPr>
          <p:cNvCxnSpPr/>
          <p:nvPr/>
        </p:nvCxnSpPr>
        <p:spPr>
          <a:xfrm>
            <a:off x="6896456" y="1620948"/>
            <a:ext cx="0" cy="4953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4E2EFE-47EA-2A99-E802-2B819251128C}"/>
              </a:ext>
            </a:extLst>
          </p:cNvPr>
          <p:cNvSpPr txBox="1"/>
          <p:nvPr/>
        </p:nvSpPr>
        <p:spPr>
          <a:xfrm>
            <a:off x="716866" y="5979153"/>
            <a:ext cx="54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Total(75,641)</a:t>
            </a:r>
            <a:r>
              <a:rPr lang="ko-KR" altLang="en-US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train(60,000)  test(15,641) validation(2,563) </a:t>
            </a:r>
            <a:endParaRPr kumimoji="0" lang="en-GB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693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16914</TotalTime>
  <Words>872</Words>
  <Application>Microsoft Office PowerPoint</Application>
  <PresentationFormat>와이드스크린</PresentationFormat>
  <Paragraphs>161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noto</vt:lpstr>
      <vt:lpstr>Noto Sans</vt:lpstr>
      <vt:lpstr>Open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가 상민</cp:lastModifiedBy>
  <cp:revision>1229</cp:revision>
  <dcterms:created xsi:type="dcterms:W3CDTF">2017-12-05T16:25:52Z</dcterms:created>
  <dcterms:modified xsi:type="dcterms:W3CDTF">2022-06-13T06:55:07Z</dcterms:modified>
</cp:coreProperties>
</file>