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8" r:id="rId1"/>
  </p:sldMasterIdLst>
  <p:notesMasterIdLst>
    <p:notesMasterId r:id="rId4"/>
  </p:notesMasterIdLst>
  <p:handoutMasterIdLst>
    <p:handoutMasterId r:id="rId5"/>
  </p:handoutMasterIdLst>
  <p:sldIdLst>
    <p:sldId id="1000" r:id="rId2"/>
    <p:sldId id="1062" r:id="rId3"/>
  </p:sldIdLst>
  <p:sldSz cx="10691813" cy="7559675"/>
  <p:notesSz cx="6735763" cy="9866313"/>
  <p:embeddedFontLst>
    <p:embeddedFont>
      <p:font typeface="Arial Nova" panose="020B0504020202020204" pitchFamily="34" charset="0"/>
      <p:regular r:id="rId6"/>
      <p:bold r:id="rId7"/>
      <p:italic r:id="rId8"/>
      <p:boldItalic r:id="rId9"/>
    </p:embeddedFont>
    <p:embeddedFont>
      <p:font typeface="KoPubWorld돋움체 Medium" panose="00000600000000000000" pitchFamily="2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19" userDrawn="1">
          <p15:clr>
            <a:srgbClr val="A4A3A4"/>
          </p15:clr>
        </p15:guide>
        <p15:guide id="5" pos="487" userDrawn="1">
          <p15:clr>
            <a:srgbClr val="A4A3A4"/>
          </p15:clr>
        </p15:guide>
        <p15:guide id="8" pos="3368" userDrawn="1">
          <p15:clr>
            <a:srgbClr val="A4A3A4"/>
          </p15:clr>
        </p15:guide>
        <p15:guide id="10" orient="horz" pos="657" userDrawn="1">
          <p15:clr>
            <a:srgbClr val="A4A3A4"/>
          </p15:clr>
        </p15:guide>
        <p15:guide id="11" pos="6316" userDrawn="1">
          <p15:clr>
            <a:srgbClr val="A4A3A4"/>
          </p15:clr>
        </p15:guide>
        <p15:guide id="12" pos="6248" userDrawn="1">
          <p15:clr>
            <a:srgbClr val="A4A3A4"/>
          </p15:clr>
        </p15:guide>
        <p15:guide id="13" orient="horz" pos="1020" userDrawn="1">
          <p15:clr>
            <a:srgbClr val="A4A3A4"/>
          </p15:clr>
        </p15:guide>
        <p15:guide id="14" orient="horz" pos="4399" userDrawn="1">
          <p15:clr>
            <a:srgbClr val="A4A3A4"/>
          </p15:clr>
        </p15:guide>
        <p15:guide id="15" orient="horz" pos="13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CECEC"/>
    <a:srgbClr val="FF6F03"/>
    <a:srgbClr val="E4E4E4"/>
    <a:srgbClr val="E8E8E8"/>
    <a:srgbClr val="0091C4"/>
    <a:srgbClr val="3B96FB"/>
    <a:srgbClr val="3333FF"/>
    <a:srgbClr val="009DDC"/>
    <a:srgbClr val="ECC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6353" autoAdjust="0"/>
  </p:normalViewPr>
  <p:slideViewPr>
    <p:cSldViewPr snapToGrid="0" showGuides="1">
      <p:cViewPr varScale="1">
        <p:scale>
          <a:sx n="112" d="100"/>
          <a:sy n="112" d="100"/>
        </p:scale>
        <p:origin x="1260" y="102"/>
      </p:cViewPr>
      <p:guideLst>
        <p:guide orient="horz" pos="2381"/>
        <p:guide pos="419"/>
        <p:guide pos="487"/>
        <p:guide pos="3368"/>
        <p:guide orient="horz" pos="657"/>
        <p:guide pos="6316"/>
        <p:guide pos="6248"/>
        <p:guide orient="horz" pos="1020"/>
        <p:guide orient="horz" pos="4399"/>
        <p:guide orient="horz" pos="13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9565" cy="493868"/>
          </a:xfrm>
          <a:prstGeom prst="rect">
            <a:avLst/>
          </a:prstGeom>
        </p:spPr>
        <p:txBody>
          <a:bodyPr vert="horz" lIns="90759" tIns="45380" rIns="90759" bIns="4538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26" y="2"/>
            <a:ext cx="2919565" cy="493868"/>
          </a:xfrm>
          <a:prstGeom prst="rect">
            <a:avLst/>
          </a:prstGeom>
        </p:spPr>
        <p:txBody>
          <a:bodyPr vert="horz" lIns="90759" tIns="45380" rIns="90759" bIns="45380" rtlCol="0"/>
          <a:lstStyle>
            <a:lvl1pPr algn="r">
              <a:defRPr sz="1100"/>
            </a:lvl1pPr>
          </a:lstStyle>
          <a:p>
            <a:fld id="{8B8038FE-AC4B-42BE-9367-899A9A5DF3C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2446"/>
            <a:ext cx="2919565" cy="493868"/>
          </a:xfrm>
          <a:prstGeom prst="rect">
            <a:avLst/>
          </a:prstGeom>
        </p:spPr>
        <p:txBody>
          <a:bodyPr vert="horz" lIns="90759" tIns="45380" rIns="90759" bIns="4538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26" y="9372446"/>
            <a:ext cx="2919565" cy="493868"/>
          </a:xfrm>
          <a:prstGeom prst="rect">
            <a:avLst/>
          </a:prstGeom>
        </p:spPr>
        <p:txBody>
          <a:bodyPr vert="horz" lIns="90759" tIns="45380" rIns="90759" bIns="45380" rtlCol="0" anchor="b"/>
          <a:lstStyle>
            <a:lvl1pPr algn="r">
              <a:defRPr sz="1100"/>
            </a:lvl1pPr>
          </a:lstStyle>
          <a:p>
            <a:fld id="{7E7F9FED-D90C-4980-96C8-52B62CD73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01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9565" cy="493868"/>
          </a:xfrm>
          <a:prstGeom prst="rect">
            <a:avLst/>
          </a:prstGeom>
        </p:spPr>
        <p:txBody>
          <a:bodyPr vert="horz" lIns="90738" tIns="45368" rIns="90738" bIns="45368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627" y="2"/>
            <a:ext cx="2919565" cy="493868"/>
          </a:xfrm>
          <a:prstGeom prst="rect">
            <a:avLst/>
          </a:prstGeom>
        </p:spPr>
        <p:txBody>
          <a:bodyPr vert="horz" lIns="90738" tIns="45368" rIns="90738" bIns="45368" rtlCol="0"/>
          <a:lstStyle>
            <a:lvl1pPr algn="r">
              <a:defRPr sz="1100"/>
            </a:lvl1pPr>
          </a:lstStyle>
          <a:p>
            <a:fld id="{899D078B-B1F9-4C14-8FE1-09B673A4E1E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16000" y="1235075"/>
            <a:ext cx="47037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8" tIns="45368" rIns="90738" bIns="4536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263" y="4747763"/>
            <a:ext cx="5389240" cy="3884673"/>
          </a:xfrm>
          <a:prstGeom prst="rect">
            <a:avLst/>
          </a:prstGeom>
        </p:spPr>
        <p:txBody>
          <a:bodyPr vert="horz" lIns="90738" tIns="45368" rIns="90738" bIns="4536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2450"/>
            <a:ext cx="2919565" cy="493868"/>
          </a:xfrm>
          <a:prstGeom prst="rect">
            <a:avLst/>
          </a:prstGeom>
        </p:spPr>
        <p:txBody>
          <a:bodyPr vert="horz" lIns="90738" tIns="45368" rIns="90738" bIns="45368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627" y="9372450"/>
            <a:ext cx="2919565" cy="493868"/>
          </a:xfrm>
          <a:prstGeom prst="rect">
            <a:avLst/>
          </a:prstGeom>
        </p:spPr>
        <p:txBody>
          <a:bodyPr vert="horz" lIns="90738" tIns="45368" rIns="90738" bIns="45368" rtlCol="0" anchor="b"/>
          <a:lstStyle>
            <a:lvl1pPr algn="r">
              <a:defRPr sz="1100"/>
            </a:lvl1pPr>
          </a:lstStyle>
          <a:p>
            <a:fld id="{4A2CC792-8F0D-4D90-9704-64AF10C98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9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721">
              <a:defRPr/>
            </a:pPr>
            <a:r>
              <a:rPr lang="en-US" altLang="ko-KR" dirty="0"/>
              <a:t>If Your Data Is Bad, Your Machine Learning Tools Are Useless, </a:t>
            </a:r>
          </a:p>
          <a:p>
            <a:pPr defTabSz="875721">
              <a:defRPr/>
            </a:pPr>
            <a:r>
              <a:rPr lang="en-US" altLang="ko-KR" dirty="0"/>
              <a:t>Harvard Business Review</a:t>
            </a:r>
          </a:p>
          <a:p>
            <a:pPr defTabSz="875721">
              <a:defRPr/>
            </a:pPr>
            <a:r>
              <a:rPr lang="en-US" altLang="ko-KR" dirty="0"/>
              <a:t>https://hbr.org/2018/04/if-your-data-is-bad-your-machine-learning-tools-are-useless</a:t>
            </a:r>
          </a:p>
          <a:p>
            <a:pPr defTabSz="875721">
              <a:defRPr/>
            </a:pPr>
            <a:endParaRPr lang="en-US" altLang="ko-KR" dirty="0"/>
          </a:p>
          <a:p>
            <a:pPr defTabSz="875721">
              <a:defRPr/>
            </a:pPr>
            <a:r>
              <a:rPr lang="en-US" altLang="ko-KR" sz="1100" dirty="0"/>
              <a:t>IBM pitched its Watson supercomputer as a revolution in cancer care. It’s nowhere close.</a:t>
            </a:r>
          </a:p>
          <a:p>
            <a:pPr defTabSz="875721">
              <a:defRPr/>
            </a:pPr>
            <a:r>
              <a:rPr lang="en-US" altLang="ko-KR" sz="1100" dirty="0"/>
              <a:t>STATNEWS, 2017. 9. 5</a:t>
            </a:r>
            <a:endParaRPr lang="en-US" altLang="ko-KR" dirty="0"/>
          </a:p>
          <a:p>
            <a:pPr defTabSz="875721">
              <a:defRPr/>
            </a:pPr>
            <a:r>
              <a:rPr lang="en-US" altLang="ko-KR" dirty="0"/>
              <a:t>https://www.statnews.com/2017/09/05/watson-ibm-cancer/</a:t>
            </a:r>
          </a:p>
          <a:p>
            <a:pPr defTabSz="875721">
              <a:defRPr/>
            </a:pPr>
            <a:endParaRPr lang="en-US" altLang="ko-KR" dirty="0"/>
          </a:p>
          <a:p>
            <a:pPr defTabSz="875721">
              <a:defRPr/>
            </a:pPr>
            <a:r>
              <a:rPr lang="en-US" altLang="ko-KR" dirty="0"/>
              <a:t>Facial Recognition Is Accurate, if You’re a White Guy</a:t>
            </a:r>
          </a:p>
          <a:p>
            <a:pPr defTabSz="875721">
              <a:defRPr/>
            </a:pPr>
            <a:r>
              <a:rPr lang="en-US" altLang="ko-KR" dirty="0"/>
              <a:t>https://www.nytimes.com/2018/02/09/technology/facial-recognition-race-artificial-intelligence.html</a:t>
            </a:r>
          </a:p>
          <a:p>
            <a:pPr defTabSz="875721">
              <a:defRPr/>
            </a:pPr>
            <a:endParaRPr lang="en-US" altLang="ko-KR" dirty="0"/>
          </a:p>
          <a:p>
            <a:pPr defTabSz="875721">
              <a:defRPr/>
            </a:pPr>
            <a:r>
              <a:rPr lang="ko-KR" altLang="en-US" dirty="0"/>
              <a:t>백인 남자의 성별 인식 정확도 </a:t>
            </a:r>
            <a:r>
              <a:rPr lang="en-US" altLang="ko-KR" dirty="0"/>
              <a:t>99%</a:t>
            </a:r>
          </a:p>
          <a:p>
            <a:pPr defTabSz="875721">
              <a:defRPr/>
            </a:pPr>
            <a:r>
              <a:rPr lang="ko-KR" altLang="en-US" dirty="0"/>
              <a:t>백인 여자의 성별 인식 정확도 </a:t>
            </a:r>
            <a:r>
              <a:rPr lang="en-US" altLang="ko-KR" dirty="0"/>
              <a:t>93%</a:t>
            </a:r>
          </a:p>
          <a:p>
            <a:pPr defTabSz="875721">
              <a:defRPr/>
            </a:pPr>
            <a:r>
              <a:rPr lang="ko-KR" altLang="en-US" dirty="0"/>
              <a:t>유색 남자의 성별 인식 정확도 </a:t>
            </a:r>
            <a:r>
              <a:rPr lang="en-US" altLang="ko-KR" dirty="0"/>
              <a:t>88%</a:t>
            </a:r>
          </a:p>
          <a:p>
            <a:pPr defTabSz="875721">
              <a:defRPr/>
            </a:pPr>
            <a:r>
              <a:rPr lang="ko-KR" altLang="en-US" dirty="0"/>
              <a:t>유색 여자의 성별 인식 정확도 </a:t>
            </a:r>
            <a:r>
              <a:rPr lang="en-US" altLang="ko-KR" dirty="0"/>
              <a:t>65%</a:t>
            </a:r>
          </a:p>
          <a:p>
            <a:pPr defTabSz="875721">
              <a:defRPr/>
            </a:pPr>
            <a:endParaRPr lang="en-US" altLang="ko-KR" dirty="0"/>
          </a:p>
          <a:p>
            <a:pPr defTabSz="87572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75721">
              <a:defRPr/>
            </a:pPr>
            <a:fld id="{4A2CC792-8F0D-4D90-9704-64AF10C98E2E}" type="slidenum"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pPr defTabSz="875721">
                <a:defRPr/>
              </a:pPr>
              <a:t>2</a:t>
            </a:fld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53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B079BE-5C6B-48C6-B1DF-9D31290626A2}"/>
              </a:ext>
            </a:extLst>
          </p:cNvPr>
          <p:cNvSpPr/>
          <p:nvPr userDrawn="1"/>
        </p:nvSpPr>
        <p:spPr>
          <a:xfrm>
            <a:off x="1455388" y="2"/>
            <a:ext cx="9236425" cy="71137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82816A7-587C-4252-8198-F85DBA60D9B4}"/>
              </a:ext>
            </a:extLst>
          </p:cNvPr>
          <p:cNvGrpSpPr/>
          <p:nvPr userDrawn="1"/>
        </p:nvGrpSpPr>
        <p:grpSpPr>
          <a:xfrm>
            <a:off x="-794" y="710612"/>
            <a:ext cx="10697370" cy="184738"/>
            <a:chOff x="0" y="2513361"/>
            <a:chExt cx="9904413" cy="138112"/>
          </a:xfrm>
        </p:grpSpPr>
        <p:pic>
          <p:nvPicPr>
            <p:cNvPr id="22" name="Picture 2" descr="D:\문서관리\img\gra_bar.png">
              <a:extLst>
                <a:ext uri="{FF2B5EF4-FFF2-40B4-BE49-F238E27FC236}">
                  <a16:creationId xmlns:a16="http://schemas.microsoft.com/office/drawing/2014/main" id="{0ABB3A8A-5701-44EE-A918-82F8194D4D5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17833"/>
            <a:stretch/>
          </p:blipFill>
          <p:spPr bwMode="auto">
            <a:xfrm>
              <a:off x="0" y="2534437"/>
              <a:ext cx="7802112" cy="11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C2B3F45-928C-4274-99EF-C58096422D88}"/>
                </a:ext>
              </a:extLst>
            </p:cNvPr>
            <p:cNvGrpSpPr/>
            <p:nvPr userDrawn="1"/>
          </p:nvGrpSpPr>
          <p:grpSpPr>
            <a:xfrm>
              <a:off x="0" y="2513361"/>
              <a:ext cx="9904413" cy="72000"/>
              <a:chOff x="0" y="3015452"/>
              <a:chExt cx="9904413" cy="720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3CE47C4-AAA4-4F50-A29E-448757D76D8A}"/>
                  </a:ext>
                </a:extLst>
              </p:cNvPr>
              <p:cNvSpPr/>
              <p:nvPr/>
            </p:nvSpPr>
            <p:spPr>
              <a:xfrm>
                <a:off x="0" y="3015452"/>
                <a:ext cx="9904413" cy="72000"/>
              </a:xfrm>
              <a:prstGeom prst="rect">
                <a:avLst/>
              </a:prstGeom>
              <a:solidFill>
                <a:srgbClr val="F15C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23773" rtl="0" eaLnBrk="1" latinLnBrk="1" hangingPunct="1"/>
                <a:endParaRPr lang="ko-KR" altLang="en-US" sz="1800" kern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5831B68-B0AB-44BB-A284-5AC0B5D3B741}"/>
                  </a:ext>
                </a:extLst>
              </p:cNvPr>
              <p:cNvSpPr/>
              <p:nvPr/>
            </p:nvSpPr>
            <p:spPr>
              <a:xfrm>
                <a:off x="1" y="3015452"/>
                <a:ext cx="1260000" cy="72000"/>
              </a:xfrm>
              <a:prstGeom prst="rect">
                <a:avLst/>
              </a:prstGeom>
              <a:solidFill>
                <a:srgbClr val="009D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23773" rtl="0" eaLnBrk="1" latinLnBrk="1" hangingPunct="1"/>
                <a:endParaRPr lang="ko-KR" altLang="en-US" sz="1800" kern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8F0BC00-2584-4247-81FD-872C13A15DF7}"/>
                  </a:ext>
                </a:extLst>
              </p:cNvPr>
              <p:cNvSpPr/>
              <p:nvPr/>
            </p:nvSpPr>
            <p:spPr>
              <a:xfrm>
                <a:off x="880240" y="3015452"/>
                <a:ext cx="468000" cy="72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23773" rtl="0" eaLnBrk="1" latinLnBrk="1" hangingPunct="1"/>
                <a:endParaRPr lang="ko-KR" altLang="en-US" sz="1800" kern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A7E52C-967E-4898-BAE3-68B6A94BBBA1}"/>
              </a:ext>
            </a:extLst>
          </p:cNvPr>
          <p:cNvSpPr/>
          <p:nvPr userDrawn="1"/>
        </p:nvSpPr>
        <p:spPr>
          <a:xfrm>
            <a:off x="-794" y="2"/>
            <a:ext cx="1449611" cy="711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95EC406-D1A8-4788-BBDF-6AE1D8BEA4A0}"/>
              </a:ext>
            </a:extLst>
          </p:cNvPr>
          <p:cNvCxnSpPr/>
          <p:nvPr userDrawn="1"/>
        </p:nvCxnSpPr>
        <p:spPr>
          <a:xfrm>
            <a:off x="1440402" y="1"/>
            <a:ext cx="0" cy="7078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B642C05-C8FA-C773-D9D8-E209CC786A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90" y="7254072"/>
            <a:ext cx="587738" cy="2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"/>
            <a:ext cx="10691813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9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B079BE-5C6B-48C6-B1DF-9D31290626A2}"/>
              </a:ext>
            </a:extLst>
          </p:cNvPr>
          <p:cNvSpPr/>
          <p:nvPr userDrawn="1"/>
        </p:nvSpPr>
        <p:spPr>
          <a:xfrm>
            <a:off x="1455388" y="2"/>
            <a:ext cx="9236425" cy="711370"/>
          </a:xfrm>
          <a:prstGeom prst="rect">
            <a:avLst/>
          </a:prstGeom>
          <a:solidFill>
            <a:schemeClr val="bg1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82816A7-587C-4252-8198-F85DBA60D9B4}"/>
              </a:ext>
            </a:extLst>
          </p:cNvPr>
          <p:cNvGrpSpPr/>
          <p:nvPr userDrawn="1"/>
        </p:nvGrpSpPr>
        <p:grpSpPr>
          <a:xfrm>
            <a:off x="-794" y="710612"/>
            <a:ext cx="10697370" cy="184738"/>
            <a:chOff x="0" y="2513361"/>
            <a:chExt cx="9904413" cy="138112"/>
          </a:xfrm>
        </p:grpSpPr>
        <p:pic>
          <p:nvPicPr>
            <p:cNvPr id="22" name="Picture 2" descr="D:\문서관리\img\gra_bar.png">
              <a:extLst>
                <a:ext uri="{FF2B5EF4-FFF2-40B4-BE49-F238E27FC236}">
                  <a16:creationId xmlns:a16="http://schemas.microsoft.com/office/drawing/2014/main" id="{0ABB3A8A-5701-44EE-A918-82F8194D4D5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17833"/>
            <a:stretch/>
          </p:blipFill>
          <p:spPr bwMode="auto">
            <a:xfrm>
              <a:off x="0" y="2534437"/>
              <a:ext cx="7802112" cy="11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C2B3F45-928C-4274-99EF-C58096422D88}"/>
                </a:ext>
              </a:extLst>
            </p:cNvPr>
            <p:cNvGrpSpPr/>
            <p:nvPr userDrawn="1"/>
          </p:nvGrpSpPr>
          <p:grpSpPr>
            <a:xfrm>
              <a:off x="0" y="2513361"/>
              <a:ext cx="9904413" cy="72000"/>
              <a:chOff x="0" y="3015452"/>
              <a:chExt cx="9904413" cy="720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3CE47C4-AAA4-4F50-A29E-448757D76D8A}"/>
                  </a:ext>
                </a:extLst>
              </p:cNvPr>
              <p:cNvSpPr/>
              <p:nvPr/>
            </p:nvSpPr>
            <p:spPr>
              <a:xfrm>
                <a:off x="0" y="3015452"/>
                <a:ext cx="9904413" cy="72000"/>
              </a:xfrm>
              <a:prstGeom prst="rect">
                <a:avLst/>
              </a:prstGeom>
              <a:solidFill>
                <a:srgbClr val="F15C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23773" rtl="0" eaLnBrk="1" latinLnBrk="1" hangingPunct="1"/>
                <a:endParaRPr lang="ko-KR" altLang="en-US" sz="1800" kern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5831B68-B0AB-44BB-A284-5AC0B5D3B741}"/>
                  </a:ext>
                </a:extLst>
              </p:cNvPr>
              <p:cNvSpPr/>
              <p:nvPr/>
            </p:nvSpPr>
            <p:spPr>
              <a:xfrm>
                <a:off x="1" y="3015452"/>
                <a:ext cx="1260000" cy="72000"/>
              </a:xfrm>
              <a:prstGeom prst="rect">
                <a:avLst/>
              </a:prstGeom>
              <a:solidFill>
                <a:srgbClr val="009D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23773" rtl="0" eaLnBrk="1" latinLnBrk="1" hangingPunct="1"/>
                <a:endParaRPr lang="ko-KR" altLang="en-US" sz="1800" kern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8F0BC00-2584-4247-81FD-872C13A15DF7}"/>
                  </a:ext>
                </a:extLst>
              </p:cNvPr>
              <p:cNvSpPr/>
              <p:nvPr/>
            </p:nvSpPr>
            <p:spPr>
              <a:xfrm>
                <a:off x="880240" y="3015452"/>
                <a:ext cx="468000" cy="72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23773" rtl="0" eaLnBrk="1" latinLnBrk="1" hangingPunct="1"/>
                <a:endParaRPr lang="ko-KR" altLang="en-US" sz="1800" kern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95EC406-D1A8-4788-BBDF-6AE1D8BEA4A0}"/>
              </a:ext>
            </a:extLst>
          </p:cNvPr>
          <p:cNvCxnSpPr/>
          <p:nvPr userDrawn="1"/>
        </p:nvCxnSpPr>
        <p:spPr>
          <a:xfrm>
            <a:off x="1440402" y="1"/>
            <a:ext cx="0" cy="707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A7E52C-967E-4898-BAE3-68B6A94BBBA1}"/>
              </a:ext>
            </a:extLst>
          </p:cNvPr>
          <p:cNvSpPr/>
          <p:nvPr userDrawn="1"/>
        </p:nvSpPr>
        <p:spPr>
          <a:xfrm>
            <a:off x="-794" y="2"/>
            <a:ext cx="1449611" cy="711369"/>
          </a:xfrm>
          <a:prstGeom prst="rect">
            <a:avLst/>
          </a:prstGeom>
          <a:solidFill>
            <a:schemeClr val="bg1">
              <a:lumMod val="6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10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D886BD-BA34-48AA-8374-806B4E6E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7A80D-C876-4DD9-9F69-2A7602A0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201BB-E3B5-4757-BAE7-57D6AECC0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62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 b="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fld id="{8AE6296B-8B80-48DF-A398-3D695928C7F9}" type="datetimeFigureOut">
              <a:rPr lang="ko-KR" altLang="en-US" smtClean="0"/>
              <a:pPr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19A1D-B832-4876-B852-83C66AAE0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663" y="7006699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 b="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CDDDA-6F80-442D-A9B2-0A875210B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093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 b="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fld id="{68DBB670-27E3-44A9-ACAA-CE89AB5D74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6E0E8446-7FA6-4B8E-8035-6D389EC4C17E}"/>
              </a:ext>
            </a:extLst>
          </p:cNvPr>
          <p:cNvSpPr/>
          <p:nvPr userDrawn="1"/>
        </p:nvSpPr>
        <p:spPr>
          <a:xfrm>
            <a:off x="10217150" y="7259432"/>
            <a:ext cx="338360" cy="2099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9CFCE-9794-419E-9A89-0C5D5240A492}"/>
              </a:ext>
            </a:extLst>
          </p:cNvPr>
          <p:cNvSpPr txBox="1"/>
          <p:nvPr userDrawn="1"/>
        </p:nvSpPr>
        <p:spPr>
          <a:xfrm>
            <a:off x="10196327" y="722722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1EDDAD1-A36F-48F6-9C62-5B3B1D245902}" type="slidenum">
              <a:rPr lang="ko-KR" altLang="en-US" sz="1200" b="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‹#›</a:t>
            </a:fld>
            <a:endParaRPr lang="ko-KR" altLang="en-US" sz="1200" b="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2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672" r:id="rId3"/>
  </p:sldLayoutIdLst>
  <p:txStyles>
    <p:titleStyle>
      <a:lvl1pPr algn="l" defTabSz="801929" rtl="0" eaLnBrk="1" latinLnBrk="1" hangingPunct="1">
        <a:lnSpc>
          <a:spcPct val="90000"/>
        </a:lnSpc>
        <a:spcBef>
          <a:spcPct val="0"/>
        </a:spcBef>
        <a:buNone/>
        <a:defRPr sz="3859" b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</p:titleStyle>
    <p:bodyStyle>
      <a:lvl1pPr marL="200482" indent="-200482" algn="l" defTabSz="801929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b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  <a:lvl2pPr marL="601447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b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1002411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b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3pPr>
      <a:lvl4pPr marL="1403375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b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1804340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b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205304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1" y="12150"/>
            <a:ext cx="10691814" cy="7402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25" tIns="45312" rIns="90625" bIns="45312" rtlCol="0" anchor="ctr"/>
          <a:lstStyle/>
          <a:p>
            <a:pPr algn="ctr"/>
            <a:endParaRPr lang="ko-KR" altLang="en-US" sz="1943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5890320"/>
            <a:ext cx="10691814" cy="1670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25" tIns="45312" rIns="90625" bIns="45312" rtlCol="0" anchor="ctr"/>
          <a:lstStyle/>
          <a:p>
            <a:pPr algn="ctr"/>
            <a:endParaRPr lang="ko-KR" altLang="en-US" sz="1943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4A9569-64AE-79E7-0BAE-81D43116D8D0}"/>
              </a:ext>
            </a:extLst>
          </p:cNvPr>
          <p:cNvGrpSpPr/>
          <p:nvPr/>
        </p:nvGrpSpPr>
        <p:grpSpPr>
          <a:xfrm>
            <a:off x="-1" y="3214117"/>
            <a:ext cx="10691814" cy="2620808"/>
            <a:chOff x="-1" y="3214117"/>
            <a:chExt cx="10691814" cy="2620808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 l="8828" r="1498"/>
            <a:stretch>
              <a:fillRect/>
            </a:stretch>
          </p:blipFill>
          <p:spPr bwMode="auto">
            <a:xfrm>
              <a:off x="-1" y="3273342"/>
              <a:ext cx="10691814" cy="25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2" descr="D:\문서관리\img\gra_bar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"/>
            <a:stretch/>
          </p:blipFill>
          <p:spPr bwMode="auto">
            <a:xfrm>
              <a:off x="2279439" y="3214117"/>
              <a:ext cx="5994752" cy="195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>
              <a:off x="1" y="3219031"/>
              <a:ext cx="3886631" cy="77694"/>
            </a:xfrm>
            <a:prstGeom prst="rect">
              <a:avLst/>
            </a:prstGeom>
            <a:solidFill>
              <a:srgbClr val="009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696654" y="3219031"/>
              <a:ext cx="6995159" cy="77694"/>
            </a:xfrm>
            <a:prstGeom prst="rect">
              <a:avLst/>
            </a:prstGeom>
            <a:solidFill>
              <a:srgbClr val="F15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3417398" y="3219031"/>
              <a:ext cx="423018" cy="77694"/>
            </a:xfrm>
            <a:prstGeom prst="parallelogram">
              <a:avLst>
                <a:gd name="adj" fmla="val 10768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97F8A4-6A6C-43DE-9B7D-398E968E334C}"/>
              </a:ext>
            </a:extLst>
          </p:cNvPr>
          <p:cNvSpPr txBox="1"/>
          <p:nvPr/>
        </p:nvSpPr>
        <p:spPr>
          <a:xfrm>
            <a:off x="584292" y="2106805"/>
            <a:ext cx="9385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lang="ko-KR" altLang="en-US" sz="40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풀무원 분석 결과</a:t>
            </a:r>
            <a:endParaRPr lang="en-US" altLang="ko-KR" sz="3600" spc="-8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8DEA7-8AA4-93A7-130C-42AAD6C3F983}"/>
              </a:ext>
            </a:extLst>
          </p:cNvPr>
          <p:cNvSpPr txBox="1"/>
          <p:nvPr/>
        </p:nvSpPr>
        <p:spPr>
          <a:xfrm>
            <a:off x="1943316" y="1864299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민관협력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오픈이노베이션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B14F7-320E-F3B2-C1D8-C23915D5E6F9}"/>
              </a:ext>
            </a:extLst>
          </p:cNvPr>
          <p:cNvSpPr txBox="1"/>
          <p:nvPr/>
        </p:nvSpPr>
        <p:spPr>
          <a:xfrm>
            <a:off x="4605798" y="6088107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2023-06-22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애틱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주식회사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2F86C0-0013-CA8D-9796-70B652C8B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4" y="56283"/>
            <a:ext cx="11334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B0D032F8-4F7F-4440-8F7D-1CBFF0827C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109" y="7185930"/>
            <a:ext cx="802457" cy="2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312731-3991-9D58-2898-20F3259E5BFC}"/>
              </a:ext>
            </a:extLst>
          </p:cNvPr>
          <p:cNvSpPr/>
          <p:nvPr/>
        </p:nvSpPr>
        <p:spPr>
          <a:xfrm>
            <a:off x="290557" y="1035563"/>
            <a:ext cx="10152404" cy="61187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4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435B95B-3AB4-4B5B-49D2-B35AB7060DF6}"/>
              </a:ext>
            </a:extLst>
          </p:cNvPr>
          <p:cNvSpPr/>
          <p:nvPr/>
        </p:nvSpPr>
        <p:spPr>
          <a:xfrm>
            <a:off x="1736187" y="1527424"/>
            <a:ext cx="8706774" cy="56145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C4E631F-D53E-714D-51B5-EDFCDD41E945}"/>
              </a:ext>
            </a:extLst>
          </p:cNvPr>
          <p:cNvSpPr/>
          <p:nvPr/>
        </p:nvSpPr>
        <p:spPr>
          <a:xfrm>
            <a:off x="1835686" y="3467220"/>
            <a:ext cx="4623403" cy="3578014"/>
          </a:xfrm>
          <a:prstGeom prst="roundRect">
            <a:avLst>
              <a:gd name="adj" fmla="val 180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90E083-E97C-2369-5390-F435F089764A}"/>
              </a:ext>
            </a:extLst>
          </p:cNvPr>
          <p:cNvSpPr/>
          <p:nvPr/>
        </p:nvSpPr>
        <p:spPr>
          <a:xfrm>
            <a:off x="290557" y="1778199"/>
            <a:ext cx="1417171" cy="277698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B591F-5B20-1156-526A-E80718887526}"/>
              </a:ext>
            </a:extLst>
          </p:cNvPr>
          <p:cNvSpPr txBox="1"/>
          <p:nvPr/>
        </p:nvSpPr>
        <p:spPr>
          <a:xfrm>
            <a:off x="1459896" y="242836"/>
            <a:ext cx="450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0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나물 성상 자동 측정 </a:t>
            </a:r>
            <a:r>
              <a:rPr kumimoji="1" lang="en-US" altLang="ko-KR" sz="2000" b="0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Solution</a:t>
            </a:r>
            <a:endParaRPr kumimoji="1" lang="ko-KR" altLang="en-US" sz="2000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25880-BE7E-3BA9-7E91-74EFC9EA1CE9}"/>
              </a:ext>
            </a:extLst>
          </p:cNvPr>
          <p:cNvSpPr txBox="1"/>
          <p:nvPr/>
        </p:nvSpPr>
        <p:spPr>
          <a:xfrm>
            <a:off x="3298" y="92095"/>
            <a:ext cx="1440800" cy="478714"/>
          </a:xfrm>
          <a:prstGeom prst="rect">
            <a:avLst/>
          </a:prstGeom>
          <a:noFill/>
        </p:spPr>
        <p:txBody>
          <a:bodyPr wrap="square" lIns="83964" tIns="41982" rIns="83964" bIns="41982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latinLnBrk="0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b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프로젝트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C0E5D2-DA0C-19AE-BA73-0600AF0051B1}"/>
              </a:ext>
            </a:extLst>
          </p:cNvPr>
          <p:cNvCxnSpPr/>
          <p:nvPr/>
        </p:nvCxnSpPr>
        <p:spPr>
          <a:xfrm>
            <a:off x="290557" y="1512606"/>
            <a:ext cx="10152404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7285C96-3F1E-506B-44A7-EFA9E0294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8" y="1148476"/>
            <a:ext cx="757260" cy="290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CA71A-AA7D-1626-3D16-5E34AD5D89C8}"/>
              </a:ext>
            </a:extLst>
          </p:cNvPr>
          <p:cNvSpPr txBox="1"/>
          <p:nvPr/>
        </p:nvSpPr>
        <p:spPr>
          <a:xfrm>
            <a:off x="573018" y="1804599"/>
            <a:ext cx="105894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altLang="ko-KR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Image Modeling</a:t>
            </a:r>
          </a:p>
          <a:p>
            <a:pPr>
              <a:spcAft>
                <a:spcPts val="1500"/>
              </a:spcAft>
            </a:pPr>
            <a:r>
              <a:rPr lang="en-US" altLang="ko-KR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Report</a:t>
            </a:r>
          </a:p>
          <a:p>
            <a:pPr>
              <a:spcAft>
                <a:spcPts val="1500"/>
              </a:spcAft>
            </a:pPr>
            <a:r>
              <a:rPr lang="en-US" altLang="ko-KR" sz="1000" spc="-30" dirty="0">
                <a:solidFill>
                  <a:schemeClr val="bg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Train Settings</a:t>
            </a:r>
            <a:endParaRPr lang="ko-KR" altLang="en-US" sz="1000" spc="-30" dirty="0">
              <a:solidFill>
                <a:schemeClr val="bg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D0F30C-33F0-E115-D8C4-057CE0F7DD8C}"/>
              </a:ext>
            </a:extLst>
          </p:cNvPr>
          <p:cNvCxnSpPr>
            <a:cxnSpLocks/>
          </p:cNvCxnSpPr>
          <p:nvPr/>
        </p:nvCxnSpPr>
        <p:spPr>
          <a:xfrm flipV="1">
            <a:off x="1707734" y="1512606"/>
            <a:ext cx="0" cy="561458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E8E1D233-1CF5-5030-5273-53435CE08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3" y="1873416"/>
            <a:ext cx="121245" cy="1088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25A0A5D-254F-63BC-7A9C-132713BEA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95" y="2217449"/>
            <a:ext cx="122400" cy="8947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356FB1-4293-EEA0-9DB7-B36013D61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99" y="2537511"/>
            <a:ext cx="121793" cy="12534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97EBA1-784C-5E7E-4563-A7409B266DEC}"/>
              </a:ext>
            </a:extLst>
          </p:cNvPr>
          <p:cNvSpPr/>
          <p:nvPr/>
        </p:nvSpPr>
        <p:spPr>
          <a:xfrm>
            <a:off x="1835687" y="1649110"/>
            <a:ext cx="4623402" cy="1013742"/>
          </a:xfrm>
          <a:prstGeom prst="roundRect">
            <a:avLst>
              <a:gd name="adj" fmla="val 583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3F3973-3DA6-B1B0-F5B9-6F7CDA527664}"/>
              </a:ext>
            </a:extLst>
          </p:cNvPr>
          <p:cNvGrpSpPr/>
          <p:nvPr/>
        </p:nvGrpSpPr>
        <p:grpSpPr>
          <a:xfrm>
            <a:off x="6587048" y="1622982"/>
            <a:ext cx="3730180" cy="5422252"/>
            <a:chOff x="6587048" y="1622982"/>
            <a:chExt cx="3730180" cy="542225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CCFEEFC-B871-4A8C-B250-EDB27CDD9351}"/>
                </a:ext>
              </a:extLst>
            </p:cNvPr>
            <p:cNvSpPr/>
            <p:nvPr/>
          </p:nvSpPr>
          <p:spPr>
            <a:xfrm>
              <a:off x="6587048" y="4420310"/>
              <a:ext cx="3730179" cy="2624924"/>
            </a:xfrm>
            <a:prstGeom prst="roundRect">
              <a:avLst>
                <a:gd name="adj" fmla="val 18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740B9D5-C71C-1424-44C5-9D4784D7F91A}"/>
                </a:ext>
              </a:extLst>
            </p:cNvPr>
            <p:cNvSpPr/>
            <p:nvPr/>
          </p:nvSpPr>
          <p:spPr>
            <a:xfrm>
              <a:off x="6587049" y="1640824"/>
              <a:ext cx="3730179" cy="2624924"/>
            </a:xfrm>
            <a:prstGeom prst="roundRect">
              <a:avLst>
                <a:gd name="adj" fmla="val 1804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1540FA-1ACF-7280-7216-A824E0781D1D}"/>
                </a:ext>
              </a:extLst>
            </p:cNvPr>
            <p:cNvSpPr txBox="1"/>
            <p:nvPr/>
          </p:nvSpPr>
          <p:spPr>
            <a:xfrm>
              <a:off x="7945114" y="4416019"/>
              <a:ext cx="11503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ko-KR" sz="11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Detected Image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F573BE3-1CC7-88FA-890F-3C9C8CC25ADA}"/>
                </a:ext>
              </a:extLst>
            </p:cNvPr>
            <p:cNvGrpSpPr/>
            <p:nvPr/>
          </p:nvGrpSpPr>
          <p:grpSpPr>
            <a:xfrm>
              <a:off x="6739724" y="4697414"/>
              <a:ext cx="3455986" cy="2276906"/>
              <a:chOff x="6922913" y="4654684"/>
              <a:chExt cx="3121321" cy="2276906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47EE72A0-B7AE-30D2-6181-2E8C0E20D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2913" y="4654684"/>
                <a:ext cx="3121321" cy="2276906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A3C4B42-6567-0D11-40E8-F418EF22BCFB}"/>
                  </a:ext>
                </a:extLst>
              </p:cNvPr>
              <p:cNvSpPr/>
              <p:nvPr/>
            </p:nvSpPr>
            <p:spPr>
              <a:xfrm>
                <a:off x="8382991" y="4677616"/>
                <a:ext cx="608574" cy="1278304"/>
              </a:xfrm>
              <a:prstGeom prst="rect">
                <a:avLst/>
              </a:prstGeom>
              <a:noFill/>
              <a:ln>
                <a:solidFill>
                  <a:srgbClr val="FF6F0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93C432-E743-0B53-B61B-122B42F4B5B3}"/>
                  </a:ext>
                </a:extLst>
              </p:cNvPr>
              <p:cNvSpPr/>
              <p:nvPr/>
            </p:nvSpPr>
            <p:spPr>
              <a:xfrm>
                <a:off x="7632390" y="5880809"/>
                <a:ext cx="1630564" cy="451561"/>
              </a:xfrm>
              <a:prstGeom prst="rect">
                <a:avLst/>
              </a:prstGeom>
              <a:noFill/>
              <a:ln>
                <a:solidFill>
                  <a:srgbClr val="FF6F0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523D578-2F07-B984-E94E-8BE924E0478F}"/>
                  </a:ext>
                </a:extLst>
              </p:cNvPr>
              <p:cNvSpPr/>
              <p:nvPr/>
            </p:nvSpPr>
            <p:spPr>
              <a:xfrm>
                <a:off x="8646469" y="5711508"/>
                <a:ext cx="694827" cy="1177937"/>
              </a:xfrm>
              <a:prstGeom prst="rect">
                <a:avLst/>
              </a:prstGeom>
              <a:noFill/>
              <a:ln>
                <a:solidFill>
                  <a:srgbClr val="FF6F0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72B123-0B25-D6BA-C13D-C4331EFA32E6}"/>
                </a:ext>
              </a:extLst>
            </p:cNvPr>
            <p:cNvSpPr txBox="1"/>
            <p:nvPr/>
          </p:nvSpPr>
          <p:spPr>
            <a:xfrm>
              <a:off x="8086917" y="1622982"/>
              <a:ext cx="8649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ko-KR" sz="11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Raw Image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0755500-58FA-7C57-D0B0-5F003270C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39723" y="1901860"/>
              <a:ext cx="3455986" cy="2276906"/>
            </a:xfrm>
            <a:prstGeom prst="rect">
              <a:avLst/>
            </a:prstGeom>
          </p:spPr>
        </p:pic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358F9EAA-B34D-B053-7572-5A4AF70C0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2169" y="1671102"/>
            <a:ext cx="1723963" cy="33488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2278FB-BA94-CA6B-D2E1-3F90B4214174}"/>
              </a:ext>
            </a:extLst>
          </p:cNvPr>
          <p:cNvSpPr txBox="1"/>
          <p:nvPr/>
        </p:nvSpPr>
        <p:spPr>
          <a:xfrm>
            <a:off x="2039810" y="1707742"/>
            <a:ext cx="28736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1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Image Upload                    </a:t>
            </a:r>
            <a:r>
              <a:rPr lang="en-US" altLang="ko-KR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201_001.png   </a:t>
            </a:r>
            <a:endParaRPr lang="ko-KR" altLang="en-US" sz="1100" spc="-3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1FE0FA2-8EF8-C963-3694-48AB895D7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2169" y="1985021"/>
            <a:ext cx="1723963" cy="3348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D88B874-7198-1121-935F-5D75DC587506}"/>
              </a:ext>
            </a:extLst>
          </p:cNvPr>
          <p:cNvSpPr txBox="1"/>
          <p:nvPr/>
        </p:nvSpPr>
        <p:spPr>
          <a:xfrm>
            <a:off x="2039811" y="2021661"/>
            <a:ext cx="28736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1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Objectives                     Object </a:t>
            </a:r>
            <a:r>
              <a:rPr lang="en-US" altLang="ko-KR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Detection</a:t>
            </a:r>
            <a:endParaRPr lang="ko-KR" altLang="en-US" sz="1100" spc="-3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순서도: 병합 45">
            <a:extLst>
              <a:ext uri="{FF2B5EF4-FFF2-40B4-BE49-F238E27FC236}">
                <a16:creationId xmlns:a16="http://schemas.microsoft.com/office/drawing/2014/main" id="{CDFBEEEC-6F1F-1D79-CE00-44954F68F3C7}"/>
              </a:ext>
            </a:extLst>
          </p:cNvPr>
          <p:cNvSpPr/>
          <p:nvPr/>
        </p:nvSpPr>
        <p:spPr>
          <a:xfrm>
            <a:off x="4572258" y="2125864"/>
            <a:ext cx="128502" cy="72000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C8DEC2BC-08BF-368A-5C37-BF621E61E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2169" y="2296354"/>
            <a:ext cx="1723963" cy="33488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518EFD7-158B-9872-29CD-664CB06C6E26}"/>
              </a:ext>
            </a:extLst>
          </p:cNvPr>
          <p:cNvSpPr txBox="1"/>
          <p:nvPr/>
        </p:nvSpPr>
        <p:spPr>
          <a:xfrm>
            <a:off x="2039811" y="2332994"/>
            <a:ext cx="28736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1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                                  </a:t>
            </a:r>
            <a:r>
              <a:rPr lang="en-US" altLang="ko-KR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YOLO 3.0</a:t>
            </a:r>
            <a:endParaRPr lang="ko-KR" altLang="en-US" sz="1100" spc="-3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9" name="순서도: 병합 48">
            <a:extLst>
              <a:ext uri="{FF2B5EF4-FFF2-40B4-BE49-F238E27FC236}">
                <a16:creationId xmlns:a16="http://schemas.microsoft.com/office/drawing/2014/main" id="{0D87D90B-8B27-80E7-8EC8-D3A012588AC7}"/>
              </a:ext>
            </a:extLst>
          </p:cNvPr>
          <p:cNvSpPr/>
          <p:nvPr/>
        </p:nvSpPr>
        <p:spPr>
          <a:xfrm>
            <a:off x="4572258" y="2437197"/>
            <a:ext cx="128502" cy="72000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547681C-3AAA-F486-84EB-003C37BFEBC3}"/>
              </a:ext>
            </a:extLst>
          </p:cNvPr>
          <p:cNvSpPr/>
          <p:nvPr/>
        </p:nvSpPr>
        <p:spPr>
          <a:xfrm>
            <a:off x="5398966" y="2321735"/>
            <a:ext cx="787017" cy="270679"/>
          </a:xfrm>
          <a:prstGeom prst="roundRect">
            <a:avLst>
              <a:gd name="adj" fmla="val 730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Start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graphicFrame>
        <p:nvGraphicFramePr>
          <p:cNvPr id="11" name="표 52">
            <a:extLst>
              <a:ext uri="{FF2B5EF4-FFF2-40B4-BE49-F238E27FC236}">
                <a16:creationId xmlns:a16="http://schemas.microsoft.com/office/drawing/2014/main" id="{69F16CE0-916A-78D4-2491-3A3978356E91}"/>
              </a:ext>
            </a:extLst>
          </p:cNvPr>
          <p:cNvGraphicFramePr>
            <a:graphicFrameLocks noGrp="1"/>
          </p:cNvGraphicFramePr>
          <p:nvPr/>
        </p:nvGraphicFramePr>
        <p:xfrm>
          <a:off x="1937691" y="3747973"/>
          <a:ext cx="4328163" cy="317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43">
                  <a:extLst>
                    <a:ext uri="{9D8B030D-6E8A-4147-A177-3AD203B41FA5}">
                      <a16:colId xmlns:a16="http://schemas.microsoft.com/office/drawing/2014/main" val="3503195408"/>
                    </a:ext>
                  </a:extLst>
                </a:gridCol>
                <a:gridCol w="605394">
                  <a:extLst>
                    <a:ext uri="{9D8B030D-6E8A-4147-A177-3AD203B41FA5}">
                      <a16:colId xmlns:a16="http://schemas.microsoft.com/office/drawing/2014/main" val="425234706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1087668839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1313636241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13004228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729447179"/>
                    </a:ext>
                  </a:extLst>
                </a:gridCol>
                <a:gridCol w="557349">
                  <a:extLst>
                    <a:ext uri="{9D8B030D-6E8A-4147-A177-3AD203B41FA5}">
                      <a16:colId xmlns:a16="http://schemas.microsoft.com/office/drawing/2014/main" val="3650620573"/>
                    </a:ext>
                  </a:extLst>
                </a:gridCol>
              </a:tblGrid>
              <a:tr h="232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No.</a:t>
                      </a:r>
                      <a:endParaRPr lang="ko-KR" altLang="en-US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Length</a:t>
                      </a:r>
                      <a:endParaRPr lang="ko-KR" altLang="en-US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Height</a:t>
                      </a:r>
                      <a:endParaRPr lang="ko-KR" altLang="en-US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Thickness</a:t>
                      </a:r>
                      <a:endParaRPr lang="ko-KR" altLang="en-US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Weight</a:t>
                      </a:r>
                      <a:endParaRPr lang="ko-KR" altLang="en-US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Weight(Act.)</a:t>
                      </a:r>
                      <a:endParaRPr lang="ko-KR" altLang="en-US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MAPE</a:t>
                      </a:r>
                      <a:endParaRPr lang="ko-KR" altLang="en-US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83140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60789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68513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86097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11768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21355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6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7863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7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655711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101050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9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633786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670770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11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513042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12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72813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13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48853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14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839584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15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589758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16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220288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17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39973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18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93576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19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96926"/>
                  </a:ext>
                </a:extLst>
              </a:tr>
              <a:tr h="14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20</a:t>
                      </a:r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345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D219F2E-C7A5-818D-63FA-D23C0018B808}"/>
              </a:ext>
            </a:extLst>
          </p:cNvPr>
          <p:cNvSpPr txBox="1"/>
          <p:nvPr/>
        </p:nvSpPr>
        <p:spPr>
          <a:xfrm>
            <a:off x="1878311" y="3490714"/>
            <a:ext cx="9606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1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 3" panose="05040102010807070707" pitchFamily="18" charset="2"/>
              </a:rPr>
              <a:t>   Results</a:t>
            </a:r>
            <a:r>
              <a:rPr lang="en-US" altLang="ko-KR" sz="11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endParaRPr lang="ko-KR" altLang="en-US" sz="1100" spc="-3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F5559-C18B-39C6-2B2C-B41EA146054A}"/>
              </a:ext>
            </a:extLst>
          </p:cNvPr>
          <p:cNvSpPr txBox="1"/>
          <p:nvPr/>
        </p:nvSpPr>
        <p:spPr>
          <a:xfrm>
            <a:off x="7775724" y="1163746"/>
            <a:ext cx="2654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400" b="1" spc="-30" dirty="0">
                <a:solidFill>
                  <a:schemeClr val="accent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</a:t>
            </a:r>
            <a:r>
              <a:rPr lang="en-US" altLang="ko-KR" sz="11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uantitative </a:t>
            </a:r>
            <a:r>
              <a:rPr lang="en-US" altLang="ko-KR" sz="1400" b="1" spc="-30" dirty="0">
                <a:solidFill>
                  <a:schemeClr val="accent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en-US" altLang="ko-KR" sz="11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nalysis </a:t>
            </a:r>
            <a:r>
              <a:rPr lang="en-US" altLang="ko-KR" sz="1400" b="1" spc="-30" dirty="0">
                <a:solidFill>
                  <a:schemeClr val="accent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</a:t>
            </a:r>
            <a:r>
              <a:rPr lang="en-US" altLang="ko-KR" sz="11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ystem of </a:t>
            </a:r>
            <a:r>
              <a:rPr lang="en-US" altLang="ko-KR" sz="1400" b="1" spc="-30" dirty="0">
                <a:solidFill>
                  <a:schemeClr val="accent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11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mages</a:t>
            </a:r>
            <a:endParaRPr lang="ko-KR" altLang="en-US" sz="1100" spc="-3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67F5BEE-8ECE-187A-CED6-F536D8F3F7FA}"/>
              </a:ext>
            </a:extLst>
          </p:cNvPr>
          <p:cNvSpPr/>
          <p:nvPr/>
        </p:nvSpPr>
        <p:spPr>
          <a:xfrm>
            <a:off x="1835688" y="2766455"/>
            <a:ext cx="4623402" cy="602653"/>
          </a:xfrm>
          <a:prstGeom prst="roundRect">
            <a:avLst>
              <a:gd name="adj" fmla="val 583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4B072-A961-4B8D-7F0E-8710EEDFCF0E}"/>
              </a:ext>
            </a:extLst>
          </p:cNvPr>
          <p:cNvSpPr txBox="1"/>
          <p:nvPr/>
        </p:nvSpPr>
        <p:spPr>
          <a:xfrm>
            <a:off x="2038696" y="2812800"/>
            <a:ext cx="2873648" cy="533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11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Objects Detected    25 (ea.)</a:t>
            </a:r>
          </a:p>
          <a:p>
            <a:pPr>
              <a:spcAft>
                <a:spcPts val="800"/>
              </a:spcAft>
            </a:pPr>
            <a:r>
              <a:rPr lang="en-US" altLang="ko-KR" sz="11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Accuracy</a:t>
            </a:r>
            <a:r>
              <a:rPr lang="en-US" altLang="ko-KR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85 (%)</a:t>
            </a:r>
            <a:endParaRPr lang="ko-KR" altLang="en-US" sz="1100" spc="-3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96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19579</TotalTime>
  <Words>199</Words>
  <Application>Microsoft Office PowerPoint</Application>
  <PresentationFormat>사용자 지정</PresentationFormat>
  <Paragraphs>63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KoPubWorld돋움체 Medium</vt:lpstr>
      <vt:lpstr>Arial</vt:lpstr>
      <vt:lpstr>Arial Nova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JIWON</dc:creator>
  <cp:lastModifiedBy>HwangSeheon</cp:lastModifiedBy>
  <cp:revision>1379</cp:revision>
  <cp:lastPrinted>2021-12-01T14:38:13Z</cp:lastPrinted>
  <dcterms:created xsi:type="dcterms:W3CDTF">2018-04-30T05:14:41Z</dcterms:created>
  <dcterms:modified xsi:type="dcterms:W3CDTF">2023-06-29T01:00:00Z</dcterms:modified>
</cp:coreProperties>
</file>