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65" r:id="rId5"/>
    <p:sldId id="264" r:id="rId6"/>
    <p:sldId id="266" r:id="rId7"/>
    <p:sldId id="267" r:id="rId8"/>
    <p:sldId id="270" r:id="rId9"/>
    <p:sldId id="269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FA37D-55FD-4D2C-8D52-9C11F8E16735}" v="10" dt="2023-12-20T01:35:08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93301-68E0-4F45-9D27-89CE1FCB72C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172D-9DF5-4635-AD98-34BD9AA01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C86216-5C23-949A-0F52-B4D2EEBFA3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E8760C-2596-E304-188E-94EE1190A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386"/>
            <a:ext cx="9144000" cy="989814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9D13-FB9D-261D-4107-A966E18D0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2685"/>
            <a:ext cx="9144000" cy="37183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1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FAE6-758B-D473-4414-003B32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F4FA-5E5E-0740-F2A1-9E64AFDF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37229"/>
            <a:ext cx="10515600" cy="45242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591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_h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566FCC-40C0-A9AE-7C3D-B152194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EEF021-C030-E606-6366-2E1F24EFC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810818"/>
          </a:xfrm>
        </p:spPr>
        <p:txBody>
          <a:bodyPr>
            <a:normAutofit/>
          </a:bodyPr>
          <a:lstStyle>
            <a:lvl1pPr>
              <a:defRPr sz="1400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78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8C91-D9A7-3BDB-F4EC-3BBCCAC9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05A02-A027-5264-A815-4710102A7745}"/>
              </a:ext>
            </a:extLst>
          </p:cNvPr>
          <p:cNvCxnSpPr>
            <a:cxnSpLocks/>
          </p:cNvCxnSpPr>
          <p:nvPr userDrawn="1"/>
        </p:nvCxnSpPr>
        <p:spPr>
          <a:xfrm>
            <a:off x="0" y="719013"/>
            <a:ext cx="12192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DDDDECF-ECCF-DE94-27A2-F1F20DEB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DC715A0-9C05-830A-5701-751689DC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1817-BC1C-83F5-4598-1B875CD1E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904" y="944846"/>
            <a:ext cx="5806896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C7639-CC51-4972-FEFA-C6B99659A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944846"/>
            <a:ext cx="5800173" cy="5449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5FE8C97-BDF2-4B37-E2ED-07247C44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66D0A0F8-7BE5-4A36-BD0C-7F979B64329F}" type="datetime1">
              <a:rPr lang="en-US" smtClean="0"/>
              <a:t>12/19/2023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23D683-C5A0-5898-FC0D-131B0112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" y="127377"/>
            <a:ext cx="11759469" cy="554120"/>
          </a:xfrm>
        </p:spPr>
        <p:txBody>
          <a:bodyPr>
            <a:normAutofit/>
          </a:bodyPr>
          <a:lstStyle>
            <a:lvl1pPr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0B983D-412F-3D83-C6FB-7D7E91E3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6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5E89-EDF8-995F-9380-4545938C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49AD-CC2D-F7A5-6A7D-5611D747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F4A92D46-8CAE-093D-7C96-29AFF9C5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3248" y="6566755"/>
            <a:ext cx="1380570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C8FFAB34-28D3-493C-9426-5CD1CA5571EA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3F814-7767-F406-DCE4-ACC9CAF2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9793" y="6566755"/>
            <a:ext cx="717187" cy="226714"/>
          </a:xfrm>
          <a:prstGeom prst="rect">
            <a:avLst/>
          </a:prstGeom>
        </p:spPr>
        <p:txBody>
          <a:bodyPr/>
          <a:lstStyle>
            <a:lvl1pPr>
              <a:defRPr sz="105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7E75D45E-E278-42A4-8AD8-C100963E4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0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BF15-FA84-28A9-72A1-F9329EB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F094F-3B55-5BFC-957B-564D2EB5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32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5" r:id="rId5"/>
    <p:sldLayoutId id="2147483652" r:id="rId6"/>
    <p:sldLayoutId id="2147483650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8DD9-069E-E302-9F53-2EEFEBEB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718"/>
            <a:ext cx="9144000" cy="1044471"/>
          </a:xfrm>
        </p:spPr>
        <p:txBody>
          <a:bodyPr>
            <a:normAutofit/>
          </a:bodyPr>
          <a:lstStyle/>
          <a:p>
            <a:r>
              <a:rPr lang="en-US" sz="4800" b="1" dirty="0"/>
              <a:t>Attic Vision </a:t>
            </a:r>
            <a:r>
              <a:rPr lang="en-US" sz="4800" b="1" dirty="0" err="1"/>
              <a:t>Anlytics</a:t>
            </a:r>
            <a:r>
              <a:rPr lang="en-US" sz="4800" b="1" dirty="0"/>
              <a:t> UI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3E025-0078-B555-60FE-0104C7AFA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7148" y="4707463"/>
            <a:ext cx="5677705" cy="807720"/>
          </a:xfrm>
        </p:spPr>
        <p:txBody>
          <a:bodyPr/>
          <a:lstStyle/>
          <a:p>
            <a:r>
              <a:rPr lang="ko-KR" altLang="en-US" dirty="0"/>
              <a:t>애틱 주식회사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877820" y="2021994"/>
            <a:ext cx="1479926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javascript - Internet Explorer pop up message truncated in Windows 10 -  Stack Overflow">
            <a:extLst>
              <a:ext uri="{FF2B5EF4-FFF2-40B4-BE49-F238E27FC236}">
                <a16:creationId xmlns:a16="http://schemas.microsoft.com/office/drawing/2014/main" id="{C70AEF0E-459C-F270-FD9A-C82094498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046" y="2798445"/>
            <a:ext cx="30289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3A23A0-6D21-457D-203F-9C917DC358F2}"/>
              </a:ext>
            </a:extLst>
          </p:cNvPr>
          <p:cNvSpPr/>
          <p:nvPr/>
        </p:nvSpPr>
        <p:spPr>
          <a:xfrm>
            <a:off x="5009000" y="2870211"/>
            <a:ext cx="1399419" cy="27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92980-CB2B-C72C-D4AC-EA2CAC623154}"/>
              </a:ext>
            </a:extLst>
          </p:cNvPr>
          <p:cNvSpPr/>
          <p:nvPr/>
        </p:nvSpPr>
        <p:spPr>
          <a:xfrm>
            <a:off x="5121962" y="3192155"/>
            <a:ext cx="2741878" cy="517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ID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Password : </a:t>
            </a:r>
          </a:p>
        </p:txBody>
      </p:sp>
    </p:spTree>
    <p:extLst>
      <p:ext uri="{BB962C8B-B14F-4D97-AF65-F5344CB8AC3E}">
        <p14:creationId xmlns:p14="http://schemas.microsoft.com/office/powerpoint/2010/main" val="7902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Viewer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 : List of images in a </a:t>
            </a:r>
            <a:r>
              <a:rPr lang="en-US" dirty="0" err="1"/>
              <a:t>flolder</a:t>
            </a:r>
            <a:r>
              <a:rPr lang="en-US" dirty="0"/>
              <a:t>(PNG or JPG)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1D1686-49EC-D741-C7A5-15CA8545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98" y="2720944"/>
            <a:ext cx="5332923" cy="2848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B9785-DA7F-D582-DB86-5185C941D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963" y="2189325"/>
            <a:ext cx="1756312" cy="15216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7BF935A-AF8B-D50F-3DCE-CA5068926B5B}"/>
              </a:ext>
            </a:extLst>
          </p:cNvPr>
          <p:cNvSpPr/>
          <p:nvPr/>
        </p:nvSpPr>
        <p:spPr>
          <a:xfrm>
            <a:off x="7814020" y="3012594"/>
            <a:ext cx="1331448" cy="2207106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파일명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201_001.PNG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2023. 04.01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촬영장소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F2, LAB01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포맷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PNG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크기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720 x 860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해상도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16M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카메라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CAM003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P00451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416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Modelling Page</a:t>
            </a:r>
            <a:r>
              <a:rPr lang="ko-KR" altLang="en-US" dirty="0"/>
              <a:t>는 아직 구현하지 마십시요</a:t>
            </a:r>
            <a:endParaRPr lang="en-US" altLang="ko-KR" dirty="0"/>
          </a:p>
          <a:p>
            <a:r>
              <a:rPr lang="en-US" altLang="ko-KR" dirty="0"/>
              <a:t>Model ; Mask</a:t>
            </a:r>
            <a:r>
              <a:rPr lang="ko-KR" altLang="en-US" dirty="0"/>
              <a:t> </a:t>
            </a:r>
            <a:r>
              <a:rPr lang="en-US" altLang="ko-KR" dirty="0"/>
              <a:t>RCNN,</a:t>
            </a:r>
            <a:r>
              <a:rPr lang="ko-KR" altLang="en-US" dirty="0"/>
              <a:t> </a:t>
            </a:r>
            <a:r>
              <a:rPr lang="en-US" altLang="ko-KR" dirty="0"/>
              <a:t>Faster</a:t>
            </a:r>
            <a:r>
              <a:rPr lang="ko-KR" altLang="en-US" dirty="0"/>
              <a:t> </a:t>
            </a:r>
            <a:r>
              <a:rPr lang="en-US" altLang="ko-KR" dirty="0"/>
              <a:t>RCNN,</a:t>
            </a:r>
            <a:r>
              <a:rPr lang="ko-KR" altLang="en-US" dirty="0"/>
              <a:t> </a:t>
            </a:r>
            <a:r>
              <a:rPr lang="en-US" altLang="ko-KR" dirty="0"/>
              <a:t>YOLO v5, YOLO v8(List</a:t>
            </a:r>
            <a:r>
              <a:rPr lang="ko-KR" altLang="en-US" dirty="0"/>
              <a:t> </a:t>
            </a:r>
            <a:r>
              <a:rPr lang="en-US" altLang="ko-KR" dirty="0"/>
              <a:t>Box)</a:t>
            </a:r>
          </a:p>
          <a:p>
            <a:r>
              <a:rPr lang="en-US" dirty="0"/>
              <a:t>Input : a Set of Matrix(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8580E-01AA-A6BE-DF8E-16784CBFA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479" y="2532669"/>
            <a:ext cx="1620094" cy="140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21870-C125-D0D7-F490-FDAF7FEE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40" y="2763487"/>
            <a:ext cx="1886213" cy="225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C41FB1-F12E-2462-C771-58BEAFD2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64" y="5273738"/>
            <a:ext cx="2853660" cy="612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5ACC46-92E8-CA71-C3C8-DA3DF3CA0D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123" y="6031682"/>
            <a:ext cx="2108142" cy="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Measurements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87" y="820016"/>
            <a:ext cx="11623123" cy="978149"/>
          </a:xfrm>
        </p:spPr>
        <p:txBody>
          <a:bodyPr>
            <a:normAutofit/>
          </a:bodyPr>
          <a:lstStyle/>
          <a:p>
            <a:r>
              <a:rPr lang="en-US" sz="1200" dirty="0"/>
              <a:t>Output </a:t>
            </a:r>
          </a:p>
          <a:p>
            <a:pPr lvl="1"/>
            <a:r>
              <a:rPr lang="en-US" sz="1200" dirty="0">
                <a:latin typeface="+mn-ea"/>
              </a:rPr>
              <a:t>List of Images(PNG or JPG) : GT</a:t>
            </a:r>
            <a:r>
              <a:rPr lang="ko-KR" altLang="en-US" sz="1200" dirty="0">
                <a:latin typeface="+mn-ea"/>
              </a:rPr>
              <a:t>이미지 원본  </a:t>
            </a:r>
            <a:endParaRPr lang="en-US" sz="1200" dirty="0">
              <a:latin typeface="+mn-ea"/>
            </a:endParaRPr>
          </a:p>
          <a:p>
            <a:pPr lvl="1"/>
            <a:r>
              <a:rPr lang="en-US" sz="1200" dirty="0">
                <a:latin typeface="+mn-ea"/>
              </a:rPr>
              <a:t>List of Images(PNG or JPG) : detection  </a:t>
            </a:r>
            <a:r>
              <a:rPr lang="ko-KR" altLang="en-US" sz="1200" dirty="0">
                <a:latin typeface="+mn-ea"/>
              </a:rPr>
              <a:t>결과  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sz="1200" dirty="0">
                <a:latin typeface="+mn-ea"/>
              </a:rPr>
              <a:t>List of Images or </a:t>
            </a:r>
            <a:r>
              <a:rPr lang="ko-KR" altLang="en-US" sz="1200" dirty="0">
                <a:latin typeface="+mn-ea"/>
              </a:rPr>
              <a:t>크기 분포 </a:t>
            </a:r>
            <a:r>
              <a:rPr lang="en-US" altLang="ko-KR" sz="1200" dirty="0">
                <a:latin typeface="+mn-ea"/>
              </a:rPr>
              <a:t>: floc</a:t>
            </a:r>
            <a:r>
              <a:rPr lang="ko-KR" altLang="en-US" sz="1200" dirty="0">
                <a:latin typeface="+mn-ea"/>
              </a:rPr>
              <a:t> 크기 분포 </a:t>
            </a:r>
            <a:endParaRPr lang="en-US" sz="1200" dirty="0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18B36A-1DAB-37CF-7B04-06294AED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26" y="5894435"/>
            <a:ext cx="2108142" cy="553062"/>
          </a:xfrm>
          <a:prstGeom prst="rect">
            <a:avLst/>
          </a:prstGeom>
        </p:spPr>
      </p:pic>
      <p:pic>
        <p:nvPicPr>
          <p:cNvPr id="13" name="Picture 12" descr="A group of squares in the sky&#10;&#10;Description automatically generated">
            <a:extLst>
              <a:ext uri="{FF2B5EF4-FFF2-40B4-BE49-F238E27FC236}">
                <a16:creationId xmlns:a16="http://schemas.microsoft.com/office/drawing/2014/main" id="{9405CE21-8129-709D-2969-9E5306A79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60" y="2655567"/>
            <a:ext cx="1680445" cy="290846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0" name="Picture 19" descr="A group of red squares&#10;&#10;Description automatically generated">
            <a:extLst>
              <a:ext uri="{FF2B5EF4-FFF2-40B4-BE49-F238E27FC236}">
                <a16:creationId xmlns:a16="http://schemas.microsoft.com/office/drawing/2014/main" id="{F01490F1-83EC-BE37-A733-9E9BB41D2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22" y="2655566"/>
            <a:ext cx="1680445" cy="290846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2" name="Picture 21" descr="A graph with blue squares&#10;&#10;Description automatically generated">
            <a:extLst>
              <a:ext uri="{FF2B5EF4-FFF2-40B4-BE49-F238E27FC236}">
                <a16:creationId xmlns:a16="http://schemas.microsoft.com/office/drawing/2014/main" id="{44F22ADF-C3F5-7A35-D8F5-15114E7E7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48" y="2702098"/>
            <a:ext cx="1876931" cy="1407698"/>
          </a:xfrm>
          <a:prstGeom prst="rect">
            <a:avLst/>
          </a:prstGeom>
        </p:spPr>
      </p:pic>
      <p:pic>
        <p:nvPicPr>
          <p:cNvPr id="24" name="Picture 23" descr="A graph with blue squares&#10;&#10;Description automatically generated">
            <a:extLst>
              <a:ext uri="{FF2B5EF4-FFF2-40B4-BE49-F238E27FC236}">
                <a16:creationId xmlns:a16="http://schemas.microsoft.com/office/drawing/2014/main" id="{DE39C98A-8C19-AD2E-A80F-6A6CF8275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27" y="4186305"/>
            <a:ext cx="1876931" cy="14076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49E114-F3D1-BF7D-1CA6-D701ACA821ED}"/>
              </a:ext>
            </a:extLst>
          </p:cNvPr>
          <p:cNvSpPr txBox="1"/>
          <p:nvPr/>
        </p:nvSpPr>
        <p:spPr>
          <a:xfrm>
            <a:off x="6246096" y="2690905"/>
            <a:ext cx="375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E0E1A8-E063-8925-2402-25B286396DC8}"/>
              </a:ext>
            </a:extLst>
          </p:cNvPr>
          <p:cNvSpPr txBox="1"/>
          <p:nvPr/>
        </p:nvSpPr>
        <p:spPr>
          <a:xfrm>
            <a:off x="6059126" y="4181910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Predited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49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/>
              <a:t>Dataframe : Image File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0A376-5664-2169-2393-3F653239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64" y="3121481"/>
            <a:ext cx="1756312" cy="1521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F25615-1426-2E02-57AC-FB8322CDE29D}"/>
              </a:ext>
            </a:extLst>
          </p:cNvPr>
          <p:cNvSpPr/>
          <p:nvPr/>
        </p:nvSpPr>
        <p:spPr>
          <a:xfrm>
            <a:off x="4551817" y="5508787"/>
            <a:ext cx="136121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0E347-B33E-83EB-522C-152BE9C926E7}"/>
              </a:ext>
            </a:extLst>
          </p:cNvPr>
          <p:cNvSpPr/>
          <p:nvPr/>
        </p:nvSpPr>
        <p:spPr>
          <a:xfrm>
            <a:off x="6025882" y="5487572"/>
            <a:ext cx="2382982" cy="510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File_name.csv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3E2B1A-FBF0-10FA-86E2-08B047CC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967" y="3000159"/>
            <a:ext cx="3742742" cy="24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1C82-2481-D26D-F047-DCB7F8B8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침강속도 분석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95D5B-FD6D-C586-8861-18C61F9F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09EF2-230D-A1DC-F933-C72F6A961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 : List of Images(</a:t>
            </a:r>
            <a:r>
              <a:rPr lang="ko-KR" altLang="en-US" dirty="0"/>
              <a:t>배치 폴더</a:t>
            </a:r>
            <a:r>
              <a:rPr lang="en-US" altLang="ko-KR" dirty="0"/>
              <a:t>, ../input/[</a:t>
            </a:r>
            <a:r>
              <a:rPr lang="ko-KR" altLang="en-US" dirty="0"/>
              <a:t>배치이름</a:t>
            </a:r>
            <a:r>
              <a:rPr lang="en-US" altLang="ko-KR" dirty="0"/>
              <a:t>] 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D3F2B-8E18-BD69-F236-EACD8ACD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B91980-62B7-AB20-D06E-D6DB8B41E894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5D0BB-26FD-0F34-EF45-4477E58A0E2F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9F8EF-9B8A-4A93-AD11-29F2A0A4CB1D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C5CC77-3912-A6B9-0E61-B94E68AB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598" y="2720944"/>
            <a:ext cx="5332923" cy="2848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6086B7-C667-2C3F-4FC7-67713641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963" y="2189325"/>
            <a:ext cx="1756312" cy="15216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3EC86F-CF16-29FD-2362-D664D713044E}"/>
              </a:ext>
            </a:extLst>
          </p:cNvPr>
          <p:cNvSpPr/>
          <p:nvPr/>
        </p:nvSpPr>
        <p:spPr>
          <a:xfrm>
            <a:off x="7814020" y="3012594"/>
            <a:ext cx="1331448" cy="2207106"/>
          </a:xfrm>
          <a:prstGeom prst="rect">
            <a:avLst/>
          </a:prstGeom>
          <a:solidFill>
            <a:schemeClr val="bg1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 ID : 001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파일명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201_001.PNG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2023. 04.01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촬영장소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F2, LAB01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포맷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PNG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크기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720 x 860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해상도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16M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카메라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CAM003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P00451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56A801-6740-7C1B-8A90-BE32B962BBDF}"/>
              </a:ext>
            </a:extLst>
          </p:cNvPr>
          <p:cNvSpPr/>
          <p:nvPr/>
        </p:nvSpPr>
        <p:spPr>
          <a:xfrm>
            <a:off x="4827783" y="5985539"/>
            <a:ext cx="2552930" cy="442641"/>
          </a:xfrm>
          <a:prstGeom prst="rect">
            <a:avLst/>
          </a:prstGeom>
          <a:gradFill>
            <a:gsLst>
              <a:gs pos="61000">
                <a:srgbClr val="F15C22"/>
              </a:gs>
              <a:gs pos="31250">
                <a:srgbClr val="F15C22"/>
              </a:gs>
              <a:gs pos="100000">
                <a:srgbClr val="E44B0E"/>
              </a:gs>
            </a:gsLst>
            <a:lin ang="5400000" scaled="0"/>
          </a:gradFill>
          <a:ln w="12700" cap="flat" cmpd="sng" algn="ctr">
            <a:solidFill>
              <a:srgbClr val="856756"/>
            </a:solidFill>
            <a:prstDash val="solid"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 prstMaterial="plastic">
            <a:bevelT w="38100" h="44450"/>
          </a:sp3d>
        </p:spPr>
        <p:txBody>
          <a:bodyPr wrap="none" rtlCol="0" anchor="ctr">
            <a:noAutofit/>
          </a:bodyPr>
          <a:lstStyle/>
          <a:p>
            <a:pPr marL="0" marR="0" lvl="0" indent="0" algn="ctr" defTabSz="955726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Attic </a:t>
            </a: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Sentimentation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Speed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F9C46-709C-BC8A-5832-5A50E0F24D1B}"/>
              </a:ext>
            </a:extLst>
          </p:cNvPr>
          <p:cNvSpPr txBox="1"/>
          <p:nvPr/>
        </p:nvSpPr>
        <p:spPr>
          <a:xfrm>
            <a:off x="663388" y="2545976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배치이름</a:t>
            </a:r>
            <a:r>
              <a:rPr lang="en-US" altLang="ko-KR" sz="1200" dirty="0"/>
              <a:t>(</a:t>
            </a:r>
            <a:r>
              <a:rPr lang="ko-KR" altLang="en-US" sz="1200" dirty="0"/>
              <a:t>폴더명</a:t>
            </a:r>
            <a:r>
              <a:rPr lang="en-US" altLang="ko-KR" sz="1200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CDAE5B-500C-438A-CDB9-AFDC35553AFA}"/>
              </a:ext>
            </a:extLst>
          </p:cNvPr>
          <p:cNvCxnSpPr>
            <a:stCxn id="13" idx="3"/>
          </p:cNvCxnSpPr>
          <p:nvPr/>
        </p:nvCxnSpPr>
        <p:spPr>
          <a:xfrm flipV="1">
            <a:off x="1886800" y="2402541"/>
            <a:ext cx="1340494" cy="28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86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47D5-90F5-2269-5D84-CEA1B3C6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침강속도 분석 결과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D387B-54C2-5A99-3A3F-0C193D1C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A0F20-9DA5-CC49-FBA6-93CE1C717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Images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../output/</a:t>
            </a:r>
            <a:r>
              <a:rPr lang="en-US" dirty="0" err="1"/>
              <a:t>sentimentation</a:t>
            </a:r>
            <a:r>
              <a:rPr lang="en-US" dirty="0"/>
              <a:t>/images/ [</a:t>
            </a:r>
            <a:r>
              <a:rPr lang="ko-KR" altLang="en-US" dirty="0"/>
              <a:t>배치이름</a:t>
            </a:r>
            <a:r>
              <a:rPr lang="en-US" altLang="ko-KR" dirty="0"/>
              <a:t>] 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5D1BB-154C-F5A9-AC63-AFADCDEE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0D3E20-66EA-95F4-DF17-81663927FFD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47A55-55C5-C561-2451-464921A06EB1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7F557-28EE-A9A7-7AF1-15AC6FF2238B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E6015B-B639-C1EA-C8E8-84C053BA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26" y="5894435"/>
            <a:ext cx="2108142" cy="553062"/>
          </a:xfrm>
          <a:prstGeom prst="rect">
            <a:avLst/>
          </a:prstGeom>
        </p:spPr>
      </p:pic>
      <p:pic>
        <p:nvPicPr>
          <p:cNvPr id="17" name="Picture 16" descr="A close-up of snow&#10;&#10;Description automatically generated">
            <a:extLst>
              <a:ext uri="{FF2B5EF4-FFF2-40B4-BE49-F238E27FC236}">
                <a16:creationId xmlns:a16="http://schemas.microsoft.com/office/drawing/2014/main" id="{112BA278-16FF-4DC9-830E-043C3DBDF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983" y="3185348"/>
            <a:ext cx="1388797" cy="240368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9" name="Picture 18" descr="A close-up of a black and white background&#10;&#10;Description automatically generated">
            <a:extLst>
              <a:ext uri="{FF2B5EF4-FFF2-40B4-BE49-F238E27FC236}">
                <a16:creationId xmlns:a16="http://schemas.microsoft.com/office/drawing/2014/main" id="{586290B0-7924-441F-FB44-0A07FAF8E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37" y="3210117"/>
            <a:ext cx="1388797" cy="240368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1" name="Picture 20" descr="A close-up of a snow covered surface&#10;&#10;Description automatically generated">
            <a:extLst>
              <a:ext uri="{FF2B5EF4-FFF2-40B4-BE49-F238E27FC236}">
                <a16:creationId xmlns:a16="http://schemas.microsoft.com/office/drawing/2014/main" id="{2AFE8073-B213-F8CC-948F-38341DDF2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97" y="3201405"/>
            <a:ext cx="1388797" cy="2403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055931-4F89-F29C-AE27-73DAE92A473C}"/>
              </a:ext>
            </a:extLst>
          </p:cNvPr>
          <p:cNvSpPr/>
          <p:nvPr/>
        </p:nvSpPr>
        <p:spPr>
          <a:xfrm>
            <a:off x="3939537" y="2189325"/>
            <a:ext cx="1124967" cy="351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배치 </a:t>
            </a:r>
            <a:r>
              <a:rPr lang="en-US" altLang="ko-KR" sz="1050" dirty="0"/>
              <a:t>ID</a:t>
            </a:r>
            <a:endParaRPr lang="en-US" sz="10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664C7-C6A5-7985-CD9B-01ACC2F0F2BB}"/>
              </a:ext>
            </a:extLst>
          </p:cNvPr>
          <p:cNvSpPr/>
          <p:nvPr/>
        </p:nvSpPr>
        <p:spPr>
          <a:xfrm>
            <a:off x="5111297" y="2179929"/>
            <a:ext cx="1969406" cy="348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batch_0901_303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8A43F-F368-4BF6-D412-534E61EB8157}"/>
              </a:ext>
            </a:extLst>
          </p:cNvPr>
          <p:cNvSpPr/>
          <p:nvPr/>
        </p:nvSpPr>
        <p:spPr>
          <a:xfrm>
            <a:off x="3939537" y="2579564"/>
            <a:ext cx="1124967" cy="351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침강속도</a:t>
            </a:r>
            <a:endParaRPr lang="en-US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A20457-9DDB-7EFA-BC08-BDF8DC8838B1}"/>
              </a:ext>
            </a:extLst>
          </p:cNvPr>
          <p:cNvSpPr/>
          <p:nvPr/>
        </p:nvSpPr>
        <p:spPr>
          <a:xfrm>
            <a:off x="5107935" y="2589857"/>
            <a:ext cx="1969406" cy="348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24.8(Pixel/Secs)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A40DEFB-FCDA-A432-1440-6D5064741A41}"/>
              </a:ext>
            </a:extLst>
          </p:cNvPr>
          <p:cNvSpPr/>
          <p:nvPr/>
        </p:nvSpPr>
        <p:spPr>
          <a:xfrm rot="16200000">
            <a:off x="3368598" y="4252721"/>
            <a:ext cx="977153" cy="233082"/>
          </a:xfrm>
          <a:prstGeom prst="triangle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7568244-6D51-E92E-8687-A3EFE0DED2FB}"/>
              </a:ext>
            </a:extLst>
          </p:cNvPr>
          <p:cNvSpPr/>
          <p:nvPr/>
        </p:nvSpPr>
        <p:spPr>
          <a:xfrm rot="5400000">
            <a:off x="8596292" y="4252721"/>
            <a:ext cx="977153" cy="233082"/>
          </a:xfrm>
          <a:prstGeom prst="triangle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75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F7DA-18BD-73E4-7D25-DF673C79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침강속도 분석 리포트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3662-B4D4-0BBC-7CD3-2A9F4AB0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D45E-E278-42A4-8AD8-C100963E451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0BF0-FD2D-549C-DF2D-AB9D0DD8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Input : </a:t>
            </a:r>
          </a:p>
          <a:p>
            <a:pPr lvl="1"/>
            <a:r>
              <a:rPr lang="en-US" sz="1100" dirty="0"/>
              <a:t>CSV</a:t>
            </a:r>
            <a:r>
              <a:rPr lang="ko-KR" altLang="en-US" sz="1100" dirty="0"/>
              <a:t> 파일</a:t>
            </a:r>
            <a:r>
              <a:rPr lang="en-US" altLang="ko-KR" sz="1100" dirty="0"/>
              <a:t>(../output/</a:t>
            </a:r>
            <a:r>
              <a:rPr lang="en-US" altLang="ko-KR" sz="1100" dirty="0" err="1"/>
              <a:t>sentimentation</a:t>
            </a:r>
            <a:r>
              <a:rPr lang="en-US" altLang="ko-KR" sz="1100" dirty="0"/>
              <a:t>/csv/[</a:t>
            </a:r>
            <a:r>
              <a:rPr lang="ko-KR" altLang="en-US" sz="1100" dirty="0"/>
              <a:t>배치이름</a:t>
            </a:r>
            <a:r>
              <a:rPr lang="en-US" altLang="ko-KR" sz="1100" dirty="0"/>
              <a:t>])</a:t>
            </a:r>
          </a:p>
          <a:p>
            <a:pPr lvl="1"/>
            <a:r>
              <a:rPr lang="ko-KR" altLang="en-US" sz="1100" dirty="0"/>
              <a:t>침강속도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4DAC-2D05-E7BF-F7E0-6CE3A40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3" y="1584262"/>
            <a:ext cx="6825735" cy="5152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A3F03-7CA6-B6A6-16E4-89D52E6E4751}"/>
              </a:ext>
            </a:extLst>
          </p:cNvPr>
          <p:cNvSpPr/>
          <p:nvPr/>
        </p:nvSpPr>
        <p:spPr>
          <a:xfrm>
            <a:off x="3357880" y="1630834"/>
            <a:ext cx="894080" cy="279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ATTIC Vision Analytics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1CC124-2E3A-E1D5-1FF0-FABFDB038AE8}"/>
              </a:ext>
            </a:extLst>
          </p:cNvPr>
          <p:cNvSpPr/>
          <p:nvPr/>
        </p:nvSpPr>
        <p:spPr>
          <a:xfrm>
            <a:off x="2740660" y="2021994"/>
            <a:ext cx="1511300" cy="4175606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Image Viewer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Modelling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Measurement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</a:t>
            </a: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Settings</a:t>
            </a: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EADAB-693A-7905-9623-3D11F99D9246}"/>
              </a:ext>
            </a:extLst>
          </p:cNvPr>
          <p:cNvSpPr/>
          <p:nvPr/>
        </p:nvSpPr>
        <p:spPr>
          <a:xfrm>
            <a:off x="4441566" y="1910079"/>
            <a:ext cx="4565273" cy="4820543"/>
          </a:xfrm>
          <a:prstGeom prst="rect">
            <a:avLst/>
          </a:prstGeom>
          <a:solidFill>
            <a:srgbClr val="EDF2F9"/>
          </a:solidFill>
          <a:ln>
            <a:solidFill>
              <a:srgbClr val="EDF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0A376-5664-2169-2393-3F653239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64" y="3121481"/>
            <a:ext cx="1756312" cy="15216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F25615-1426-2E02-57AC-FB8322CDE29D}"/>
              </a:ext>
            </a:extLst>
          </p:cNvPr>
          <p:cNvSpPr/>
          <p:nvPr/>
        </p:nvSpPr>
        <p:spPr>
          <a:xfrm>
            <a:off x="4551817" y="5508787"/>
            <a:ext cx="1361210" cy="467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0E347-B33E-83EB-522C-152BE9C926E7}"/>
              </a:ext>
            </a:extLst>
          </p:cNvPr>
          <p:cNvSpPr/>
          <p:nvPr/>
        </p:nvSpPr>
        <p:spPr>
          <a:xfrm>
            <a:off x="6025882" y="5487572"/>
            <a:ext cx="2382982" cy="510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File_name.csv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B00D24-6AEB-5153-15C2-6F88C7F1B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21" y="3232887"/>
            <a:ext cx="659566" cy="21851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CAE06D-BD41-738B-1A54-A2167A7C32CC}"/>
              </a:ext>
            </a:extLst>
          </p:cNvPr>
          <p:cNvSpPr/>
          <p:nvPr/>
        </p:nvSpPr>
        <p:spPr>
          <a:xfrm>
            <a:off x="5557446" y="3245069"/>
            <a:ext cx="1124967" cy="351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배치 </a:t>
            </a:r>
            <a:r>
              <a:rPr lang="en-US" altLang="ko-KR" sz="1050" dirty="0"/>
              <a:t>ID</a:t>
            </a:r>
            <a:endParaRPr lang="en-US" sz="10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072AB8-402A-4FD1-6A45-814EC7A7B4EB}"/>
              </a:ext>
            </a:extLst>
          </p:cNvPr>
          <p:cNvSpPr/>
          <p:nvPr/>
        </p:nvSpPr>
        <p:spPr>
          <a:xfrm>
            <a:off x="6761587" y="3229130"/>
            <a:ext cx="1969406" cy="383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batch_0901_303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ECA54-583D-E012-6AD9-7C713155FFBB}"/>
              </a:ext>
            </a:extLst>
          </p:cNvPr>
          <p:cNvSpPr/>
          <p:nvPr/>
        </p:nvSpPr>
        <p:spPr>
          <a:xfrm>
            <a:off x="5557445" y="3702273"/>
            <a:ext cx="1124967" cy="3513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침강속도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B7A8B-B51A-5A5E-6ECA-5F2C4E6B2542}"/>
              </a:ext>
            </a:extLst>
          </p:cNvPr>
          <p:cNvSpPr/>
          <p:nvPr/>
        </p:nvSpPr>
        <p:spPr>
          <a:xfrm>
            <a:off x="6761586" y="3686334"/>
            <a:ext cx="1969406" cy="383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24.8(Pixel/Secs)</a:t>
            </a:r>
          </a:p>
        </p:txBody>
      </p:sp>
    </p:spTree>
    <p:extLst>
      <p:ext uri="{BB962C8B-B14F-4D97-AF65-F5344CB8AC3E}">
        <p14:creationId xmlns:p14="http://schemas.microsoft.com/office/powerpoint/2010/main" val="29243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P">
      <a:majorFont>
        <a:latin typeface="KoPubWorld돋움체 Medium"/>
        <a:ea typeface="KoPubWorld돋움체 Medium"/>
        <a:cs typeface=""/>
      </a:majorFont>
      <a:minorFont>
        <a:latin typeface="KoPubWorld돋움체 Medium"/>
        <a:ea typeface="KoPubWorld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0CD96B9CFD59947AA0BFE2F971B737D" ma:contentTypeVersion="14" ma:contentTypeDescription="새 문서를 만듭니다." ma:contentTypeScope="" ma:versionID="42407248247c0eb4b777b80bf78e74a0">
  <xsd:schema xmlns:xsd="http://www.w3.org/2001/XMLSchema" xmlns:xs="http://www.w3.org/2001/XMLSchema" xmlns:p="http://schemas.microsoft.com/office/2006/metadata/properties" xmlns:ns3="c27cf6d3-b4bc-4a33-8deb-aeac63f84fb0" xmlns:ns4="4cc01bad-45ee-4af0-8898-8c4aaac3e5fc" targetNamespace="http://schemas.microsoft.com/office/2006/metadata/properties" ma:root="true" ma:fieldsID="53baf97e4c5462e0f86995fcb9ca16d3" ns3:_="" ns4:_="">
    <xsd:import namespace="c27cf6d3-b4bc-4a33-8deb-aeac63f84fb0"/>
    <xsd:import namespace="4cc01bad-45ee-4af0-8898-8c4aaac3e5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  <xsd:element ref="ns4:MediaServiceOCR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cf6d3-b4bc-4a33-8deb-aeac63f84f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01bad-45ee-4af0-8898-8c4aaac3e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c01bad-45ee-4af0-8898-8c4aaac3e5fc" xsi:nil="true"/>
  </documentManagement>
</p:properties>
</file>

<file path=customXml/itemProps1.xml><?xml version="1.0" encoding="utf-8"?>
<ds:datastoreItem xmlns:ds="http://schemas.openxmlformats.org/officeDocument/2006/customXml" ds:itemID="{D3B9118A-E933-4311-8151-95DCAF2D5A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cf6d3-b4bc-4a33-8deb-aeac63f84fb0"/>
    <ds:schemaRef ds:uri="4cc01bad-45ee-4af0-8898-8c4aaac3e5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88A72A-FE86-4D42-A052-3EEA68E10C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E66328-549B-4558-87CA-2B646F50DCC4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c27cf6d3-b4bc-4a33-8deb-aeac63f84fb0"/>
    <ds:schemaRef ds:uri="http://schemas.openxmlformats.org/package/2006/metadata/core-properties"/>
    <ds:schemaRef ds:uri="4cc01bad-45ee-4af0-8898-8c4aaac3e5f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358</Words>
  <Application>Microsoft Office PowerPoint</Application>
  <PresentationFormat>Widescreen</PresentationFormat>
  <Paragraphs>222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KoPubWorld돋움체 Medium</vt:lpstr>
      <vt:lpstr>KoPub돋움체 Medium</vt:lpstr>
      <vt:lpstr>Office Theme</vt:lpstr>
      <vt:lpstr>Attic Vision Anlytics UI Draft</vt:lpstr>
      <vt:lpstr>Log in </vt:lpstr>
      <vt:lpstr>Image Viewer</vt:lpstr>
      <vt:lpstr>Modelling</vt:lpstr>
      <vt:lpstr>Floc Measurements</vt:lpstr>
      <vt:lpstr>Floc Report</vt:lpstr>
      <vt:lpstr>침강속도 분석 </vt:lpstr>
      <vt:lpstr>침강속도 분석 결과 </vt:lpstr>
      <vt:lpstr>침강속도 분석 리포트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Jongchan</dc:creator>
  <cp:lastModifiedBy>박 종찬</cp:lastModifiedBy>
  <cp:revision>22</cp:revision>
  <dcterms:created xsi:type="dcterms:W3CDTF">2022-11-14T08:43:29Z</dcterms:created>
  <dcterms:modified xsi:type="dcterms:W3CDTF">2023-12-20T02:01:19Z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0x010100F0CD96B9CFD59947AA0BFE2F971B737D</vt:lpwstr>
  </property>
</Properties>
</file>