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59" r:id="rId5"/>
    <p:sldId id="258" r:id="rId6"/>
    <p:sldId id="260" r:id="rId7"/>
    <p:sldId id="271" r:id="rId8"/>
    <p:sldId id="261" r:id="rId9"/>
    <p:sldId id="272" r:id="rId10"/>
    <p:sldId id="270" r:id="rId11"/>
    <p:sldId id="262" r:id="rId12"/>
    <p:sldId id="267" r:id="rId13"/>
    <p:sldId id="276" r:id="rId14"/>
    <p:sldId id="268" r:id="rId15"/>
    <p:sldId id="275" r:id="rId16"/>
    <p:sldId id="269" r:id="rId17"/>
    <p:sldId id="277" r:id="rId18"/>
    <p:sldId id="273" r:id="rId19"/>
    <p:sldId id="274" r:id="rId20"/>
    <p:sldId id="263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AC41-1663-4577-8D00-94F262E4E39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5481-B4EE-4280-BD96-496AE953E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0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697-8021-4288-B5F0-A3974ACD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EA5D-1A41-4313-A91F-5D216E47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EC56-B13D-4BD4-89CA-74734DF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63E-C284-4C38-A547-0DAAEDB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8337-7F70-419B-852B-BE2AB02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35A-4976-4344-B659-7CB5AF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9688-44A7-4571-97E7-E1077A12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384-E1FC-4A61-A4F5-CA3885D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DD2-BD8A-4F9D-B99C-A710DDA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B72F-FA4B-4CD2-AD44-2846108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5F4F-5A24-471A-A8CF-C25A62D0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6806-03F3-48E3-8798-B3CE290E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AAD-DFF3-4EB5-9419-0ED1EDB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9F4-932F-4654-9EC9-1008043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86F9-7F27-40BA-A61D-972BDA5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0FC6-81D1-4951-AB8B-0CD7502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C317-B730-420D-95D0-257EB10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927-0CAC-4856-9849-2550747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E4-B385-4C88-B79D-4A987E9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088-70E3-4B0D-A936-43CB77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6ED-DCFB-4BCE-A980-B29C047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EC91-EC33-472D-813B-0A4D9DD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35FA-E0D7-4FC1-B7E9-CC70B7D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8A0-7CF7-4C93-8A92-0593EAE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9CAB-97F3-4AC5-BAF3-A56AA16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82C-26DF-4F40-9695-6BFF418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41D-12EC-4DF0-8833-C06543DA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AB1-D7A4-4DFE-9DBF-C00A1C2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29A-6C35-49A9-9756-0972F44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3E6-87C7-4E2F-9FF8-56AB7E7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184C-AE1A-4CC7-9FE4-CAAA44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953B-65F0-4DBD-B4D0-1E34D64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A5F4-6631-41C9-91F8-FD9C5D08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5DEE-8302-490D-B5B6-C0FAC3D6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770F-4B0F-4549-A3A4-0A6191D5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7C6A-7C7C-4B33-84D6-0F1CD65F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4342-C9C3-4707-9F0E-AA81C33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E513C-DD64-4FF3-9DF7-92F5619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0B91-293E-4D95-8210-B69202C1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F28-BA2D-48F8-A9C7-9CFF84F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627E-4134-45B2-ADA3-0C6C2E5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768D-E26A-4195-953F-5E1E9E1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A05F-BAFF-49F6-A377-AE7E335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C3DAA-9CEB-48D7-90C6-54F5F0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3BB5-4C45-4444-A15A-4D5070B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E27-B49C-4435-9037-12B17D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7280-0CA7-4F85-8663-D466520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2C7-0E86-4748-A2C8-47BD4E5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049A-25CE-49F3-84A7-0A4C468A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A459-D631-4E08-9098-D93CAE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5152-848C-4C13-9199-05E9629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F442-DE46-41DF-A61A-963A287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05B-A37C-4C00-8E62-2AB5A4F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C81D1-A345-4A62-8923-CC881B0F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D98C-EE6D-42F9-A36C-A02AD1F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D556-2A40-4234-BB17-E1F93D19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D502-F9B9-4146-A9CF-56DD745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1B90-EC1F-40BD-B7E9-0722DE3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E648-DE81-4661-81C9-7B6D66A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6F2D-A230-4FFA-BC9E-2B0C391F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B6DB-06FB-48B2-99A1-2650EAD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1765-030A-44E0-98BE-000751C9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8-A5EA-4B37-80EF-E9BA1EB1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3B4-1F5E-4366-A39A-F2452FE0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 down of our 3 months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D3F6-C9AC-467A-BBAA-8162707C5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23CA-D61B-44BA-9D9D-7F183FE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Article writing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A492-2281-44D7-B49A-CB647A36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science as an undergraduate. </a:t>
            </a:r>
          </a:p>
          <a:p>
            <a:r>
              <a:rPr lang="en-GB" dirty="0"/>
              <a:t>look over and evaluate our time with the lab, gain a publication</a:t>
            </a:r>
          </a:p>
          <a:p>
            <a:r>
              <a:rPr lang="en-GB" dirty="0"/>
              <a:t>Practice writing</a:t>
            </a:r>
          </a:p>
        </p:txBody>
      </p:sp>
    </p:spTree>
    <p:extLst>
      <p:ext uri="{BB962C8B-B14F-4D97-AF65-F5344CB8AC3E}">
        <p14:creationId xmlns:p14="http://schemas.microsoft.com/office/powerpoint/2010/main" val="227827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277-9798-4189-ADE6-CFE864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Created Meta Feature scripts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C45E-0E9D-45F6-A004-DE5773D8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</a:t>
            </a:r>
          </a:p>
          <a:p>
            <a:r>
              <a:rPr lang="en-GB" dirty="0"/>
              <a:t>Single codons </a:t>
            </a:r>
          </a:p>
          <a:p>
            <a:r>
              <a:rPr lang="en-GB" dirty="0"/>
              <a:t>Nucleotides</a:t>
            </a:r>
          </a:p>
        </p:txBody>
      </p:sp>
    </p:spTree>
    <p:extLst>
      <p:ext uri="{BB962C8B-B14F-4D97-AF65-F5344CB8AC3E}">
        <p14:creationId xmlns:p14="http://schemas.microsoft.com/office/powerpoint/2010/main" val="15490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2E7-FE84-42C8-8A2C-352CEE44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Codon pairs – How does it work</a:t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771E5-1EBE-434E-8DB4-8406028DD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6"/>
          <a:stretch/>
        </p:blipFill>
        <p:spPr>
          <a:xfrm>
            <a:off x="7099804" y="4747734"/>
            <a:ext cx="4171950" cy="186293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A8275-0843-46B2-97B8-1AEC9EB32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0"/>
          <a:stretch/>
        </p:blipFill>
        <p:spPr>
          <a:xfrm>
            <a:off x="2230773" y="4524131"/>
            <a:ext cx="1571625" cy="190103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2204CA-9C29-4C47-80B2-78ABE1EEEDED}"/>
              </a:ext>
            </a:extLst>
          </p:cNvPr>
          <p:cNvSpPr txBox="1"/>
          <p:nvPr/>
        </p:nvSpPr>
        <p:spPr>
          <a:xfrm>
            <a:off x="1452493" y="1519021"/>
            <a:ext cx="2682292" cy="132802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positions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site displacement 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197A37B8-A93A-4026-9F86-7EB96ECE7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21" t="6703" r="-1202" b="1820"/>
          <a:stretch/>
        </p:blipFill>
        <p:spPr>
          <a:xfrm>
            <a:off x="7181002" y="1198558"/>
            <a:ext cx="3558505" cy="171652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C68FF1F-4EF7-48A2-A910-4C92CCBA09FA}"/>
              </a:ext>
            </a:extLst>
          </p:cNvPr>
          <p:cNvSpPr/>
          <p:nvPr/>
        </p:nvSpPr>
        <p:spPr>
          <a:xfrm>
            <a:off x="5051369" y="2060090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EEE1FD4-1575-4D33-A322-6CCF92CFE352}"/>
              </a:ext>
            </a:extLst>
          </p:cNvPr>
          <p:cNvSpPr/>
          <p:nvPr/>
        </p:nvSpPr>
        <p:spPr>
          <a:xfrm rot="5400000">
            <a:off x="8563049" y="3760609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2EA1CD-86EA-46E8-A2F0-3F964250A696}"/>
              </a:ext>
            </a:extLst>
          </p:cNvPr>
          <p:cNvSpPr/>
          <p:nvPr/>
        </p:nvSpPr>
        <p:spPr>
          <a:xfrm rot="10800000">
            <a:off x="5092197" y="5355423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EB376-928B-4E48-92C3-B5D5D11F4775}"/>
              </a:ext>
            </a:extLst>
          </p:cNvPr>
          <p:cNvSpPr txBox="1"/>
          <p:nvPr/>
        </p:nvSpPr>
        <p:spPr>
          <a:xfrm>
            <a:off x="9654505" y="3523338"/>
            <a:ext cx="185130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Pair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width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1B225-DAD1-472B-9C80-5F429967FF42}"/>
              </a:ext>
            </a:extLst>
          </p:cNvPr>
          <p:cNvSpPr txBox="1"/>
          <p:nvPr/>
        </p:nvSpPr>
        <p:spPr>
          <a:xfrm>
            <a:off x="4587536" y="1235326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Generate a table of Genes, positions, counts and codon pairs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D584-BD63-47E4-95CA-035623B31CEF}"/>
              </a:ext>
            </a:extLst>
          </p:cNvPr>
          <p:cNvSpPr txBox="1"/>
          <p:nvPr/>
        </p:nvSpPr>
        <p:spPr>
          <a:xfrm>
            <a:off x="6893766" y="3415911"/>
            <a:ext cx="2066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Slice a window of positions around the codon of interest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661FD-2A95-411E-8466-663C10CD5790}"/>
              </a:ext>
            </a:extLst>
          </p:cNvPr>
          <p:cNvSpPr txBox="1"/>
          <p:nvPr/>
        </p:nvSpPr>
        <p:spPr>
          <a:xfrm>
            <a:off x="4710497" y="4278205"/>
            <a:ext cx="2183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Calculate the Relative count for all occurrences of the codon of interest </a:t>
            </a:r>
          </a:p>
        </p:txBody>
      </p:sp>
    </p:spTree>
    <p:extLst>
      <p:ext uri="{BB962C8B-B14F-4D97-AF65-F5344CB8AC3E}">
        <p14:creationId xmlns:p14="http://schemas.microsoft.com/office/powerpoint/2010/main" val="403940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0ADD49-7855-4140-9633-E8D3C293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128712"/>
            <a:ext cx="5505450" cy="46005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491361E-8F13-4C67-93B2-D27F57EA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Testing with YAL5 simulated dataset</a:t>
            </a:r>
          </a:p>
        </p:txBody>
      </p:sp>
    </p:spTree>
    <p:extLst>
      <p:ext uri="{BB962C8B-B14F-4D97-AF65-F5344CB8AC3E}">
        <p14:creationId xmlns:p14="http://schemas.microsoft.com/office/powerpoint/2010/main" val="4636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0E1-D110-4281-91EB-14B2141C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codons – how does it work, outputs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A53B3-731F-44F1-8628-28FA4ACD61B3}"/>
              </a:ext>
            </a:extLst>
          </p:cNvPr>
          <p:cNvSpPr txBox="1"/>
          <p:nvPr/>
        </p:nvSpPr>
        <p:spPr>
          <a:xfrm>
            <a:off x="1678975" y="1462713"/>
            <a:ext cx="2682292" cy="132802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positions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site displacement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FB61D7-6510-402F-A5AA-933B1DE17D64}"/>
              </a:ext>
            </a:extLst>
          </p:cNvPr>
          <p:cNvSpPr/>
          <p:nvPr/>
        </p:nvSpPr>
        <p:spPr>
          <a:xfrm>
            <a:off x="5051369" y="2060090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C43008-A1EF-4502-BC37-46E1A2198891}"/>
              </a:ext>
            </a:extLst>
          </p:cNvPr>
          <p:cNvSpPr/>
          <p:nvPr/>
        </p:nvSpPr>
        <p:spPr>
          <a:xfrm rot="5400000">
            <a:off x="8146377" y="3507447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F1877D-388F-44D7-9769-D9EB22CB4B5B}"/>
              </a:ext>
            </a:extLst>
          </p:cNvPr>
          <p:cNvSpPr/>
          <p:nvPr/>
        </p:nvSpPr>
        <p:spPr>
          <a:xfrm rot="10800000">
            <a:off x="5092197" y="5355423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0CBD6-36FD-453B-BC63-364C575984F6}"/>
              </a:ext>
            </a:extLst>
          </p:cNvPr>
          <p:cNvSpPr txBox="1"/>
          <p:nvPr/>
        </p:nvSpPr>
        <p:spPr>
          <a:xfrm>
            <a:off x="9050498" y="3306483"/>
            <a:ext cx="185130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Pair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width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472CA-A88E-4C5D-A762-AC5C1F55279E}"/>
              </a:ext>
            </a:extLst>
          </p:cNvPr>
          <p:cNvSpPr txBox="1"/>
          <p:nvPr/>
        </p:nvSpPr>
        <p:spPr>
          <a:xfrm>
            <a:off x="4587536" y="1235326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Generate a table of Genes, positions, counts and codon pairs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1F94F-F390-47B6-B3BE-C693F050FA3F}"/>
              </a:ext>
            </a:extLst>
          </p:cNvPr>
          <p:cNvSpPr txBox="1"/>
          <p:nvPr/>
        </p:nvSpPr>
        <p:spPr>
          <a:xfrm>
            <a:off x="6520312" y="3248530"/>
            <a:ext cx="2066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Slice a window of positions around the codon of interest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1E988-E053-44F8-BF53-E6DB15B00CAD}"/>
              </a:ext>
            </a:extLst>
          </p:cNvPr>
          <p:cNvSpPr txBox="1"/>
          <p:nvPr/>
        </p:nvSpPr>
        <p:spPr>
          <a:xfrm>
            <a:off x="4769220" y="4184516"/>
            <a:ext cx="2183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Calculate the Relative count for all occurrences of the codon of interest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6C92FF-38AC-4B24-8189-2EFA6B03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67" y="1255188"/>
            <a:ext cx="2505075" cy="174307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94B179-0644-4202-8357-4FAA23C7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67" y="4472006"/>
            <a:ext cx="3286125" cy="19621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9FE913-9235-4062-B4BE-909E1F14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17" y="4510106"/>
            <a:ext cx="1619250" cy="18859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253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A30C-CD1C-4D72-81B7-75ADA194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2725"/>
            <a:ext cx="10515600" cy="1325563"/>
          </a:xfrm>
        </p:spPr>
        <p:txBody>
          <a:bodyPr/>
          <a:lstStyle/>
          <a:p>
            <a:r>
              <a:rPr lang="en-GB" dirty="0"/>
              <a:t>Testing with YAL5 simulated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7B356-D17D-41D9-B522-B6FE9F2A7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861" y="1792069"/>
            <a:ext cx="5199939" cy="4351338"/>
          </a:xfrm>
        </p:spPr>
      </p:pic>
    </p:spTree>
    <p:extLst>
      <p:ext uri="{BB962C8B-B14F-4D97-AF65-F5344CB8AC3E}">
        <p14:creationId xmlns:p14="http://schemas.microsoft.com/office/powerpoint/2010/main" val="113494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194-24EC-4C63-805F-C1BE5CED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Nucleotides – why, how does it work 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88B6-49A7-49DC-8B7D-1446A6E7B3FE}"/>
              </a:ext>
            </a:extLst>
          </p:cNvPr>
          <p:cNvSpPr txBox="1"/>
          <p:nvPr/>
        </p:nvSpPr>
        <p:spPr>
          <a:xfrm>
            <a:off x="1678975" y="1462713"/>
            <a:ext cx="2682292" cy="132802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site displacement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21B3D7-278A-4FB1-A125-F35F41C8A835}"/>
              </a:ext>
            </a:extLst>
          </p:cNvPr>
          <p:cNvSpPr/>
          <p:nvPr/>
        </p:nvSpPr>
        <p:spPr>
          <a:xfrm>
            <a:off x="5051369" y="2060090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26EE6A-D072-4366-8A8D-1AE72D100635}"/>
              </a:ext>
            </a:extLst>
          </p:cNvPr>
          <p:cNvSpPr/>
          <p:nvPr/>
        </p:nvSpPr>
        <p:spPr>
          <a:xfrm rot="5400000">
            <a:off x="8146377" y="3507447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420E19-DCA4-4D82-BC7B-163D7968416F}"/>
              </a:ext>
            </a:extLst>
          </p:cNvPr>
          <p:cNvSpPr/>
          <p:nvPr/>
        </p:nvSpPr>
        <p:spPr>
          <a:xfrm rot="10800000">
            <a:off x="5092197" y="5355423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84776-6051-4225-A9B7-BF94DB33FF76}"/>
              </a:ext>
            </a:extLst>
          </p:cNvPr>
          <p:cNvSpPr txBox="1"/>
          <p:nvPr/>
        </p:nvSpPr>
        <p:spPr>
          <a:xfrm>
            <a:off x="9050498" y="3306483"/>
            <a:ext cx="1913914" cy="10215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List of Gene and Positions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width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1D25B-8B5B-4C0D-B202-A2819E06F09B}"/>
              </a:ext>
            </a:extLst>
          </p:cNvPr>
          <p:cNvSpPr txBox="1"/>
          <p:nvPr/>
        </p:nvSpPr>
        <p:spPr>
          <a:xfrm>
            <a:off x="4587536" y="1235326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Generate a table of Genes, positions, counts and codon pairs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EE074-8BE8-4B68-BCB8-9E4359AF8BB2}"/>
              </a:ext>
            </a:extLst>
          </p:cNvPr>
          <p:cNvSpPr txBox="1"/>
          <p:nvPr/>
        </p:nvSpPr>
        <p:spPr>
          <a:xfrm>
            <a:off x="6520312" y="3248530"/>
            <a:ext cx="206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Slice a window of positions around the given positions of interest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FCCCE-47C6-4A73-8A7A-521FFE1D0C50}"/>
              </a:ext>
            </a:extLst>
          </p:cNvPr>
          <p:cNvSpPr txBox="1"/>
          <p:nvPr/>
        </p:nvSpPr>
        <p:spPr>
          <a:xfrm>
            <a:off x="4771860" y="4253069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Calculate the average Relative count for all positions of interest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C5A447-E90B-4DFB-AEB6-15267528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465" y="3429000"/>
            <a:ext cx="838200" cy="742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0185EB-7ADB-455A-AB00-62EDCAAE8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7"/>
          <a:stretch/>
        </p:blipFill>
        <p:spPr>
          <a:xfrm>
            <a:off x="7046367" y="1179260"/>
            <a:ext cx="2543175" cy="172744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CBA0BA-B230-4813-8121-0082D8E9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749" y="4984080"/>
            <a:ext cx="3086100" cy="10477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2CA103-859C-4203-8881-3F57EAED4A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20"/>
          <a:stretch/>
        </p:blipFill>
        <p:spPr>
          <a:xfrm>
            <a:off x="2837267" y="5084066"/>
            <a:ext cx="1524000" cy="98049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3935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B8D4-2C9B-4325-B6A1-B1435BAA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with </a:t>
            </a:r>
            <a:r>
              <a:rPr lang="en-GB" dirty="0" err="1"/>
              <a:t>tinysim</a:t>
            </a:r>
            <a:r>
              <a:rPr lang="en-GB" dirty="0"/>
              <a:t>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87409-B68D-445A-9604-6972801F9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1423"/>
          <a:stretch/>
        </p:blipFill>
        <p:spPr>
          <a:xfrm>
            <a:off x="3266933" y="1816100"/>
            <a:ext cx="5181883" cy="4289425"/>
          </a:xfrm>
        </p:spPr>
      </p:pic>
    </p:spTree>
    <p:extLst>
      <p:ext uri="{BB962C8B-B14F-4D97-AF65-F5344CB8AC3E}">
        <p14:creationId xmlns:p14="http://schemas.microsoft.com/office/powerpoint/2010/main" val="230130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4DD4-B98C-4230-910D-F5D804D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Recreating data from Gamble et al,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18898-CDB2-4F35-B54B-CFD6C4486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2" t="985" r="660" b="949"/>
          <a:stretch/>
        </p:blipFill>
        <p:spPr>
          <a:xfrm>
            <a:off x="4848225" y="1690688"/>
            <a:ext cx="5486400" cy="4501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CE99-3901-41E9-9F21-3250B1857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5"/>
          <a:stretch/>
        </p:blipFill>
        <p:spPr>
          <a:xfrm>
            <a:off x="1266825" y="1534933"/>
            <a:ext cx="262890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E286-5BD5-4FBF-BA91-8340A0CD3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1449" r="1" b="2211"/>
          <a:stretch/>
        </p:blipFill>
        <p:spPr>
          <a:xfrm>
            <a:off x="676275" y="1943100"/>
            <a:ext cx="5203825" cy="421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53974-4DB4-4B06-BD82-253D7083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" t="1449" r="636" b="2211"/>
          <a:stretch/>
        </p:blipFill>
        <p:spPr>
          <a:xfrm>
            <a:off x="6149976" y="1943100"/>
            <a:ext cx="5167313" cy="421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B7EE3-F904-4A2F-9C86-9438EC98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inhibitory and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optimised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codon pairs</a:t>
            </a:r>
          </a:p>
        </p:txBody>
      </p:sp>
    </p:spTree>
    <p:extLst>
      <p:ext uri="{BB962C8B-B14F-4D97-AF65-F5344CB8AC3E}">
        <p14:creationId xmlns:p14="http://schemas.microsoft.com/office/powerpoint/2010/main" val="415686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BBB-4A54-4F72-B15E-0C98188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B321-FBA8-4BE8-92E0-C55A0172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we started </a:t>
            </a:r>
          </a:p>
          <a:p>
            <a:r>
              <a:rPr lang="en-GB" dirty="0"/>
              <a:t>Added documentation </a:t>
            </a:r>
          </a:p>
          <a:p>
            <a:r>
              <a:rPr lang="en-GB" dirty="0"/>
              <a:t>Upgraded configs </a:t>
            </a:r>
          </a:p>
          <a:p>
            <a:r>
              <a:rPr lang="en-GB" dirty="0"/>
              <a:t>Added new dataset</a:t>
            </a:r>
          </a:p>
          <a:p>
            <a:r>
              <a:rPr lang="en-GB" dirty="0"/>
              <a:t>Updated file names</a:t>
            </a:r>
          </a:p>
          <a:p>
            <a:r>
              <a:rPr lang="en-GB" dirty="0"/>
              <a:t>Created Meta Feature scripts</a:t>
            </a:r>
          </a:p>
          <a:p>
            <a:r>
              <a:rPr lang="en-GB" dirty="0"/>
              <a:t>What we learnt</a:t>
            </a:r>
          </a:p>
        </p:txBody>
      </p:sp>
    </p:spTree>
    <p:extLst>
      <p:ext uri="{BB962C8B-B14F-4D97-AF65-F5344CB8AC3E}">
        <p14:creationId xmlns:p14="http://schemas.microsoft.com/office/powerpoint/2010/main" val="309764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0C1-70FE-4FCE-A9C9-6C783AE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64D-CD24-4F20-B9E8-DE256CD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functionality to identify feature locations for </a:t>
            </a:r>
            <a:r>
              <a:rPr lang="en-GB" dirty="0" err="1"/>
              <a:t>nt</a:t>
            </a:r>
            <a:r>
              <a:rPr lang="en-GB" dirty="0"/>
              <a:t> </a:t>
            </a:r>
            <a:r>
              <a:rPr lang="en-GB" dirty="0" err="1"/>
              <a:t>metafeature</a:t>
            </a:r>
            <a:r>
              <a:rPr lang="en-GB" dirty="0"/>
              <a:t> script</a:t>
            </a:r>
          </a:p>
          <a:p>
            <a:pPr lvl="1">
              <a:buFontTx/>
              <a:buChar char="-"/>
            </a:pPr>
            <a:r>
              <a:rPr lang="en-GB" dirty="0"/>
              <a:t>Codons and Codon pairs would likely be easy</a:t>
            </a:r>
          </a:p>
          <a:p>
            <a:pPr lvl="1">
              <a:buFontTx/>
              <a:buChar char="-"/>
            </a:pPr>
            <a:r>
              <a:rPr lang="en-GB" dirty="0"/>
              <a:t>Is there a tool or protein database that can identify positions of secondary structural features? Can this data be downloaded for each gene? Will the names be compatible? Ligand binding positions?</a:t>
            </a:r>
          </a:p>
          <a:p>
            <a:r>
              <a:rPr lang="en-GB" dirty="0"/>
              <a:t>Restructure to have one script containing function definitions and another calling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151100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FD3-C77D-42BD-9492-20B5B06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827-D116-4A8A-840D-E72E69D2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Collaboration - prioritise tasks that aid the team</a:t>
            </a:r>
          </a:p>
          <a:p>
            <a:r>
              <a:rPr lang="en-GB" dirty="0"/>
              <a:t>Communication – better updates on </a:t>
            </a:r>
            <a:r>
              <a:rPr lang="en-GB" dirty="0" err="1"/>
              <a:t>Github</a:t>
            </a:r>
            <a:r>
              <a:rPr lang="en-GB" dirty="0"/>
              <a:t> and clearer comments in code</a:t>
            </a:r>
          </a:p>
          <a:p>
            <a:r>
              <a:rPr lang="en-GB" dirty="0"/>
              <a:t>Insights into the process of writing papers</a:t>
            </a:r>
          </a:p>
          <a:p>
            <a:r>
              <a:rPr lang="en-GB" dirty="0"/>
              <a:t>Insights into software development and maintenance </a:t>
            </a:r>
          </a:p>
          <a:p>
            <a:r>
              <a:rPr lang="en-GB" dirty="0"/>
              <a:t>Greatly improved the quality of code we write</a:t>
            </a:r>
          </a:p>
        </p:txBody>
      </p:sp>
    </p:spTree>
    <p:extLst>
      <p:ext uri="{BB962C8B-B14F-4D97-AF65-F5344CB8AC3E}">
        <p14:creationId xmlns:p14="http://schemas.microsoft.com/office/powerpoint/2010/main" val="318113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929-396C-45B5-B8C6-F409835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everyone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A8B3-38F0-4130-A09F-A8C85773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44E8-8C83-4D7C-BD03-4CDD998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end of honours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A2C0-B964-49D8-A5C7-03258C12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and single codon, what was the goal. What state was it in. structural overview.</a:t>
            </a:r>
          </a:p>
          <a:p>
            <a:r>
              <a:rPr lang="en-GB" dirty="0"/>
              <a:t>Reads on transcript code, working but very specific to my working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8882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3BC-51C4-4C3C-99A5-CA6D6D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Upgraded configs for </a:t>
            </a:r>
            <a:r>
              <a:rPr lang="en-GB" dirty="0" err="1"/>
              <a:t>riboviz</a:t>
            </a:r>
            <a:r>
              <a:rPr lang="en-GB" dirty="0"/>
              <a:t> 2.1 release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494-9607-4D36-955B-10EF235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Updated configuration </a:t>
            </a:r>
            <a:r>
              <a:rPr lang="en-GB" dirty="0" err="1"/>
              <a:t>yamls</a:t>
            </a:r>
            <a:r>
              <a:rPr lang="en-GB" dirty="0"/>
              <a:t> in example-datasets by running </a:t>
            </a:r>
            <a:r>
              <a:rPr lang="en-GB" sz="2600" dirty="0" err="1">
                <a:latin typeface="Consolas" panose="020B0609020204030204" pitchFamily="49" charset="0"/>
              </a:rPr>
              <a:t>riboviz.tools.upgrade_config_file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2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4965-0545-49CE-894A-21E86C1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34B-6661-495B-B903-1320D4A1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>
                <a:latin typeface="Consolas" panose="020B0609020204030204" pitchFamily="49" charset="0"/>
              </a:rPr>
              <a:t>Add-new-dataset.md </a:t>
            </a:r>
            <a:r>
              <a:rPr lang="en-GB" dirty="0"/>
              <a:t>in </a:t>
            </a:r>
            <a:r>
              <a:rPr lang="en-GB" dirty="0" err="1"/>
              <a:t>riboviz</a:t>
            </a:r>
            <a:r>
              <a:rPr lang="en-GB" dirty="0"/>
              <a:t>/example-datasets </a:t>
            </a:r>
          </a:p>
          <a:p>
            <a:pPr lvl="1"/>
            <a:r>
              <a:rPr lang="en-GB" dirty="0"/>
              <a:t>Documentation of steps involved in adding new species and new datasets to the </a:t>
            </a:r>
            <a:r>
              <a:rPr lang="en-GB" dirty="0" err="1"/>
              <a:t>riboviz</a:t>
            </a:r>
            <a:r>
              <a:rPr lang="en-GB" dirty="0"/>
              <a:t>/example-datasets repository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600" dirty="0">
                <a:latin typeface="Consolas" panose="020B0609020204030204" pitchFamily="49" charset="0"/>
              </a:rPr>
              <a:t>A template with checklist for adding a new dataset</a:t>
            </a:r>
          </a:p>
          <a:p>
            <a:pPr lvl="1"/>
            <a:r>
              <a:rPr lang="en-GB" dirty="0"/>
              <a:t>Checklist template you can select when creating an issue ticket for the addition of a new species and/or a new dataset</a:t>
            </a:r>
          </a:p>
        </p:txBody>
      </p:sp>
    </p:spTree>
    <p:extLst>
      <p:ext uri="{BB962C8B-B14F-4D97-AF65-F5344CB8AC3E}">
        <p14:creationId xmlns:p14="http://schemas.microsoft.com/office/powerpoint/2010/main" val="6840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E5D-ADE4-452A-A2DC-4C31628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new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7E8-BFD7-4F29-BF98-02683024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Why </a:t>
            </a:r>
            <a:r>
              <a:rPr lang="en-GB" i="1" dirty="0"/>
              <a:t>Histoplasma capsulatum: </a:t>
            </a:r>
            <a:r>
              <a:rPr lang="en-GB" dirty="0"/>
              <a:t>fungal pathogen, commonly observed in immunocompromised patients 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Followed documentation in </a:t>
            </a:r>
            <a:r>
              <a:rPr lang="en-GB" sz="2600" dirty="0">
                <a:latin typeface="Consolas" panose="020B0609020204030204" pitchFamily="49" charset="0"/>
              </a:rPr>
              <a:t>Add-new-dataset.md </a:t>
            </a:r>
            <a:r>
              <a:rPr lang="en-GB" dirty="0"/>
              <a:t>to test its usability </a:t>
            </a:r>
          </a:p>
          <a:p>
            <a:r>
              <a:rPr lang="en-GB" dirty="0"/>
              <a:t>Added the new species </a:t>
            </a:r>
            <a:r>
              <a:rPr lang="en-GB" i="1" dirty="0"/>
              <a:t>H. capsulatum </a:t>
            </a:r>
            <a:r>
              <a:rPr lang="en-GB" dirty="0"/>
              <a:t>to example-datasets</a:t>
            </a:r>
          </a:p>
          <a:p>
            <a:pPr lvl="1"/>
            <a:r>
              <a:rPr lang="en-GB" dirty="0"/>
              <a:t>Assembled and tested annotation and contamination files for the species </a:t>
            </a:r>
          </a:p>
          <a:p>
            <a:r>
              <a:rPr lang="en-GB" dirty="0"/>
              <a:t>Added a new dataset for </a:t>
            </a:r>
            <a:r>
              <a:rPr lang="en-GB" i="1" dirty="0"/>
              <a:t>H. capsulatum </a:t>
            </a:r>
            <a:r>
              <a:rPr lang="en-GB" dirty="0"/>
              <a:t>from Anita Sil’s lab</a:t>
            </a:r>
          </a:p>
          <a:p>
            <a:endParaRPr lang="en-GB" dirty="0"/>
          </a:p>
          <a:p>
            <a:r>
              <a:rPr lang="en-GB" dirty="0"/>
              <a:t>Why creating annotations is difficult </a:t>
            </a:r>
          </a:p>
          <a:p>
            <a:r>
              <a:rPr lang="en-GB" dirty="0"/>
              <a:t>It is running </a:t>
            </a:r>
          </a:p>
        </p:txBody>
      </p:sp>
    </p:spTree>
    <p:extLst>
      <p:ext uri="{BB962C8B-B14F-4D97-AF65-F5344CB8AC3E}">
        <p14:creationId xmlns:p14="http://schemas.microsoft.com/office/powerpoint/2010/main" val="9131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82F-E4F2-4E0A-A0AC-CBA9345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 of new dataset, things to look out for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3BC0-8D74-45C5-8548-A06B8F5E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Potentially due to poor annotation, a noncoding sequence is slipping into the final results. Overall there is good periodicity, so potential to analyse in </a:t>
            </a:r>
            <a:r>
              <a:rPr lang="en-GB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7456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122-FD1E-44F0-A291-B52CE28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file names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AAC-F038-46B9-8D60-C17184E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meet reviewers feedback, some of the confusing names had to be addressed. Pretty tedious work, as numerous files but I got my way through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8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B6B21-7C1A-409D-8589-470F9432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9537"/>
            <a:ext cx="5934075" cy="663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6CE6D2-53FC-4EB3-BEE5-821B0FF2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537"/>
            <a:ext cx="6105092" cy="66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636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Run down of our 3 months </vt:lpstr>
      <vt:lpstr>Overview</vt:lpstr>
      <vt:lpstr>Overview of end of honours project</vt:lpstr>
      <vt:lpstr>Upgraded configs for riboviz 2.1 release  </vt:lpstr>
      <vt:lpstr>Added documentation  </vt:lpstr>
      <vt:lpstr>Added new dataset </vt:lpstr>
      <vt:lpstr>Outputs of new dataset, things to look out for in the future</vt:lpstr>
      <vt:lpstr>Updated file names </vt:lpstr>
      <vt:lpstr>PowerPoint Presentation</vt:lpstr>
      <vt:lpstr>Article writing </vt:lpstr>
      <vt:lpstr>Created Meta Feature scripts  </vt:lpstr>
      <vt:lpstr>Codon pairs – How does it work </vt:lpstr>
      <vt:lpstr>Testing with YAL5 simulated dataset</vt:lpstr>
      <vt:lpstr>Single codons – how does it work, outputs </vt:lpstr>
      <vt:lpstr>Testing with YAL5 simulated dataset</vt:lpstr>
      <vt:lpstr>Nucleotides – why, how does it work  </vt:lpstr>
      <vt:lpstr>Testing with tinysim dataset</vt:lpstr>
      <vt:lpstr>Recreating data from Gamble et al, 2016</vt:lpstr>
      <vt:lpstr>Comparing inhibitory and optimised codon pairs</vt:lpstr>
      <vt:lpstr>Next steps</vt:lpstr>
      <vt:lpstr>What we learnt</vt:lpstr>
      <vt:lpstr>Thanks to everyone in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down of our 3 months </dc:title>
  <dc:creator>Emma MacKenzie</dc:creator>
  <cp:lastModifiedBy>Emma MacKenzie</cp:lastModifiedBy>
  <cp:revision>14</cp:revision>
  <dcterms:created xsi:type="dcterms:W3CDTF">2021-08-23T13:53:34Z</dcterms:created>
  <dcterms:modified xsi:type="dcterms:W3CDTF">2021-09-16T12:30:11Z</dcterms:modified>
</cp:coreProperties>
</file>